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64" r:id="rId2"/>
    <p:sldId id="277" r:id="rId3"/>
    <p:sldId id="265" r:id="rId4"/>
    <p:sldId id="274" r:id="rId5"/>
    <p:sldId id="270" r:id="rId6"/>
    <p:sldId id="276" r:id="rId7"/>
    <p:sldId id="275" r:id="rId8"/>
    <p:sldId id="269" r:id="rId9"/>
    <p:sldId id="267" r:id="rId10"/>
    <p:sldId id="271" r:id="rId11"/>
    <p:sldId id="273" r:id="rId12"/>
    <p:sldId id="272" r:id="rId13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41987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41988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989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41990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1991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1992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grpSp>
          <p:nvGrpSpPr>
            <p:cNvPr id="41993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41994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995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996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997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998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999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4200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4200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2002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2004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B15222E-0219-4320-A0FA-39B713CAD630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14BA2-406F-4D5D-8D00-CC9EBAC5A73C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277FB-D6FC-445B-97B1-A91D615F550F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BD9F0-EF84-47FA-9549-AFE4BCA6F0B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AA01D-F4E8-4CC9-92B6-77EF7EA9A49C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83B1C-0E24-4748-9E1E-C52E1CED4DF2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4D07C-64FE-4C53-89CE-FE04A4D3FCAC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FDD45-23B6-403E-BADD-C2BD642B46B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D9013-2896-4ABF-B448-0C1ECA840C59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1600C-1153-44F6-AC6A-0A69F9243054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EFDBE-CA5D-4CA5-880A-B5D3DB8B822E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0963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0964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grpSp>
          <p:nvGrpSpPr>
            <p:cNvPr id="40965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0966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967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968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969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970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97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972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973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97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4097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4097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097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nl-NL"/>
          </a:p>
        </p:txBody>
      </p:sp>
      <p:sp>
        <p:nvSpPr>
          <p:cNvPr id="4097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nl-NL"/>
          </a:p>
        </p:txBody>
      </p:sp>
      <p:sp>
        <p:nvSpPr>
          <p:cNvPr id="409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5B81561-BA83-408D-B890-E1599C62E526}" type="slidenum">
              <a:rPr lang="nl-NL"/>
              <a:pPr/>
              <a:t>‹nr.›</a:t>
            </a:fld>
            <a:endParaRPr lang="nl-N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be@boxtel.nl" TargetMode="External"/><Relationship Id="rId2" Type="http://schemas.openxmlformats.org/officeDocument/2006/relationships/hyperlink" Target="mailto:boxtel@fietsersbond.n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53350" cy="1431925"/>
          </a:xfrm>
        </p:spPr>
        <p:txBody>
          <a:bodyPr/>
          <a:lstStyle/>
          <a:p>
            <a:pPr algn="ctr"/>
            <a:r>
              <a:rPr lang="nl-NL" sz="3200"/>
              <a:t>Het proces van 'anti-partij' (2006) naar partner (2010)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411413" y="5300663"/>
            <a:ext cx="5761037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nl-NL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 </a:t>
            </a:r>
            <a:r>
              <a:rPr lang="nl-NL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naar een geweldige samenwerking tussen fietsersbond en gemeente, maar hoe?</a:t>
            </a:r>
          </a:p>
        </p:txBody>
      </p:sp>
      <p:grpSp>
        <p:nvGrpSpPr>
          <p:cNvPr id="50188" name="Group 12"/>
          <p:cNvGrpSpPr>
            <a:grpSpLocks/>
          </p:cNvGrpSpPr>
          <p:nvPr/>
        </p:nvGrpSpPr>
        <p:grpSpPr bwMode="auto">
          <a:xfrm>
            <a:off x="3276600" y="2060575"/>
            <a:ext cx="2322513" cy="3097213"/>
            <a:chOff x="2064" y="1298"/>
            <a:chExt cx="1463" cy="1951"/>
          </a:xfrm>
        </p:grpSpPr>
        <p:pic>
          <p:nvPicPr>
            <p:cNvPr id="50181" name="Picture 5" descr="vraagteke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64" y="1298"/>
              <a:ext cx="1463" cy="1951"/>
            </a:xfrm>
            <a:prstGeom prst="rect">
              <a:avLst/>
            </a:prstGeom>
            <a:noFill/>
          </p:spPr>
        </p:pic>
        <p:sp>
          <p:nvSpPr>
            <p:cNvPr id="50187" name="Text Box 11"/>
            <p:cNvSpPr txBox="1">
              <a:spLocks noChangeArrowheads="1"/>
            </p:cNvSpPr>
            <p:nvPr/>
          </p:nvSpPr>
          <p:spPr bwMode="auto">
            <a:xfrm>
              <a:off x="2835" y="3113"/>
              <a:ext cx="6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sz="800" b="1"/>
                <a:t>Bron: Dick Stolk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/>
              <a:t>Ambities en verbeterpunten in onze samenwerking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De wijze van betrekken belangen in ‘projectprocessen’, Fietsersbond in het bijzonder;</a:t>
            </a:r>
          </a:p>
          <a:p>
            <a:r>
              <a:rPr lang="nl-NL"/>
              <a:t>Fietsersbond (vaker) betrekken in themagroep verkeer (regulier). </a:t>
            </a:r>
          </a:p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836613"/>
            <a:ext cx="7543800" cy="676275"/>
          </a:xfrm>
        </p:spPr>
        <p:txBody>
          <a:bodyPr/>
          <a:lstStyle/>
          <a:p>
            <a:r>
              <a:rPr lang="nl-NL" sz="3200"/>
              <a:t>2013, Actie winkel op de fiets</a:t>
            </a:r>
          </a:p>
        </p:txBody>
      </p:sp>
      <p:pic>
        <p:nvPicPr>
          <p:cNvPr id="64516" name="Tijdelijke aanduiding voor inhoud 3" descr="2013-08-29 17.19.01.jpg"/>
          <p:cNvPicPr>
            <a:picLocks noGrp="1" noChangeAspect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9700" y="1981200"/>
            <a:ext cx="6858000" cy="4114800"/>
          </a:xfr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nl-NL"/>
          </a:p>
          <a:p>
            <a:pPr algn="ctr">
              <a:buFont typeface="Wingdings" pitchFamily="2" charset="2"/>
              <a:buNone/>
            </a:pPr>
            <a:r>
              <a:rPr lang="nl-NL"/>
              <a:t>Einde</a:t>
            </a:r>
          </a:p>
          <a:p>
            <a:endParaRPr lang="nl-NL"/>
          </a:p>
          <a:p>
            <a:pPr algn="ctr">
              <a:buFont typeface="Wingdings" pitchFamily="2" charset="2"/>
              <a:buNone/>
            </a:pPr>
            <a:r>
              <a:rPr lang="nl-NL"/>
              <a:t>Vragen?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Boxtel Bicycle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897813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nl-NL" sz="2800"/>
              <a:t>Pierre van den Oord en Jos van Doremalen </a:t>
            </a:r>
          </a:p>
          <a:p>
            <a:pPr>
              <a:buFont typeface="Wingdings" pitchFamily="2" charset="2"/>
              <a:buNone/>
            </a:pPr>
            <a:r>
              <a:rPr lang="nl-NL" sz="2800"/>
              <a:t>Fietsersbond Boxtel, 7 actieve leden.</a:t>
            </a:r>
          </a:p>
          <a:p>
            <a:pPr>
              <a:buFont typeface="Wingdings" pitchFamily="2" charset="2"/>
              <a:buNone/>
            </a:pPr>
            <a:r>
              <a:rPr lang="nl-NL" sz="2800"/>
              <a:t>					</a:t>
            </a:r>
            <a:r>
              <a:rPr lang="nl-NL" sz="2800">
                <a:hlinkClick r:id="rId2" tooltip="mailto:boxtel@fietsersbond.nl&#10;Druk op CTRL en klik als je de link wilt volgen"/>
              </a:rPr>
              <a:t>boxtel@fietsersbond.nl</a:t>
            </a:r>
            <a:endParaRPr lang="nl-NL" sz="2800"/>
          </a:p>
          <a:p>
            <a:pPr>
              <a:buFont typeface="Wingdings" pitchFamily="2" charset="2"/>
              <a:buNone/>
            </a:pPr>
            <a:endParaRPr lang="nl-NL" sz="2800"/>
          </a:p>
          <a:p>
            <a:pPr>
              <a:buFont typeface="Wingdings" pitchFamily="2" charset="2"/>
              <a:buNone/>
            </a:pPr>
            <a:r>
              <a:rPr lang="nl-NL" sz="2800"/>
              <a:t>Peter Bezema:		Programmaleider Verkeer</a:t>
            </a:r>
          </a:p>
          <a:p>
            <a:pPr>
              <a:buFont typeface="Wingdings" pitchFamily="2" charset="2"/>
              <a:buNone/>
            </a:pPr>
            <a:r>
              <a:rPr lang="nl-NL" sz="2800"/>
              <a:t>					</a:t>
            </a:r>
            <a:r>
              <a:rPr lang="nl-NL" sz="2800">
                <a:hlinkClick r:id="rId3"/>
              </a:rPr>
              <a:t>pbe@boxtel.nl</a:t>
            </a:r>
            <a:endParaRPr lang="nl-NL" sz="2800"/>
          </a:p>
          <a:p>
            <a:pPr>
              <a:buFont typeface="Wingdings" pitchFamily="2" charset="2"/>
              <a:buNone/>
            </a:pPr>
            <a:endParaRPr lang="nl-NL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Houding en Humor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6818313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nl-NL"/>
          </a:p>
        </p:txBody>
      </p:sp>
      <p:pic>
        <p:nvPicPr>
          <p:cNvPr id="51204" name="Picture 4" descr="gek_van_fiets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2565400"/>
            <a:ext cx="2803525" cy="2952750"/>
          </a:xfrm>
          <a:prstGeom prst="rect">
            <a:avLst/>
          </a:prstGeom>
          <a:noFill/>
        </p:spPr>
      </p:pic>
      <p:pic>
        <p:nvPicPr>
          <p:cNvPr id="51206" name="Picture 6" descr="baby_w_spaghetti_mess_4987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2565400"/>
            <a:ext cx="2598738" cy="295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Inhoud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Hoe is de samenwerking nu?</a:t>
            </a:r>
          </a:p>
          <a:p>
            <a:r>
              <a:rPr lang="nl-NL"/>
              <a:t>Hoe was deze zegge 6 jaar geleden?</a:t>
            </a:r>
          </a:p>
          <a:p>
            <a:r>
              <a:rPr lang="nl-NL"/>
              <a:t>Hoe zijn we tot deze samenwerking gekomen?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En nu, hoe is de samenwerking?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969250" cy="4114800"/>
          </a:xfrm>
        </p:spPr>
        <p:txBody>
          <a:bodyPr/>
          <a:lstStyle/>
          <a:p>
            <a:r>
              <a:rPr lang="nl-NL"/>
              <a:t>Duidelijke scheiding van rollen en taken. </a:t>
            </a:r>
          </a:p>
          <a:p>
            <a:r>
              <a:rPr lang="nl-NL"/>
              <a:t>Regulier overleg: twee keer per jaar. </a:t>
            </a:r>
          </a:p>
          <a:p>
            <a:r>
              <a:rPr lang="nl-NL"/>
              <a:t>De arbeidsomgeving staat het toe: themagroep verkeer.</a:t>
            </a:r>
          </a:p>
          <a:p>
            <a:r>
              <a:rPr lang="nl-NL"/>
              <a:t>Eén aanspreekpunt en benaderbaar.</a:t>
            </a:r>
          </a:p>
          <a:p>
            <a:r>
              <a:rPr lang="nl-NL"/>
              <a:t>Innovatie en ideeën van twee kanten.</a:t>
            </a:r>
          </a:p>
          <a:p>
            <a:r>
              <a:rPr lang="nl-NL"/>
              <a:t>Cocreatie en productie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/>
              <a:t>Hoe was de samenwerking zes jaar geleden?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Geen duidelijk ambtelijk aanspreekpunt.</a:t>
            </a:r>
          </a:p>
          <a:p>
            <a:r>
              <a:rPr lang="nl-NL"/>
              <a:t>Al 17 jaar geen kader door het ontbreken van een vastgesteld beleidsplan: mobiliteit en verkeer.</a:t>
            </a:r>
          </a:p>
          <a:p>
            <a:r>
              <a:rPr lang="nl-NL"/>
              <a:t>Accident management.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Het omkeringsproces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Het antwoord is cocreatie!</a:t>
            </a:r>
          </a:p>
          <a:p>
            <a:r>
              <a:rPr lang="nl-NL"/>
              <a:t>In:</a:t>
            </a:r>
          </a:p>
        </p:txBody>
      </p:sp>
      <p:grpSp>
        <p:nvGrpSpPr>
          <p:cNvPr id="66571" name="Group 11"/>
          <p:cNvGrpSpPr>
            <a:grpSpLocks/>
          </p:cNvGrpSpPr>
          <p:nvPr/>
        </p:nvGrpSpPr>
        <p:grpSpPr bwMode="auto">
          <a:xfrm>
            <a:off x="900113" y="3644900"/>
            <a:ext cx="7993062" cy="720725"/>
            <a:chOff x="612" y="3294"/>
            <a:chExt cx="5035" cy="454"/>
          </a:xfrm>
        </p:grpSpPr>
        <p:sp>
          <p:nvSpPr>
            <p:cNvPr id="66564" name="Rectangle 4"/>
            <p:cNvSpPr>
              <a:spLocks noChangeArrowheads="1"/>
            </p:cNvSpPr>
            <p:nvPr/>
          </p:nvSpPr>
          <p:spPr bwMode="auto">
            <a:xfrm>
              <a:off x="1701" y="3294"/>
              <a:ext cx="1088" cy="4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nl-NL"/>
                <a:t>Probleemanalyse</a:t>
              </a:r>
            </a:p>
          </p:txBody>
        </p:sp>
        <p:sp>
          <p:nvSpPr>
            <p:cNvPr id="66565" name="Rectangle 5"/>
            <p:cNvSpPr>
              <a:spLocks noChangeArrowheads="1"/>
            </p:cNvSpPr>
            <p:nvPr/>
          </p:nvSpPr>
          <p:spPr bwMode="auto">
            <a:xfrm>
              <a:off x="3152" y="3294"/>
              <a:ext cx="589" cy="4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nl-NL"/>
                <a:t>Visie</a:t>
              </a:r>
            </a:p>
          </p:txBody>
        </p:sp>
        <p:sp>
          <p:nvSpPr>
            <p:cNvPr id="66566" name="Rectangle 6"/>
            <p:cNvSpPr>
              <a:spLocks noChangeArrowheads="1"/>
            </p:cNvSpPr>
            <p:nvPr/>
          </p:nvSpPr>
          <p:spPr bwMode="auto">
            <a:xfrm>
              <a:off x="4059" y="3294"/>
              <a:ext cx="1588" cy="4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nl-NL"/>
                <a:t>Beleid en </a:t>
              </a:r>
            </a:p>
            <a:p>
              <a:pPr algn="ctr"/>
              <a:r>
                <a:rPr lang="nl-NL"/>
                <a:t>Uitvoeringsprogramma</a:t>
              </a:r>
            </a:p>
          </p:txBody>
        </p:sp>
        <p:sp>
          <p:nvSpPr>
            <p:cNvPr id="66567" name="Line 7"/>
            <p:cNvSpPr>
              <a:spLocks noChangeShapeType="1"/>
            </p:cNvSpPr>
            <p:nvPr/>
          </p:nvSpPr>
          <p:spPr bwMode="auto">
            <a:xfrm>
              <a:off x="2789" y="3521"/>
              <a:ext cx="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66568" name="Line 8"/>
            <p:cNvSpPr>
              <a:spLocks noChangeShapeType="1"/>
            </p:cNvSpPr>
            <p:nvPr/>
          </p:nvSpPr>
          <p:spPr bwMode="auto">
            <a:xfrm>
              <a:off x="3742" y="3521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66569" name="Rectangle 9"/>
            <p:cNvSpPr>
              <a:spLocks noChangeArrowheads="1"/>
            </p:cNvSpPr>
            <p:nvPr/>
          </p:nvSpPr>
          <p:spPr bwMode="auto">
            <a:xfrm>
              <a:off x="612" y="3294"/>
              <a:ext cx="726" cy="4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nl-NL"/>
                <a:t>Hilarische </a:t>
              </a:r>
            </a:p>
            <a:p>
              <a:pPr algn="ctr"/>
              <a:r>
                <a:rPr lang="nl-NL"/>
                <a:t>fase</a:t>
              </a:r>
            </a:p>
          </p:txBody>
        </p:sp>
        <p:sp>
          <p:nvSpPr>
            <p:cNvPr id="66570" name="Line 10"/>
            <p:cNvSpPr>
              <a:spLocks noChangeShapeType="1"/>
            </p:cNvSpPr>
            <p:nvPr/>
          </p:nvSpPr>
          <p:spPr bwMode="auto">
            <a:xfrm>
              <a:off x="1338" y="3521"/>
              <a:ext cx="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916113"/>
            <a:ext cx="3097212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nl-NL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visie in een tekening</a:t>
            </a:r>
            <a:br>
              <a:rPr lang="nl-NL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nl-NL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(Zwaar Water)</a:t>
            </a:r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916113"/>
            <a:ext cx="3095625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4437063"/>
            <a:ext cx="3095625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4437063"/>
            <a:ext cx="3097212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Maar, er zijn ook andere belangen…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989138"/>
            <a:ext cx="7826375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nl-NL" sz="2800"/>
              <a:t>Actoren of ‘klantgroepen:</a:t>
            </a:r>
          </a:p>
          <a:p>
            <a:pPr>
              <a:lnSpc>
                <a:spcPct val="90000"/>
              </a:lnSpc>
            </a:pPr>
            <a:r>
              <a:rPr lang="nl-NL" sz="2800"/>
              <a:t>Schoolbesturen</a:t>
            </a:r>
          </a:p>
          <a:p>
            <a:pPr>
              <a:lnSpc>
                <a:spcPct val="90000"/>
              </a:lnSpc>
            </a:pPr>
            <a:r>
              <a:rPr lang="nl-NL" sz="2800"/>
              <a:t>Sportverenigingen</a:t>
            </a:r>
          </a:p>
          <a:p>
            <a:pPr>
              <a:lnSpc>
                <a:spcPct val="90000"/>
              </a:lnSpc>
            </a:pPr>
            <a:r>
              <a:rPr lang="nl-NL" sz="2800"/>
              <a:t>Stichtingen en belangengroepen</a:t>
            </a:r>
          </a:p>
          <a:p>
            <a:pPr lvl="1">
              <a:lnSpc>
                <a:spcPct val="90000"/>
              </a:lnSpc>
            </a:pPr>
            <a:r>
              <a:rPr lang="nl-NL" sz="2400"/>
              <a:t>Fietsersbond</a:t>
            </a:r>
          </a:p>
          <a:p>
            <a:pPr lvl="1">
              <a:lnSpc>
                <a:spcPct val="90000"/>
              </a:lnSpc>
            </a:pPr>
            <a:r>
              <a:rPr lang="nl-NL" sz="2400"/>
              <a:t>Katholieke Bond Ouderen, Seniorenraad</a:t>
            </a:r>
          </a:p>
          <a:p>
            <a:pPr lvl="1">
              <a:lnSpc>
                <a:spcPct val="90000"/>
              </a:lnSpc>
            </a:pPr>
            <a:r>
              <a:rPr lang="nl-NL" sz="2400"/>
              <a:t>Gezondheidstichtingen (suiker, obesitas, etc)</a:t>
            </a:r>
          </a:p>
          <a:p>
            <a:pPr lvl="1">
              <a:lnSpc>
                <a:spcPct val="90000"/>
              </a:lnSpc>
            </a:pPr>
            <a:r>
              <a:rPr lang="nl-NL" sz="2400"/>
              <a:t>Lokale Agenda, </a:t>
            </a:r>
          </a:p>
          <a:p>
            <a:pPr lvl="1">
              <a:lnSpc>
                <a:spcPct val="90000"/>
              </a:lnSpc>
            </a:pPr>
            <a:r>
              <a:rPr lang="nl-NL" sz="2400"/>
              <a:t>Winkeliers, etc</a:t>
            </a:r>
          </a:p>
        </p:txBody>
      </p:sp>
      <p:grpSp>
        <p:nvGrpSpPr>
          <p:cNvPr id="53255" name="Group 7"/>
          <p:cNvGrpSpPr>
            <a:grpSpLocks/>
          </p:cNvGrpSpPr>
          <p:nvPr/>
        </p:nvGrpSpPr>
        <p:grpSpPr bwMode="auto">
          <a:xfrm>
            <a:off x="5940425" y="1196975"/>
            <a:ext cx="3048000" cy="2517775"/>
            <a:chOff x="3742" y="754"/>
            <a:chExt cx="1920" cy="1586"/>
          </a:xfrm>
        </p:grpSpPr>
        <p:pic>
          <p:nvPicPr>
            <p:cNvPr id="53253" name="Picture 5" descr="KWB-parcitipatievormen-per-actorengroep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42" y="754"/>
              <a:ext cx="1920" cy="1440"/>
            </a:xfrm>
            <a:prstGeom prst="rect">
              <a:avLst/>
            </a:prstGeom>
            <a:noFill/>
          </p:spPr>
        </p:pic>
        <p:sp>
          <p:nvSpPr>
            <p:cNvPr id="53254" name="Text Box 6"/>
            <p:cNvSpPr txBox="1">
              <a:spLocks noChangeArrowheads="1"/>
            </p:cNvSpPr>
            <p:nvPr/>
          </p:nvSpPr>
          <p:spPr bwMode="auto">
            <a:xfrm>
              <a:off x="4740" y="2205"/>
              <a:ext cx="90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sz="800" b="1"/>
                <a:t>Bron: KPVV/ Berenschot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instering">
  <a:themeElements>
    <a:clrScheme name="Glinstering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Glinsterin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instering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instering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instering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instering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instering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instering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instering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instering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instering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741</TotalTime>
  <Words>250</Words>
  <Application>Microsoft Office PowerPoint</Application>
  <PresentationFormat>Diavoorstelling (4:3)</PresentationFormat>
  <Paragraphs>55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Tahoma</vt:lpstr>
      <vt:lpstr>Times New Roman</vt:lpstr>
      <vt:lpstr>Wingdings</vt:lpstr>
      <vt:lpstr>Glinstering</vt:lpstr>
      <vt:lpstr>Het proces van 'anti-partij' (2006) naar partner (2010)</vt:lpstr>
      <vt:lpstr>Boxtel Bicycle</vt:lpstr>
      <vt:lpstr>Houding en Humor</vt:lpstr>
      <vt:lpstr>Inhoud</vt:lpstr>
      <vt:lpstr>En nu, hoe is de samenwerking?</vt:lpstr>
      <vt:lpstr>Hoe was de samenwerking zes jaar geleden?</vt:lpstr>
      <vt:lpstr>Het omkeringsproces </vt:lpstr>
      <vt:lpstr>Dia 8</vt:lpstr>
      <vt:lpstr>Maar, er zijn ook andere belangen…</vt:lpstr>
      <vt:lpstr>Ambities en verbeterpunten in onze samenwerking</vt:lpstr>
      <vt:lpstr>2013, Actie winkel op de fiets</vt:lpstr>
      <vt:lpstr>Dia 12</vt:lpstr>
    </vt:vector>
  </TitlesOfParts>
  <Company>Gemeente Boxtel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Boxtel Bicycle</dc:title>
  <dc:creator>pbe</dc:creator>
  <cp:lastModifiedBy>Hoofdgebruiker</cp:lastModifiedBy>
  <cp:revision>16</cp:revision>
  <dcterms:created xsi:type="dcterms:W3CDTF">2009-10-26T16:23:53Z</dcterms:created>
  <dcterms:modified xsi:type="dcterms:W3CDTF">2013-10-14T19:40:00Z</dcterms:modified>
</cp:coreProperties>
</file>