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77" r:id="rId2"/>
    <p:sldId id="271" r:id="rId3"/>
    <p:sldId id="261" r:id="rId4"/>
    <p:sldId id="1076" r:id="rId5"/>
    <p:sldId id="1077" r:id="rId6"/>
    <p:sldId id="1075" r:id="rId7"/>
    <p:sldId id="1059" r:id="rId8"/>
    <p:sldId id="1071" r:id="rId9"/>
    <p:sldId id="1028" r:id="rId10"/>
    <p:sldId id="1025" r:id="rId11"/>
    <p:sldId id="1046" r:id="rId12"/>
    <p:sldId id="278" r:id="rId13"/>
    <p:sldId id="1074" r:id="rId14"/>
    <p:sldId id="1073" r:id="rId15"/>
    <p:sldId id="263" r:id="rId16"/>
    <p:sldId id="1063" r:id="rId17"/>
    <p:sldId id="267" r:id="rId1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0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sette van Velzen" initials="LvV" lastIdx="14" clrIdx="0">
    <p:extLst>
      <p:ext uri="{19B8F6BF-5375-455C-9EA6-DF929625EA0E}">
        <p15:presenceInfo xmlns:p15="http://schemas.microsoft.com/office/powerpoint/2012/main" userId="9f50e201582b762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535"/>
    <p:restoredTop sz="86395"/>
  </p:normalViewPr>
  <p:slideViewPr>
    <p:cSldViewPr snapToGrid="0" snapToObjects="1">
      <p:cViewPr varScale="1">
        <p:scale>
          <a:sx n="99" d="100"/>
          <a:sy n="99" d="100"/>
        </p:scale>
        <p:origin x="184" y="408"/>
      </p:cViewPr>
      <p:guideLst>
        <p:guide orient="horz" pos="2160"/>
        <p:guide pos="370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https://d.docs.live.net/9f50e201582b762f/FietsDock/Meijersplein%20pilot/Stallingsacties%202019-2020%20draaitabellen%20incl.%20maart%20v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[Stallingsacties 2019-2020 draaitabellen incl. maart v2.xlsx]STAAFDIAGRAM!Draaitabel1</c:name>
    <c:fmtId val="55"/>
  </c:pivotSource>
  <c:chart>
    <c:autoTitleDeleted val="0"/>
    <c:pivotFmts>
      <c:pivotFmt>
        <c:idx val="0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0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1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2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3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4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5"/>
        <c:spPr>
          <a:solidFill>
            <a:schemeClr val="accent1"/>
          </a:solidFill>
          <a:ln>
            <a:noFill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accent1"/>
          </a:solidFill>
          <a:ln>
            <a:noFill/>
          </a:ln>
          <a:effectLst/>
        </c:spPr>
        <c:marker>
          <c:symbol val="circle"/>
          <c:size val="5"/>
          <c:spPr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nl-NL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1"/>
          </a:solidFill>
          <a:ln>
            <a:noFill/>
          </a:ln>
          <a:effectLst/>
        </c:spPr>
        <c:marker>
          <c:symbol val="circle"/>
          <c:size val="5"/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nl-NL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nl-NL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nl-NL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nl-NL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nl-NL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6.2565223560517844E-2"/>
          <c:y val="3.2786847110111234E-2"/>
          <c:w val="0.81783239216310077"/>
          <c:h val="0.892288920577841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STAAFDIAGRAM!$B$3:$B$4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STAAFDIAGRAM!$A$5:$A$11</c:f>
              <c:strCache>
                <c:ptCount val="6"/>
                <c:pt idx="0">
                  <c:v>1.    0-4 uur</c:v>
                </c:pt>
                <c:pt idx="1">
                  <c:v>2.    4-6 uur</c:v>
                </c:pt>
                <c:pt idx="2">
                  <c:v>3.    6-8 uur</c:v>
                </c:pt>
                <c:pt idx="3">
                  <c:v>4.    8-10 uur</c:v>
                </c:pt>
                <c:pt idx="4">
                  <c:v>5.    10-24 uur</c:v>
                </c:pt>
                <c:pt idx="5">
                  <c:v>6.    &gt;24 uur</c:v>
                </c:pt>
              </c:strCache>
            </c:strRef>
          </c:cat>
          <c:val>
            <c:numRef>
              <c:f>STAAFDIAGRAM!$B$5:$B$11</c:f>
              <c:numCache>
                <c:formatCode>General</c:formatCode>
                <c:ptCount val="6"/>
                <c:pt idx="0">
                  <c:v>37</c:v>
                </c:pt>
                <c:pt idx="1">
                  <c:v>25</c:v>
                </c:pt>
                <c:pt idx="2">
                  <c:v>39</c:v>
                </c:pt>
                <c:pt idx="3">
                  <c:v>123</c:v>
                </c:pt>
                <c:pt idx="4">
                  <c:v>168</c:v>
                </c:pt>
                <c:pt idx="5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ED-7D4C-A13E-E221A55227DB}"/>
            </c:ext>
          </c:extLst>
        </c:ser>
        <c:ser>
          <c:idx val="1"/>
          <c:order val="1"/>
          <c:tx>
            <c:strRef>
              <c:f>STAAFDIAGRAM!$C$3:$C$4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STAAFDIAGRAM!$A$5:$A$11</c:f>
              <c:strCache>
                <c:ptCount val="6"/>
                <c:pt idx="0">
                  <c:v>1.    0-4 uur</c:v>
                </c:pt>
                <c:pt idx="1">
                  <c:v>2.    4-6 uur</c:v>
                </c:pt>
                <c:pt idx="2">
                  <c:v>3.    6-8 uur</c:v>
                </c:pt>
                <c:pt idx="3">
                  <c:v>4.    8-10 uur</c:v>
                </c:pt>
                <c:pt idx="4">
                  <c:v>5.    10-24 uur</c:v>
                </c:pt>
                <c:pt idx="5">
                  <c:v>6.    &gt;24 uur</c:v>
                </c:pt>
              </c:strCache>
            </c:strRef>
          </c:cat>
          <c:val>
            <c:numRef>
              <c:f>STAAFDIAGRAM!$C$5:$C$11</c:f>
              <c:numCache>
                <c:formatCode>General</c:formatCode>
                <c:ptCount val="6"/>
                <c:pt idx="0">
                  <c:v>54</c:v>
                </c:pt>
                <c:pt idx="1">
                  <c:v>52</c:v>
                </c:pt>
                <c:pt idx="2">
                  <c:v>57</c:v>
                </c:pt>
                <c:pt idx="3">
                  <c:v>127</c:v>
                </c:pt>
                <c:pt idx="4">
                  <c:v>103</c:v>
                </c:pt>
                <c:pt idx="5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ED-7D4C-A13E-E221A55227D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7275711"/>
        <c:axId val="347277343"/>
      </c:barChart>
      <c:catAx>
        <c:axId val="3472757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347277343"/>
        <c:crosses val="autoZero"/>
        <c:auto val="1"/>
        <c:lblAlgn val="ctr"/>
        <c:lblOffset val="100"/>
        <c:noMultiLvlLbl val="0"/>
      </c:catAx>
      <c:valAx>
        <c:axId val="347277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3472757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/>
      </a:pPr>
      <a:endParaRPr lang="nl-NL"/>
    </a:p>
  </c:txPr>
  <c:externalData r:id="rId4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ECE17D-D040-8C47-88E2-285626A37EDB}" type="datetimeFigureOut">
              <a:rPr lang="nl-NL" smtClean="0"/>
              <a:t>04-10-2020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8AEA31-2EA7-1246-B742-E75BDEBC6AB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88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EA31-2EA7-1246-B742-E75BDEBC6AB7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08901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EA31-2EA7-1246-B742-E75BDEBC6AB7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796008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EA31-2EA7-1246-B742-E75BDEBC6AB7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96791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EA31-2EA7-1246-B742-E75BDEBC6AB7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83925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EA31-2EA7-1246-B742-E75BDEBC6AB7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4860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EA31-2EA7-1246-B742-E75BDEBC6AB7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994283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EA31-2EA7-1246-B742-E75BDEBC6AB7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78465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EA31-2EA7-1246-B742-E75BDEBC6AB7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8214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EA31-2EA7-1246-B742-E75BDEBC6AB7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0971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EA31-2EA7-1246-B742-E75BDEBC6AB7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2614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EA31-2EA7-1246-B742-E75BDEBC6AB7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5435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EA31-2EA7-1246-B742-E75BDEBC6AB7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80903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EA31-2EA7-1246-B742-E75BDEBC6AB7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8349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EA31-2EA7-1246-B742-E75BDEBC6AB7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3166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EA31-2EA7-1246-B742-E75BDEBC6AB7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25732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EA31-2EA7-1246-B742-E75BDEBC6AB7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3761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05E630-1017-5946-8EED-FDFEFCD6D3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7983" y="1087655"/>
            <a:ext cx="10103317" cy="2065761"/>
          </a:xfrm>
        </p:spPr>
        <p:txBody>
          <a:bodyPr anchor="t"/>
          <a:lstStyle>
            <a:lvl1pPr algn="l">
              <a:defRPr sz="6000" b="0" i="0">
                <a:solidFill>
                  <a:schemeClr val="bg1"/>
                </a:solidFill>
                <a:latin typeface="AmpleSoft" panose="02000000000000000000" pitchFamily="2" charset="77"/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FE36E63-CE0C-A84F-9E1F-03D9B0AA83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7979" y="3153417"/>
            <a:ext cx="10035939" cy="2477366"/>
          </a:xfrm>
          <a:noFill/>
        </p:spPr>
        <p:txBody>
          <a:bodyPr/>
          <a:lstStyle>
            <a:lvl1pPr marL="0" indent="0" algn="l">
              <a:buNone/>
              <a:defRPr sz="2400">
                <a:solidFill>
                  <a:schemeClr val="bg2"/>
                </a:solidFill>
                <a:latin typeface="AmpleSoft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0B3908E-BA28-7F45-8766-3FAA7BA04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AmpleSoft" panose="02000000000000000000" pitchFamily="2" charset="77"/>
              </a:defRPr>
            </a:lvl1pPr>
          </a:lstStyle>
          <a:p>
            <a:fld id="{0F345284-1F9F-BF4F-BAA1-11B948AD5FFD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55778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433642-6E75-EA4D-83AD-46C615847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19ECD7A8-FA1E-464E-8746-09B5BF907B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305A088-8692-AE44-9984-927A4EFD4E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4636F13-ECA4-AA42-9BEF-36AE57C8DC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153150"/>
            <a:ext cx="2743200" cy="365125"/>
          </a:xfrm>
          <a:prstGeom prst="rect">
            <a:avLst/>
          </a:prstGeom>
        </p:spPr>
        <p:txBody>
          <a:bodyPr/>
          <a:lstStyle/>
          <a:p>
            <a:fld id="{625216E6-2C08-D147-A0DC-315B708763DB}" type="datetimeFigureOut">
              <a:rPr lang="nl-NL" smtClean="0"/>
              <a:t>04-10-2020</a:t>
            </a:fld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9ECA84A-B6C9-7648-8C5E-29DBD1C35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45284-1F9F-BF4F-BAA1-11B948AD5FF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5291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810DAB-3873-F84B-BBE8-5442D0343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6C6511E-47C3-314E-902E-CE1BCFB8DD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1DFF8F1-0FC7-ED4E-B6E1-90BF5D58C7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153150"/>
            <a:ext cx="2743200" cy="365125"/>
          </a:xfrm>
          <a:prstGeom prst="rect">
            <a:avLst/>
          </a:prstGeom>
        </p:spPr>
        <p:txBody>
          <a:bodyPr/>
          <a:lstStyle/>
          <a:p>
            <a:fld id="{625216E6-2C08-D147-A0DC-315B708763DB}" type="datetimeFigureOut">
              <a:rPr lang="nl-NL" smtClean="0"/>
              <a:t>04-10-2020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297E76B-C4A3-5248-A1DE-14668048C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45284-1F9F-BF4F-BAA1-11B948AD5FF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9495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027B2AF2-48FF-8644-A9E3-0A18FA8692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1A5AC63-0E05-0440-87CF-4B8BFB4F7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1830C6F-0F7E-5A49-A155-D79CB92476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153150"/>
            <a:ext cx="2743200" cy="365125"/>
          </a:xfrm>
          <a:prstGeom prst="rect">
            <a:avLst/>
          </a:prstGeom>
        </p:spPr>
        <p:txBody>
          <a:bodyPr/>
          <a:lstStyle/>
          <a:p>
            <a:fld id="{625216E6-2C08-D147-A0DC-315B708763DB}" type="datetimeFigureOut">
              <a:rPr lang="nl-NL" smtClean="0"/>
              <a:t>04-10-2020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25BA9D9-5684-5643-93E7-CA83D975C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45284-1F9F-BF4F-BAA1-11B948AD5FF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4038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4B417D-1A58-2848-BFEF-E40D1CC78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mpleSoft" panose="02000000000000000000" pitchFamily="2" charset="77"/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44154E0-5BBC-C943-8F96-DB0021A2A0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  <a:latin typeface="AmpleSoft" panose="02000000000000000000" pitchFamily="2" charset="77"/>
              </a:defRPr>
            </a:lvl1pPr>
            <a:lvl2pPr>
              <a:defRPr>
                <a:solidFill>
                  <a:schemeClr val="bg2"/>
                </a:solidFill>
                <a:latin typeface="AmpleSoft" panose="02000000000000000000" pitchFamily="2" charset="77"/>
              </a:defRPr>
            </a:lvl2pPr>
            <a:lvl3pPr>
              <a:defRPr>
                <a:solidFill>
                  <a:schemeClr val="bg2"/>
                </a:solidFill>
                <a:latin typeface="AmpleSoft" panose="02000000000000000000" pitchFamily="2" charset="77"/>
              </a:defRPr>
            </a:lvl3pPr>
            <a:lvl4pPr>
              <a:defRPr>
                <a:solidFill>
                  <a:schemeClr val="bg2"/>
                </a:solidFill>
                <a:latin typeface="AmpleSoft" panose="02000000000000000000" pitchFamily="2" charset="77"/>
              </a:defRPr>
            </a:lvl4pPr>
            <a:lvl5pPr>
              <a:defRPr>
                <a:solidFill>
                  <a:schemeClr val="bg2"/>
                </a:solidFill>
                <a:latin typeface="AmpleSoft" panose="02000000000000000000" pitchFamily="2" charset="77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48227F2-55DF-C643-9AE8-7BA919DD1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mpleSoft" panose="02000000000000000000" pitchFamily="2" charset="77"/>
              </a:defRPr>
            </a:lvl1pPr>
          </a:lstStyle>
          <a:p>
            <a:fld id="{0F345284-1F9F-BF4F-BAA1-11B948AD5FFD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80131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B067295-CE86-3F42-BE31-218BF6ADC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45284-1F9F-BF4F-BAA1-11B948AD5FFD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ACB70B31-9CA3-C24D-A2DF-FB01D06642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7983" y="1087655"/>
            <a:ext cx="10103317" cy="2065761"/>
          </a:xfrm>
        </p:spPr>
        <p:txBody>
          <a:bodyPr anchor="t"/>
          <a:lstStyle>
            <a:lvl1pPr algn="l">
              <a:defRPr sz="6000" b="0" i="0">
                <a:solidFill>
                  <a:schemeClr val="bg1"/>
                </a:solidFill>
                <a:latin typeface="AmpleSoft" panose="02000000000000000000" pitchFamily="2" charset="77"/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11" name="Ondertitel 2">
            <a:extLst>
              <a:ext uri="{FF2B5EF4-FFF2-40B4-BE49-F238E27FC236}">
                <a16:creationId xmlns:a16="http://schemas.microsoft.com/office/drawing/2014/main" id="{356065ED-98D1-E042-9B3B-8CBBBA162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7979" y="3153417"/>
            <a:ext cx="10035939" cy="2477366"/>
          </a:xfrm>
          <a:noFill/>
        </p:spPr>
        <p:txBody>
          <a:bodyPr/>
          <a:lstStyle>
            <a:lvl1pPr marL="0" indent="0" algn="l">
              <a:buNone/>
              <a:defRPr sz="2400">
                <a:solidFill>
                  <a:schemeClr val="bg2"/>
                </a:solidFill>
                <a:latin typeface="AmpleSoft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515078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097419-71EC-BA45-8A25-C0C5CC63E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7983" y="508940"/>
            <a:ext cx="10515600" cy="1325563"/>
          </a:xfrm>
        </p:spPr>
        <p:txBody>
          <a:bodyPr anchor="t"/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1719EA1-9BFA-0347-8FCF-5337A476C9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07983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1A81C0C-7E3E-5743-ADA3-029A5FCF0F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1983" y="1825625"/>
            <a:ext cx="5181600" cy="4351338"/>
          </a:xfrm>
        </p:spPr>
        <p:txBody>
          <a:bodyPr/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483483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E5DFBDE-CE33-AA49-BBD0-95C245A46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6416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2695C9E-39A5-FE41-950D-68CE34C63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6416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D79B7DC-CF8C-F74F-83F5-4E340EEA3F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58828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DE8A031E-6F54-9B46-8BBB-8CACE77471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58828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32B1C4BD-E901-7540-BD5D-C3D0DAD1D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45284-1F9F-BF4F-BAA1-11B948AD5FFD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774DD873-B4B5-7C4B-B514-2AEEE832D437}"/>
              </a:ext>
            </a:extLst>
          </p:cNvPr>
          <p:cNvSpPr txBox="1">
            <a:spLocks/>
          </p:cNvSpPr>
          <p:nvPr userDrawn="1"/>
        </p:nvSpPr>
        <p:spPr>
          <a:xfrm>
            <a:off x="907983" y="508940"/>
            <a:ext cx="1024237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mpleSoft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27785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02A535-AD8D-554E-BBD3-EFADFFDD0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825" y="1126155"/>
            <a:ext cx="10515600" cy="1325563"/>
          </a:xfrm>
        </p:spPr>
        <p:txBody>
          <a:bodyPr anchor="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F7A0163-6B30-C649-AB03-D0C94FEFC7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153150"/>
            <a:ext cx="2743200" cy="365125"/>
          </a:xfrm>
          <a:prstGeom prst="rect">
            <a:avLst/>
          </a:prstGeom>
        </p:spPr>
        <p:txBody>
          <a:bodyPr/>
          <a:lstStyle/>
          <a:p>
            <a:fld id="{625216E6-2C08-D147-A0DC-315B708763DB}" type="datetimeFigureOut">
              <a:rPr lang="nl-NL" smtClean="0"/>
              <a:t>04-10-2020</a:t>
            </a:fld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B5F3B04-2AF3-244F-987D-E164A7224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45284-1F9F-BF4F-BAA1-11B948AD5FFD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Ondertitel 2">
            <a:extLst>
              <a:ext uri="{FF2B5EF4-FFF2-40B4-BE49-F238E27FC236}">
                <a16:creationId xmlns:a16="http://schemas.microsoft.com/office/drawing/2014/main" id="{42FBAEA3-1D70-1F45-86A3-37CAC00003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5735" y="2852751"/>
            <a:ext cx="10035939" cy="2065761"/>
          </a:xfrm>
          <a:noFill/>
        </p:spPr>
        <p:txBody>
          <a:bodyPr/>
          <a:lstStyle>
            <a:lvl1pPr marL="0" indent="0" algn="l">
              <a:buNone/>
              <a:defRPr sz="2400">
                <a:solidFill>
                  <a:schemeClr val="bg2"/>
                </a:solidFill>
                <a:latin typeface="AmpleSoft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801823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5825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8E798B67-4963-9D42-9EE9-A69C19F56F11}"/>
              </a:ext>
            </a:extLst>
          </p:cNvPr>
          <p:cNvSpPr/>
          <p:nvPr userDrawn="1"/>
        </p:nvSpPr>
        <p:spPr>
          <a:xfrm>
            <a:off x="134754" y="6006164"/>
            <a:ext cx="4687503" cy="8518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50341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F33EDB-109F-6F43-9EC9-108253380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387B811-A73E-0244-B04A-4123E3C58B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2"/>
                </a:solidFill>
              </a:defRPr>
            </a:lvl1pPr>
            <a:lvl2pPr>
              <a:defRPr sz="2800">
                <a:solidFill>
                  <a:schemeClr val="bg2"/>
                </a:solidFill>
              </a:defRPr>
            </a:lvl2pPr>
            <a:lvl3pPr>
              <a:defRPr sz="2400">
                <a:solidFill>
                  <a:schemeClr val="bg2"/>
                </a:solidFill>
              </a:defRPr>
            </a:lvl3pPr>
            <a:lvl4pPr>
              <a:defRPr sz="2000">
                <a:solidFill>
                  <a:schemeClr val="bg2"/>
                </a:solidFill>
              </a:defRPr>
            </a:lvl4pPr>
            <a:lvl5pPr>
              <a:defRPr sz="2000">
                <a:solidFill>
                  <a:schemeClr val="bg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063A339-C592-FF42-982F-B43D0F9E8A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56D1C5E-0DD5-B846-9974-043A87C074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153150"/>
            <a:ext cx="2743200" cy="365125"/>
          </a:xfrm>
          <a:prstGeom prst="rect">
            <a:avLst/>
          </a:prstGeom>
        </p:spPr>
        <p:txBody>
          <a:bodyPr/>
          <a:lstStyle/>
          <a:p>
            <a:fld id="{625216E6-2C08-D147-A0DC-315B708763DB}" type="datetimeFigureOut">
              <a:rPr lang="nl-NL" smtClean="0"/>
              <a:t>04-10-2020</a:t>
            </a:fld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CC68331-C091-E446-BFA6-DF15683AE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45284-1F9F-BF4F-BAA1-11B948AD5FF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7344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5685EFED-A4BA-4847-836F-2A0D29842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7F06DC-731F-C145-BB97-EF7D6DBA0D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B554288-CD65-9D40-BD82-7DB1907BA3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bg1"/>
                </a:solidFill>
                <a:latin typeface="AmpleSoft" panose="02000000000000000000" pitchFamily="2" charset="77"/>
              </a:defRPr>
            </a:lvl1pPr>
          </a:lstStyle>
          <a:p>
            <a:fld id="{0F345284-1F9F-BF4F-BAA1-11B948AD5FFD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7" name="Afbeelding 6" descr="Afbeelding met object&#10;&#10;Automatisch gegenereerde beschrijving">
            <a:extLst>
              <a:ext uri="{FF2B5EF4-FFF2-40B4-BE49-F238E27FC236}">
                <a16:creationId xmlns:a16="http://schemas.microsoft.com/office/drawing/2014/main" id="{114B661F-557B-B64F-B7B3-252BDAB4A972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775" y="6324820"/>
            <a:ext cx="3867150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247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mpleSoft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mpleSoft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mpleSoft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mpleSoft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mpleSoft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mpleSoft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object&#10;&#10;Automatisch gegenereerde beschrijving">
            <a:extLst>
              <a:ext uri="{FF2B5EF4-FFF2-40B4-BE49-F238E27FC236}">
                <a16:creationId xmlns:a16="http://schemas.microsoft.com/office/drawing/2014/main" id="{19A73242-1CA5-294A-A673-7ADEF900B9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6400" y="2697849"/>
            <a:ext cx="6351500" cy="882633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AD915F0-F958-5A41-819A-C58E106739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6403" y="2699644"/>
            <a:ext cx="6708188" cy="1327021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13CB6916-E462-6A46-88EB-E77BE3052E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61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ndertitel 7">
            <a:extLst>
              <a:ext uri="{FF2B5EF4-FFF2-40B4-BE49-F238E27FC236}">
                <a16:creationId xmlns:a16="http://schemas.microsoft.com/office/drawing/2014/main" id="{809B90A4-EE1E-4E44-B886-AB60F3BB4F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1296040"/>
            <a:ext cx="6015038" cy="4799421"/>
          </a:xfrm>
        </p:spPr>
        <p:txBody>
          <a:bodyPr>
            <a:norm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graphicFrame>
        <p:nvGraphicFramePr>
          <p:cNvPr id="9" name="Grafiek 8">
            <a:extLst>
              <a:ext uri="{FF2B5EF4-FFF2-40B4-BE49-F238E27FC236}">
                <a16:creationId xmlns:a16="http://schemas.microsoft.com/office/drawing/2014/main" id="{E6E73DAE-2342-7D40-BCA9-F54C5547B16F}"/>
              </a:ext>
            </a:extLst>
          </p:cNvPr>
          <p:cNvGraphicFramePr>
            <a:graphicFrameLocks/>
          </p:cNvGraphicFramePr>
          <p:nvPr/>
        </p:nvGraphicFramePr>
        <p:xfrm>
          <a:off x="509587" y="955156"/>
          <a:ext cx="10267287" cy="4410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Ondertitel 7">
            <a:extLst>
              <a:ext uri="{FF2B5EF4-FFF2-40B4-BE49-F238E27FC236}">
                <a16:creationId xmlns:a16="http://schemas.microsoft.com/office/drawing/2014/main" id="{F6317160-EF31-0B49-B8FF-CAA6AEE18E55}"/>
              </a:ext>
            </a:extLst>
          </p:cNvPr>
          <p:cNvSpPr txBox="1">
            <a:spLocks/>
          </p:cNvSpPr>
          <p:nvPr/>
        </p:nvSpPr>
        <p:spPr>
          <a:xfrm>
            <a:off x="509587" y="355761"/>
            <a:ext cx="10955791" cy="59939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600" dirty="0">
                <a:solidFill>
                  <a:schemeClr val="bg1"/>
                </a:solidFill>
              </a:rPr>
              <a:t>Ruim de helft van de stallingsacties duurt 8 uur of langer </a:t>
            </a:r>
            <a:endParaRPr lang="nl-NL" sz="3600" dirty="0"/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C48601FC-DD81-A841-9A92-B3ACE4BB6CFF}"/>
              </a:ext>
            </a:extLst>
          </p:cNvPr>
          <p:cNvSpPr/>
          <p:nvPr/>
        </p:nvSpPr>
        <p:spPr>
          <a:xfrm>
            <a:off x="5034987" y="5495296"/>
            <a:ext cx="643039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bg1"/>
                </a:solidFill>
              </a:rPr>
              <a:t>Alle gebruikers hebben een bepaalde regelmaat, variërend van 4 keer per week tot 1 keer per maand.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bg1"/>
                </a:solidFill>
              </a:rPr>
              <a:t>De meeste gebruikers wonen in Hillegersberg-Schiebroek.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1061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3DBC82-6974-E343-A758-CA127CC805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4363" y="101818"/>
            <a:ext cx="10035939" cy="998320"/>
          </a:xfrm>
        </p:spPr>
        <p:txBody>
          <a:bodyPr anchor="ctr">
            <a:normAutofit/>
          </a:bodyPr>
          <a:lstStyle/>
          <a:p>
            <a:pPr algn="l"/>
            <a:r>
              <a:rPr lang="nl-NL" sz="1800" dirty="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8" name="Ondertitel 7">
            <a:extLst>
              <a:ext uri="{FF2B5EF4-FFF2-40B4-BE49-F238E27FC236}">
                <a16:creationId xmlns:a16="http://schemas.microsoft.com/office/drawing/2014/main" id="{809B90A4-EE1E-4E44-B886-AB60F3BB4F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04125" y="2097148"/>
            <a:ext cx="3383753" cy="1497482"/>
          </a:xfrm>
        </p:spPr>
        <p:txBody>
          <a:bodyPr>
            <a:normAutofit/>
          </a:bodyPr>
          <a:lstStyle/>
          <a:p>
            <a:r>
              <a:rPr lang="nl-NL" sz="8000" b="1" dirty="0"/>
              <a:t>Veilig</a:t>
            </a:r>
          </a:p>
          <a:p>
            <a:endParaRPr lang="nl-NL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12" name="Ondertitel 7">
            <a:extLst>
              <a:ext uri="{FF2B5EF4-FFF2-40B4-BE49-F238E27FC236}">
                <a16:creationId xmlns:a16="http://schemas.microsoft.com/office/drawing/2014/main" id="{537BB227-74C4-3649-AF61-C75EA5A83C0C}"/>
              </a:ext>
            </a:extLst>
          </p:cNvPr>
          <p:cNvSpPr txBox="1">
            <a:spLocks/>
          </p:cNvSpPr>
          <p:nvPr/>
        </p:nvSpPr>
        <p:spPr>
          <a:xfrm>
            <a:off x="464185" y="329767"/>
            <a:ext cx="10035938" cy="91938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600" dirty="0">
                <a:solidFill>
                  <a:schemeClr val="bg1"/>
                </a:solidFill>
              </a:rPr>
              <a:t>Gebruikers noemen de volgende voordelen:</a:t>
            </a:r>
          </a:p>
          <a:p>
            <a:endParaRPr lang="nl-NL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13" name="Ondertitel 7">
            <a:extLst>
              <a:ext uri="{FF2B5EF4-FFF2-40B4-BE49-F238E27FC236}">
                <a16:creationId xmlns:a16="http://schemas.microsoft.com/office/drawing/2014/main" id="{50EAE199-0AFB-854B-88E3-1EF14C6E8ED7}"/>
              </a:ext>
            </a:extLst>
          </p:cNvPr>
          <p:cNvSpPr txBox="1">
            <a:spLocks/>
          </p:cNvSpPr>
          <p:nvPr/>
        </p:nvSpPr>
        <p:spPr>
          <a:xfrm>
            <a:off x="9181419" y="2868623"/>
            <a:ext cx="2637408" cy="48347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b="1" dirty="0"/>
              <a:t>Fiets staat droog</a:t>
            </a:r>
          </a:p>
          <a:p>
            <a:endParaRPr lang="nl-NL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14" name="Ondertitel 7">
            <a:extLst>
              <a:ext uri="{FF2B5EF4-FFF2-40B4-BE49-F238E27FC236}">
                <a16:creationId xmlns:a16="http://schemas.microsoft.com/office/drawing/2014/main" id="{12876F89-52F8-0E47-A49F-39BDE2D3BB2E}"/>
              </a:ext>
            </a:extLst>
          </p:cNvPr>
          <p:cNvSpPr txBox="1">
            <a:spLocks/>
          </p:cNvSpPr>
          <p:nvPr/>
        </p:nvSpPr>
        <p:spPr>
          <a:xfrm>
            <a:off x="697039" y="2757752"/>
            <a:ext cx="3029451" cy="99832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6000" b="1" dirty="0"/>
              <a:t>Makkelijk</a:t>
            </a:r>
          </a:p>
          <a:p>
            <a:endParaRPr lang="nl-NL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15" name="Ondertitel 7">
            <a:extLst>
              <a:ext uri="{FF2B5EF4-FFF2-40B4-BE49-F238E27FC236}">
                <a16:creationId xmlns:a16="http://schemas.microsoft.com/office/drawing/2014/main" id="{FAB5A278-C6EC-8E46-AEB7-587A43D94910}"/>
              </a:ext>
            </a:extLst>
          </p:cNvPr>
          <p:cNvSpPr txBox="1">
            <a:spLocks/>
          </p:cNvSpPr>
          <p:nvPr/>
        </p:nvSpPr>
        <p:spPr>
          <a:xfrm>
            <a:off x="943316" y="3971864"/>
            <a:ext cx="3643313" cy="99832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b="1" dirty="0"/>
              <a:t>Handig voor nat regenpak</a:t>
            </a:r>
          </a:p>
          <a:p>
            <a:endParaRPr lang="nl-NL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16" name="Ondertitel 7">
            <a:extLst>
              <a:ext uri="{FF2B5EF4-FFF2-40B4-BE49-F238E27FC236}">
                <a16:creationId xmlns:a16="http://schemas.microsoft.com/office/drawing/2014/main" id="{CC3FDB60-836D-7C46-8BBD-1BD299B69701}"/>
              </a:ext>
            </a:extLst>
          </p:cNvPr>
          <p:cNvSpPr txBox="1">
            <a:spLocks/>
          </p:cNvSpPr>
          <p:nvPr/>
        </p:nvSpPr>
        <p:spPr>
          <a:xfrm>
            <a:off x="2407785" y="1157091"/>
            <a:ext cx="3836187" cy="606405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6400" b="1" dirty="0"/>
              <a:t>24/7 beschikbaar</a:t>
            </a:r>
          </a:p>
          <a:p>
            <a:endParaRPr lang="nl-NL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17" name="Ondertitel 7">
            <a:extLst>
              <a:ext uri="{FF2B5EF4-FFF2-40B4-BE49-F238E27FC236}">
                <a16:creationId xmlns:a16="http://schemas.microsoft.com/office/drawing/2014/main" id="{A6624863-BC78-2E47-811A-0DCEFD35EC4F}"/>
              </a:ext>
            </a:extLst>
          </p:cNvPr>
          <p:cNvSpPr txBox="1">
            <a:spLocks/>
          </p:cNvSpPr>
          <p:nvPr/>
        </p:nvSpPr>
        <p:spPr>
          <a:xfrm>
            <a:off x="1734077" y="5317939"/>
            <a:ext cx="3748077" cy="574705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b="1" dirty="0"/>
              <a:t>Opgeruimde buitenruimte</a:t>
            </a:r>
          </a:p>
          <a:p>
            <a:endParaRPr lang="nl-NL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18" name="Ondertitel 7">
            <a:extLst>
              <a:ext uri="{FF2B5EF4-FFF2-40B4-BE49-F238E27FC236}">
                <a16:creationId xmlns:a16="http://schemas.microsoft.com/office/drawing/2014/main" id="{C846CA48-350C-CC45-89DB-1EB76537B823}"/>
              </a:ext>
            </a:extLst>
          </p:cNvPr>
          <p:cNvSpPr txBox="1">
            <a:spLocks/>
          </p:cNvSpPr>
          <p:nvPr/>
        </p:nvSpPr>
        <p:spPr>
          <a:xfrm>
            <a:off x="7104042" y="1100122"/>
            <a:ext cx="4623773" cy="606292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b="1" dirty="0"/>
              <a:t>Geen schade door andere fietsen</a:t>
            </a:r>
          </a:p>
          <a:p>
            <a:endParaRPr lang="nl-NL" dirty="0"/>
          </a:p>
          <a:p>
            <a:pPr marL="2171700" lvl="4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19" name="Ondertitel 7">
            <a:extLst>
              <a:ext uri="{FF2B5EF4-FFF2-40B4-BE49-F238E27FC236}">
                <a16:creationId xmlns:a16="http://schemas.microsoft.com/office/drawing/2014/main" id="{C0A0352A-10E9-4D4F-895B-E7CB258C0253}"/>
              </a:ext>
            </a:extLst>
          </p:cNvPr>
          <p:cNvSpPr txBox="1">
            <a:spLocks/>
          </p:cNvSpPr>
          <p:nvPr/>
        </p:nvSpPr>
        <p:spPr>
          <a:xfrm>
            <a:off x="378216" y="1867071"/>
            <a:ext cx="3836188" cy="46983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b="1" dirty="0"/>
              <a:t>Niet zoeken naar een plek</a:t>
            </a:r>
          </a:p>
          <a:p>
            <a:endParaRPr lang="nl-NL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20" name="Ondertitel 7">
            <a:extLst>
              <a:ext uri="{FF2B5EF4-FFF2-40B4-BE49-F238E27FC236}">
                <a16:creationId xmlns:a16="http://schemas.microsoft.com/office/drawing/2014/main" id="{A577BA1C-8E46-9C45-B315-6DF868796CCF}"/>
              </a:ext>
            </a:extLst>
          </p:cNvPr>
          <p:cNvSpPr txBox="1">
            <a:spLocks/>
          </p:cNvSpPr>
          <p:nvPr/>
        </p:nvSpPr>
        <p:spPr>
          <a:xfrm>
            <a:off x="7907028" y="1949260"/>
            <a:ext cx="3383752" cy="46983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b="1" dirty="0"/>
              <a:t>Fiets hoeft niet op slot</a:t>
            </a:r>
          </a:p>
          <a:p>
            <a:endParaRPr lang="nl-NL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21" name="Ondertitel 7">
            <a:extLst>
              <a:ext uri="{FF2B5EF4-FFF2-40B4-BE49-F238E27FC236}">
                <a16:creationId xmlns:a16="http://schemas.microsoft.com/office/drawing/2014/main" id="{FF376D4F-E3DB-D343-ABAD-95F73E5110D0}"/>
              </a:ext>
            </a:extLst>
          </p:cNvPr>
          <p:cNvSpPr txBox="1">
            <a:spLocks/>
          </p:cNvSpPr>
          <p:nvPr/>
        </p:nvSpPr>
        <p:spPr>
          <a:xfrm>
            <a:off x="4030103" y="4638837"/>
            <a:ext cx="2065896" cy="43125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b="1" dirty="0"/>
              <a:t>Er is altijd plek</a:t>
            </a:r>
          </a:p>
          <a:p>
            <a:endParaRPr lang="nl-NL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pic>
        <p:nvPicPr>
          <p:cNvPr id="4" name="Afbeelding 3" descr="Afbeelding met persoon, buiten, gebouw, person&#10;&#10;Automatisch gegenereerde beschrijving">
            <a:extLst>
              <a:ext uri="{FF2B5EF4-FFF2-40B4-BE49-F238E27FC236}">
                <a16:creationId xmlns:a16="http://schemas.microsoft.com/office/drawing/2014/main" id="{0ECC36CC-2006-3B44-9462-D539161B4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4585" y="3653204"/>
            <a:ext cx="5697415" cy="320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7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ndertitel 7">
            <a:extLst>
              <a:ext uri="{FF2B5EF4-FFF2-40B4-BE49-F238E27FC236}">
                <a16:creationId xmlns:a16="http://schemas.microsoft.com/office/drawing/2014/main" id="{809B90A4-EE1E-4E44-B886-AB60F3BB4F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5218" y="1926903"/>
            <a:ext cx="6582720" cy="4086017"/>
          </a:xfrm>
        </p:spPr>
        <p:txBody>
          <a:bodyPr>
            <a:normAutofit/>
          </a:bodyPr>
          <a:lstStyle/>
          <a:p>
            <a:pPr algn="ctr"/>
            <a:r>
              <a:rPr lang="nl-NL" b="1" dirty="0" err="1"/>
              <a:t>FietsDock</a:t>
            </a:r>
            <a:r>
              <a:rPr lang="nl-NL" b="1" dirty="0"/>
              <a:t> 2.0</a:t>
            </a:r>
          </a:p>
          <a:p>
            <a:pPr algn="ctr"/>
            <a:endParaRPr lang="nl-NL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Integreren platforms (reserveren, betalen etc.)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Additionele services</a:t>
            </a:r>
          </a:p>
        </p:txBody>
      </p:sp>
      <p:pic>
        <p:nvPicPr>
          <p:cNvPr id="4" name="Afbeelding 3" descr="Afbeelding met buiten, gebouw, weg, fiets&#10;&#10;Automatisch gegenereerde beschrijving">
            <a:extLst>
              <a:ext uri="{FF2B5EF4-FFF2-40B4-BE49-F238E27FC236}">
                <a16:creationId xmlns:a16="http://schemas.microsoft.com/office/drawing/2014/main" id="{379436AA-A24B-D640-B9EB-54347260C0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3936" y="0"/>
            <a:ext cx="4898064" cy="3465337"/>
          </a:xfrm>
          <a:prstGeom prst="rect">
            <a:avLst/>
          </a:prstGeom>
        </p:spPr>
      </p:pic>
      <p:pic>
        <p:nvPicPr>
          <p:cNvPr id="5" name="Afbeelding 4" descr="Afbeelding met gebouw, buiten, fiets, weg&#10;&#10;Automatisch gegenereerde beschrijving">
            <a:extLst>
              <a:ext uri="{FF2B5EF4-FFF2-40B4-BE49-F238E27FC236}">
                <a16:creationId xmlns:a16="http://schemas.microsoft.com/office/drawing/2014/main" id="{9D4F45AB-B0BF-B246-A213-5AE85DFF47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3937" y="3429000"/>
            <a:ext cx="4898063" cy="3465336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63518E55-45FD-544C-938B-45D86BACAB2E}"/>
              </a:ext>
            </a:extLst>
          </p:cNvPr>
          <p:cNvSpPr txBox="1">
            <a:spLocks/>
          </p:cNvSpPr>
          <p:nvPr/>
        </p:nvSpPr>
        <p:spPr>
          <a:xfrm>
            <a:off x="179219" y="524487"/>
            <a:ext cx="10035939" cy="9983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AmpleSoft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nl-NL" sz="3600" dirty="0">
                <a:solidFill>
                  <a:srgbClr val="FFFFFF"/>
                </a:solidFill>
              </a:rPr>
              <a:t>Gebruikers willen dat </a:t>
            </a:r>
            <a:r>
              <a:rPr lang="nl-NL" sz="3600" dirty="0" err="1">
                <a:solidFill>
                  <a:srgbClr val="FFFFFF"/>
                </a:solidFill>
              </a:rPr>
              <a:t>FietsDock</a:t>
            </a:r>
            <a:r>
              <a:rPr lang="nl-NL" sz="3600" dirty="0">
                <a:solidFill>
                  <a:srgbClr val="FFFFFF"/>
                </a:solidFill>
              </a:rPr>
              <a:t> blijft</a:t>
            </a:r>
          </a:p>
        </p:txBody>
      </p:sp>
    </p:spTree>
    <p:extLst>
      <p:ext uri="{BB962C8B-B14F-4D97-AF65-F5344CB8AC3E}">
        <p14:creationId xmlns:p14="http://schemas.microsoft.com/office/powerpoint/2010/main" val="295611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ndertitel 7">
            <a:extLst>
              <a:ext uri="{FF2B5EF4-FFF2-40B4-BE49-F238E27FC236}">
                <a16:creationId xmlns:a16="http://schemas.microsoft.com/office/drawing/2014/main" id="{C67E443D-5224-DA4D-98D3-8BE120CDD8D0}"/>
              </a:ext>
            </a:extLst>
          </p:cNvPr>
          <p:cNvSpPr txBox="1">
            <a:spLocks/>
          </p:cNvSpPr>
          <p:nvPr/>
        </p:nvSpPr>
        <p:spPr>
          <a:xfrm>
            <a:off x="439929" y="713369"/>
            <a:ext cx="10035938" cy="91938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600" dirty="0">
                <a:solidFill>
                  <a:schemeClr val="bg1"/>
                </a:solidFill>
              </a:rPr>
              <a:t>Veiliger, gemakkelijker en sneller</a:t>
            </a:r>
          </a:p>
          <a:p>
            <a:endParaRPr lang="nl-NL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11" name="Ondertitel 7">
            <a:extLst>
              <a:ext uri="{FF2B5EF4-FFF2-40B4-BE49-F238E27FC236}">
                <a16:creationId xmlns:a16="http://schemas.microsoft.com/office/drawing/2014/main" id="{4022A1C4-04DA-F14A-9EE1-D41907F2838B}"/>
              </a:ext>
            </a:extLst>
          </p:cNvPr>
          <p:cNvSpPr txBox="1">
            <a:spLocks/>
          </p:cNvSpPr>
          <p:nvPr/>
        </p:nvSpPr>
        <p:spPr>
          <a:xfrm>
            <a:off x="439929" y="1996574"/>
            <a:ext cx="5832082" cy="71525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Voor de gemeente, projectontwikkelaar:</a:t>
            </a:r>
          </a:p>
        </p:txBody>
      </p:sp>
      <p:sp>
        <p:nvSpPr>
          <p:cNvPr id="12" name="Ondertitel 7">
            <a:extLst>
              <a:ext uri="{FF2B5EF4-FFF2-40B4-BE49-F238E27FC236}">
                <a16:creationId xmlns:a16="http://schemas.microsoft.com/office/drawing/2014/main" id="{8F9AE8AA-0AC5-B943-A84F-F8EBA3AD8792}"/>
              </a:ext>
            </a:extLst>
          </p:cNvPr>
          <p:cNvSpPr txBox="1">
            <a:spLocks/>
          </p:cNvSpPr>
          <p:nvPr/>
        </p:nvSpPr>
        <p:spPr>
          <a:xfrm>
            <a:off x="439929" y="394439"/>
            <a:ext cx="3835617" cy="71525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Voor de fietser:</a:t>
            </a:r>
          </a:p>
        </p:txBody>
      </p:sp>
      <p:pic>
        <p:nvPicPr>
          <p:cNvPr id="13" name="Afbeelding 12" descr="Afbeelding met fiets, gebouw, bord, staand&#10;&#10;Automatisch gegenereerde beschrijving">
            <a:extLst>
              <a:ext uri="{FF2B5EF4-FFF2-40B4-BE49-F238E27FC236}">
                <a16:creationId xmlns:a16="http://schemas.microsoft.com/office/drawing/2014/main" id="{EEBD475D-3B70-D140-9525-DBCFB4BA94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547" y="3897987"/>
            <a:ext cx="3803106" cy="2139247"/>
          </a:xfrm>
          <a:prstGeom prst="rect">
            <a:avLst/>
          </a:prstGeom>
        </p:spPr>
      </p:pic>
      <p:pic>
        <p:nvPicPr>
          <p:cNvPr id="3" name="Afbeelding 2" descr="Afbeelding met binnen, fiets, tafel, kamer&#10;&#10;Automatisch gegenereerde beschrijving">
            <a:extLst>
              <a:ext uri="{FF2B5EF4-FFF2-40B4-BE49-F238E27FC236}">
                <a16:creationId xmlns:a16="http://schemas.microsoft.com/office/drawing/2014/main" id="{5DFC2E09-4B32-DB46-A13E-349816045C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9966" y="3897987"/>
            <a:ext cx="3766946" cy="2118907"/>
          </a:xfrm>
          <a:prstGeom prst="rect">
            <a:avLst/>
          </a:prstGeom>
        </p:spPr>
      </p:pic>
      <p:pic>
        <p:nvPicPr>
          <p:cNvPr id="14" name="Afbeelding 13" descr="Afbeelding met gebouw, person, trein, rijden&#10;&#10;Automatisch gegenereerde beschrijving">
            <a:extLst>
              <a:ext uri="{FF2B5EF4-FFF2-40B4-BE49-F238E27FC236}">
                <a16:creationId xmlns:a16="http://schemas.microsoft.com/office/drawing/2014/main" id="{C0BA1C2C-4EEF-574B-971C-4F96A16D35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243" y="3877647"/>
            <a:ext cx="3803106" cy="2139247"/>
          </a:xfrm>
          <a:prstGeom prst="rect">
            <a:avLst/>
          </a:prstGeom>
        </p:spPr>
      </p:pic>
      <p:sp>
        <p:nvSpPr>
          <p:cNvPr id="15" name="Ondertitel 7">
            <a:extLst>
              <a:ext uri="{FF2B5EF4-FFF2-40B4-BE49-F238E27FC236}">
                <a16:creationId xmlns:a16="http://schemas.microsoft.com/office/drawing/2014/main" id="{817F3B84-4B94-D54F-9F89-EE4A4FF92766}"/>
              </a:ext>
            </a:extLst>
          </p:cNvPr>
          <p:cNvSpPr txBox="1">
            <a:spLocks/>
          </p:cNvSpPr>
          <p:nvPr/>
        </p:nvSpPr>
        <p:spPr>
          <a:xfrm>
            <a:off x="429613" y="2338884"/>
            <a:ext cx="10035938" cy="91938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600" dirty="0">
                <a:solidFill>
                  <a:schemeClr val="bg1"/>
                </a:solidFill>
              </a:rPr>
              <a:t>Ruimtebesparend en kostenefficiënt</a:t>
            </a:r>
          </a:p>
          <a:p>
            <a:endParaRPr lang="nl-NL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pic>
        <p:nvPicPr>
          <p:cNvPr id="9" name="Afbeelding 8" descr="Afbeelding met buiten, lucht, fiets, boom&#10;&#10;Automatisch gegenereerde beschrijving">
            <a:extLst>
              <a:ext uri="{FF2B5EF4-FFF2-40B4-BE49-F238E27FC236}">
                <a16:creationId xmlns:a16="http://schemas.microsoft.com/office/drawing/2014/main" id="{DE57CD17-5286-2E46-8307-C0B6953117C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984191" y="394439"/>
            <a:ext cx="2962721" cy="289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050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ndertitel 7">
            <a:extLst>
              <a:ext uri="{FF2B5EF4-FFF2-40B4-BE49-F238E27FC236}">
                <a16:creationId xmlns:a16="http://schemas.microsoft.com/office/drawing/2014/main" id="{C67E443D-5224-DA4D-98D3-8BE120CDD8D0}"/>
              </a:ext>
            </a:extLst>
          </p:cNvPr>
          <p:cNvSpPr txBox="1">
            <a:spLocks/>
          </p:cNvSpPr>
          <p:nvPr/>
        </p:nvSpPr>
        <p:spPr>
          <a:xfrm>
            <a:off x="310243" y="320454"/>
            <a:ext cx="10035938" cy="91938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4400" dirty="0">
                <a:solidFill>
                  <a:schemeClr val="bg1"/>
                </a:solidFill>
              </a:rPr>
              <a:t>Waar staan we?</a:t>
            </a:r>
          </a:p>
          <a:p>
            <a:endParaRPr lang="nl-NL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915F7834-1586-B549-B5D9-2F8C5FFD228E}"/>
              </a:ext>
            </a:extLst>
          </p:cNvPr>
          <p:cNvSpPr/>
          <p:nvPr/>
        </p:nvSpPr>
        <p:spPr>
          <a:xfrm>
            <a:off x="310243" y="1105284"/>
            <a:ext cx="564055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nl-NL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nl-NL" sz="22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Het concept werkt en tevreden gebruikers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nl-NL" sz="2200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Veilig, makkelijk, snel voor fietsers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Ruimtebesparend en goedkoper voor gemeente/projectontwikkelaar</a:t>
            </a:r>
          </a:p>
          <a:p>
            <a:pPr>
              <a:spcAft>
                <a:spcPts val="0"/>
              </a:spcAft>
            </a:pPr>
            <a:endParaRPr lang="nl-NL" sz="2200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endParaRPr lang="nl-NL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endParaRPr lang="nl-NL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nl-NL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4859536B-37D7-FA40-B520-8390ED49EC2B}"/>
              </a:ext>
            </a:extLst>
          </p:cNvPr>
          <p:cNvSpPr/>
          <p:nvPr/>
        </p:nvSpPr>
        <p:spPr>
          <a:xfrm>
            <a:off x="5828773" y="1101659"/>
            <a:ext cx="60529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nl-NL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nl-NL" sz="200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sz="22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Vraag naar oplossingen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nl-NL" sz="2200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Veilig (e-bikes)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Voor alle soorten fietsen (kratten)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Goede toegangscontrole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Snel plek vinden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Druk op ruimte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Woonopgaven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Tekort aan plekken en stijging fietsen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nl-NL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A491D0DD-7AA7-3F44-9985-DB5C1ADDD664}"/>
              </a:ext>
            </a:extLst>
          </p:cNvPr>
          <p:cNvSpPr/>
          <p:nvPr/>
        </p:nvSpPr>
        <p:spPr>
          <a:xfrm>
            <a:off x="4108929" y="4241899"/>
            <a:ext cx="564055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nl-NL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nl-NL" sz="44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Hoe verder?</a:t>
            </a:r>
          </a:p>
          <a:p>
            <a:pPr>
              <a:spcAft>
                <a:spcPts val="0"/>
              </a:spcAft>
            </a:pPr>
            <a:endParaRPr lang="nl-NL" sz="22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nl-NL" sz="2200" dirty="0">
                <a:solidFill>
                  <a:schemeClr val="bg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Locaties voor </a:t>
            </a:r>
            <a:r>
              <a:rPr lang="nl-NL" sz="2200" dirty="0" err="1">
                <a:solidFill>
                  <a:schemeClr val="bg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FietsDock</a:t>
            </a:r>
            <a:r>
              <a:rPr lang="nl-NL" sz="2200" dirty="0">
                <a:solidFill>
                  <a:schemeClr val="bg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2.0</a:t>
            </a:r>
          </a:p>
          <a:p>
            <a:pPr>
              <a:spcAft>
                <a:spcPts val="0"/>
              </a:spcAft>
            </a:pPr>
            <a:endParaRPr lang="nl-NL" sz="2200" dirty="0">
              <a:solidFill>
                <a:schemeClr val="bg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endParaRPr lang="nl-NL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nl-NL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2" name="Pijl links 1">
            <a:extLst>
              <a:ext uri="{FF2B5EF4-FFF2-40B4-BE49-F238E27FC236}">
                <a16:creationId xmlns:a16="http://schemas.microsoft.com/office/drawing/2014/main" id="{2CB11B56-1A18-FF46-B3C2-0D2794CA819C}"/>
              </a:ext>
            </a:extLst>
          </p:cNvPr>
          <p:cNvSpPr/>
          <p:nvPr/>
        </p:nvSpPr>
        <p:spPr>
          <a:xfrm>
            <a:off x="4850365" y="2827905"/>
            <a:ext cx="978408" cy="484632"/>
          </a:xfrm>
          <a:prstGeom prst="rightArrow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079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0F7568C0-016A-BA47-802C-6E2F44D9202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5186689" y="4182243"/>
            <a:ext cx="6416586" cy="3305514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96A564FA-ED2A-0941-B1E2-FACBA553024B}"/>
              </a:ext>
            </a:extLst>
          </p:cNvPr>
          <p:cNvSpPr txBox="1">
            <a:spLocks/>
          </p:cNvSpPr>
          <p:nvPr/>
        </p:nvSpPr>
        <p:spPr>
          <a:xfrm>
            <a:off x="907983" y="1087655"/>
            <a:ext cx="10448865" cy="35771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AmpleSoft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nl-NL" sz="8800" dirty="0"/>
              <a:t>Stop stalling,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566A5F1-3A1C-0F40-B777-1C17F7C2441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5186689" y="4182243"/>
            <a:ext cx="6416586" cy="3305514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C56B6422-D876-9243-A857-0EE52F3FFC08}"/>
              </a:ext>
            </a:extLst>
          </p:cNvPr>
          <p:cNvSpPr txBox="1">
            <a:spLocks/>
          </p:cNvSpPr>
          <p:nvPr/>
        </p:nvSpPr>
        <p:spPr>
          <a:xfrm>
            <a:off x="907983" y="2279146"/>
            <a:ext cx="10448865" cy="27269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AmpleSoft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nl-NL" sz="8800" dirty="0"/>
              <a:t>start </a:t>
            </a:r>
            <a:r>
              <a:rPr lang="nl-NL" sz="8800" dirty="0" err="1"/>
              <a:t>docking</a:t>
            </a:r>
            <a:endParaRPr lang="nl-NL" sz="8800" dirty="0"/>
          </a:p>
        </p:txBody>
      </p:sp>
    </p:spTree>
    <p:extLst>
      <p:ext uri="{BB962C8B-B14F-4D97-AF65-F5344CB8AC3E}">
        <p14:creationId xmlns:p14="http://schemas.microsoft.com/office/powerpoint/2010/main" val="2078302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 6">
            <a:extLst>
              <a:ext uri="{FF2B5EF4-FFF2-40B4-BE49-F238E27FC236}">
                <a16:creationId xmlns:a16="http://schemas.microsoft.com/office/drawing/2014/main" id="{B279A4AC-B9D6-D646-857E-54B6AB720F59}"/>
              </a:ext>
            </a:extLst>
          </p:cNvPr>
          <p:cNvGraphicFramePr>
            <a:graphicFrameLocks noGrp="1"/>
          </p:cNvGraphicFramePr>
          <p:nvPr/>
        </p:nvGraphicFramePr>
        <p:xfrm>
          <a:off x="391550" y="337625"/>
          <a:ext cx="11408899" cy="56918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6774">
                  <a:extLst>
                    <a:ext uri="{9D8B030D-6E8A-4147-A177-3AD203B41FA5}">
                      <a16:colId xmlns:a16="http://schemas.microsoft.com/office/drawing/2014/main" val="2766121016"/>
                    </a:ext>
                  </a:extLst>
                </a:gridCol>
                <a:gridCol w="4502723">
                  <a:extLst>
                    <a:ext uri="{9D8B030D-6E8A-4147-A177-3AD203B41FA5}">
                      <a16:colId xmlns:a16="http://schemas.microsoft.com/office/drawing/2014/main" val="1606889817"/>
                    </a:ext>
                  </a:extLst>
                </a:gridCol>
                <a:gridCol w="4539402">
                  <a:extLst>
                    <a:ext uri="{9D8B030D-6E8A-4147-A177-3AD203B41FA5}">
                      <a16:colId xmlns:a16="http://schemas.microsoft.com/office/drawing/2014/main" val="3681951730"/>
                    </a:ext>
                  </a:extLst>
                </a:gridCol>
              </a:tblGrid>
              <a:tr h="484018">
                <a:tc>
                  <a:txBody>
                    <a:bodyPr/>
                    <a:lstStyle/>
                    <a:p>
                      <a:pPr algn="ctr"/>
                      <a:endParaRPr lang="nl-NL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800" dirty="0">
                          <a:solidFill>
                            <a:schemeClr val="bg2"/>
                          </a:solidFill>
                        </a:rPr>
                        <a:t>Voordelen gebruiker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800" dirty="0">
                          <a:solidFill>
                            <a:schemeClr val="bg2"/>
                          </a:solidFill>
                        </a:rPr>
                        <a:t>Voordelen gemeente/projectontwikkelaar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5597740"/>
                  </a:ext>
                </a:extLst>
              </a:tr>
              <a:tr h="402014">
                <a:tc>
                  <a:txBody>
                    <a:bodyPr/>
                    <a:lstStyle/>
                    <a:p>
                      <a:pPr algn="ctr"/>
                      <a:endParaRPr lang="nl-NL" sz="18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nl-NL" sz="1800" b="1" dirty="0">
                          <a:solidFill>
                            <a:schemeClr val="tx2"/>
                          </a:solidFill>
                        </a:rPr>
                        <a:t>SMART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374492"/>
                  </a:ext>
                </a:extLst>
              </a:tr>
              <a:tr h="1191031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nl-NL" sz="18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Opladen e-bike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 err="1">
                          <a:solidFill>
                            <a:schemeClr val="tx2"/>
                          </a:solidFill>
                        </a:rPr>
                        <a:t>Mobiliteitshub</a:t>
                      </a: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 met delivery, drop-off, fietsreparatie, deelfietsverhuur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Efficiënt en goedkoper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Meer fietsen per m3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Lagere exploitatiekosten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4084066"/>
                  </a:ext>
                </a:extLst>
              </a:tr>
              <a:tr h="402014">
                <a:tc>
                  <a:txBody>
                    <a:bodyPr/>
                    <a:lstStyle/>
                    <a:p>
                      <a:pPr algn="ctr"/>
                      <a:endParaRPr lang="nl-NL" sz="18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nl-NL" sz="1800" b="1" dirty="0">
                          <a:solidFill>
                            <a:schemeClr val="tx2"/>
                          </a:solidFill>
                        </a:rPr>
                        <a:t>SAFE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8885650"/>
                  </a:ext>
                </a:extLst>
              </a:tr>
              <a:tr h="1260012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nl-NL" sz="18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Eén fiets per locker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Alle fietsen passen, incl. krat, breed stuur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Ook voor andere spullen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Geen diefstal en beschadigingen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Opgeruimd en net straatbeeld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Minimum menselijke handelingen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8895001"/>
                  </a:ext>
                </a:extLst>
              </a:tr>
              <a:tr h="402014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endParaRPr lang="nl-NL" sz="18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nl-NL" sz="1800" b="1" dirty="0">
                          <a:solidFill>
                            <a:schemeClr val="tx2"/>
                          </a:solidFill>
                        </a:rPr>
                        <a:t>SIMPEL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9304423"/>
                  </a:ext>
                </a:extLst>
              </a:tr>
              <a:tr h="155078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nl-NL" sz="18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Automatisch sneller met zoveel toegangsdeuren als noodzakelijk voor snelle doorstroming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Niet zoeken naar een plek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24/7 Toegankelijk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Bewezen technologie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Modulair en schaalbaar voor iedere locatie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800" dirty="0">
                          <a:solidFill>
                            <a:schemeClr val="tx2"/>
                          </a:solidFill>
                        </a:rPr>
                        <a:t>Onder- en/of bovengronds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919816"/>
                  </a:ext>
                </a:extLst>
              </a:tr>
            </a:tbl>
          </a:graphicData>
        </a:graphic>
      </p:graphicFrame>
      <p:pic>
        <p:nvPicPr>
          <p:cNvPr id="12" name="Afbeelding 11">
            <a:extLst>
              <a:ext uri="{FF2B5EF4-FFF2-40B4-BE49-F238E27FC236}">
                <a16:creationId xmlns:a16="http://schemas.microsoft.com/office/drawing/2014/main" id="{9BBB0F70-7482-954D-B67C-61307990A35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50" y="1480933"/>
            <a:ext cx="1257300" cy="647700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4EDAF0C1-A644-EE4B-9891-023C1A68EE12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50" y="3107522"/>
            <a:ext cx="1257300" cy="647700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C40EC77E-8033-944F-8929-E66E5FBA48F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50" y="4911363"/>
            <a:ext cx="12573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24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E70CFA10-1974-AF47-B10F-343530790B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6757" y="2444783"/>
            <a:ext cx="8939750" cy="1774126"/>
          </a:xfrm>
          <a:prstGeom prst="rect">
            <a:avLst/>
          </a:prstGeom>
        </p:spPr>
      </p:pic>
      <p:sp>
        <p:nvSpPr>
          <p:cNvPr id="3" name="Ondertitel 2">
            <a:extLst>
              <a:ext uri="{FF2B5EF4-FFF2-40B4-BE49-F238E27FC236}">
                <a16:creationId xmlns:a16="http://schemas.microsoft.com/office/drawing/2014/main" id="{3E8CDDD6-0C27-B74E-AE85-CA97B8E6F62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0" y="5843451"/>
            <a:ext cx="12192000" cy="8161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2400" dirty="0" err="1">
                <a:solidFill>
                  <a:schemeClr val="bg1"/>
                </a:solidFill>
              </a:rPr>
              <a:t>www.fietsdock.nl</a:t>
            </a:r>
            <a:r>
              <a:rPr lang="nl-NL" sz="2400" dirty="0"/>
              <a:t> </a:t>
            </a:r>
            <a:r>
              <a:rPr lang="nl-NL" sz="2400" dirty="0">
                <a:solidFill>
                  <a:schemeClr val="bg2"/>
                </a:solidFill>
              </a:rPr>
              <a:t>•</a:t>
            </a:r>
            <a:r>
              <a:rPr lang="nl-NL" sz="2400" dirty="0"/>
              <a:t> </a:t>
            </a:r>
            <a:r>
              <a:rPr lang="nl-NL" sz="2400" dirty="0" err="1">
                <a:solidFill>
                  <a:schemeClr val="bg1"/>
                </a:solidFill>
              </a:rPr>
              <a:t>info@fietsdock.nl</a:t>
            </a:r>
            <a:r>
              <a:rPr lang="nl-NL" sz="2400" dirty="0"/>
              <a:t> </a:t>
            </a:r>
            <a:r>
              <a:rPr lang="nl-NL" sz="2400" dirty="0">
                <a:solidFill>
                  <a:schemeClr val="bg2"/>
                </a:solidFill>
              </a:rPr>
              <a:t>•</a:t>
            </a:r>
            <a:r>
              <a:rPr lang="nl-NL" sz="2400" dirty="0"/>
              <a:t> </a:t>
            </a:r>
            <a:r>
              <a:rPr lang="nl-NL" sz="2400" dirty="0">
                <a:solidFill>
                  <a:schemeClr val="bg1"/>
                </a:solidFill>
              </a:rPr>
              <a:t>Contact: Lisette van Velzen, 06-224 300 59</a:t>
            </a:r>
          </a:p>
        </p:txBody>
      </p:sp>
    </p:spTree>
    <p:extLst>
      <p:ext uri="{BB962C8B-B14F-4D97-AF65-F5344CB8AC3E}">
        <p14:creationId xmlns:p14="http://schemas.microsoft.com/office/powerpoint/2010/main" val="252122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3DBC82-6974-E343-A758-CA127CC805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5756" y="219261"/>
            <a:ext cx="10103317" cy="2065761"/>
          </a:xfrm>
        </p:spPr>
        <p:txBody>
          <a:bodyPr anchor="ctr">
            <a:normAutofit/>
          </a:bodyPr>
          <a:lstStyle/>
          <a:p>
            <a:r>
              <a:rPr lang="nl-NL" sz="4400" dirty="0"/>
              <a:t>Agenda Innovatiebijeenkomst kansrijke </a:t>
            </a:r>
            <a:r>
              <a:rPr lang="nl-NL" sz="4400" dirty="0" err="1"/>
              <a:t>fietsparkeerconcepten</a:t>
            </a:r>
            <a:endParaRPr lang="nl-NL" sz="44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5102132" y="3153416"/>
            <a:ext cx="7586183" cy="4799422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D00C6678-752B-534F-A520-9C31DE7C71C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611575" y="2095613"/>
            <a:ext cx="4789432" cy="24773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AmpleSoft" panose="02000000000000000000" pitchFamily="2" charset="77"/>
                <a:ea typeface="+mj-ea"/>
                <a:cs typeface="+mj-cs"/>
              </a:defRPr>
            </a:lvl1pPr>
          </a:lstStyle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3200" dirty="0">
                <a:solidFill>
                  <a:schemeClr val="bg2"/>
                </a:solidFill>
              </a:rPr>
              <a:t>Wat is </a:t>
            </a:r>
            <a:r>
              <a:rPr lang="nl-NL" sz="3200" dirty="0" err="1">
                <a:solidFill>
                  <a:schemeClr val="bg2"/>
                </a:solidFill>
              </a:rPr>
              <a:t>FietsDock</a:t>
            </a:r>
            <a:r>
              <a:rPr lang="nl-NL" sz="3200" dirty="0">
                <a:solidFill>
                  <a:schemeClr val="bg2"/>
                </a:solidFill>
              </a:rPr>
              <a:t>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3200" dirty="0">
                <a:solidFill>
                  <a:schemeClr val="bg2"/>
                </a:solidFill>
              </a:rPr>
              <a:t>Kosten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3200" dirty="0">
                <a:solidFill>
                  <a:schemeClr val="bg2"/>
                </a:solidFill>
              </a:rPr>
              <a:t>Evaluatie pilot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3200" dirty="0">
                <a:solidFill>
                  <a:schemeClr val="bg2"/>
                </a:solidFill>
              </a:rPr>
              <a:t>Hoe verder?</a:t>
            </a:r>
          </a:p>
        </p:txBody>
      </p:sp>
    </p:spTree>
    <p:extLst>
      <p:ext uri="{BB962C8B-B14F-4D97-AF65-F5344CB8AC3E}">
        <p14:creationId xmlns:p14="http://schemas.microsoft.com/office/powerpoint/2010/main" val="392161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C7EE4EDC-3066-4344-870A-CA998716AD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79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3DBC82-6974-E343-A758-CA127CC805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674" y="-289766"/>
            <a:ext cx="10155767" cy="1742449"/>
          </a:xfrm>
        </p:spPr>
        <p:txBody>
          <a:bodyPr anchor="ctr">
            <a:noAutofit/>
          </a:bodyPr>
          <a:lstStyle/>
          <a:p>
            <a:pPr algn="l"/>
            <a:r>
              <a:rPr lang="nl-NL" sz="4400" dirty="0" err="1">
                <a:solidFill>
                  <a:srgbClr val="FFFFFF"/>
                </a:solidFill>
              </a:rPr>
              <a:t>Docken</a:t>
            </a:r>
            <a:r>
              <a:rPr lang="nl-NL" sz="4400" dirty="0">
                <a:solidFill>
                  <a:srgbClr val="FFFFFF"/>
                </a:solidFill>
              </a:rPr>
              <a:t> is </a:t>
            </a:r>
            <a:r>
              <a:rPr lang="nl-NL" sz="4400" dirty="0">
                <a:solidFill>
                  <a:schemeClr val="bg2"/>
                </a:solidFill>
              </a:rPr>
              <a:t>smart</a:t>
            </a:r>
            <a:r>
              <a:rPr lang="nl-NL" sz="4400" dirty="0">
                <a:solidFill>
                  <a:srgbClr val="FFFFFF"/>
                </a:solidFill>
              </a:rPr>
              <a:t>, </a:t>
            </a:r>
            <a:r>
              <a:rPr lang="nl-NL" sz="4400" dirty="0">
                <a:solidFill>
                  <a:schemeClr val="bg2"/>
                </a:solidFill>
              </a:rPr>
              <a:t>safe</a:t>
            </a:r>
            <a:r>
              <a:rPr lang="nl-NL" sz="4400" dirty="0">
                <a:solidFill>
                  <a:srgbClr val="FFFFFF"/>
                </a:solidFill>
              </a:rPr>
              <a:t> en </a:t>
            </a:r>
            <a:r>
              <a:rPr lang="nl-NL" sz="4400" dirty="0">
                <a:solidFill>
                  <a:schemeClr val="bg2"/>
                </a:solidFill>
              </a:rPr>
              <a:t>simpel</a:t>
            </a:r>
          </a:p>
        </p:txBody>
      </p:sp>
      <p:pic>
        <p:nvPicPr>
          <p:cNvPr id="6" name="Afbeelding 5" descr="Afbeelding met person, gras, jong, keuken&#10;&#10;Automatisch gegenereerde beschrijving">
            <a:extLst>
              <a:ext uri="{FF2B5EF4-FFF2-40B4-BE49-F238E27FC236}">
                <a16:creationId xmlns:a16="http://schemas.microsoft.com/office/drawing/2014/main" id="{7B0F5A97-237D-9644-8ED5-C8E5D0A07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674" y="4365770"/>
            <a:ext cx="11048652" cy="1864460"/>
          </a:xfrm>
          <a:prstGeom prst="rect">
            <a:avLst/>
          </a:prstGeom>
        </p:spPr>
      </p:pic>
      <p:graphicFrame>
        <p:nvGraphicFramePr>
          <p:cNvPr id="4" name="Tabel 4">
            <a:extLst>
              <a:ext uri="{FF2B5EF4-FFF2-40B4-BE49-F238E27FC236}">
                <a16:creationId xmlns:a16="http://schemas.microsoft.com/office/drawing/2014/main" id="{CE57499D-1F5A-114B-A1A7-DBCE3273DD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337354"/>
              </p:ext>
            </p:extLst>
          </p:nvPr>
        </p:nvGraphicFramePr>
        <p:xfrm>
          <a:off x="573113" y="912274"/>
          <a:ext cx="11047213" cy="3354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2353">
                  <a:extLst>
                    <a:ext uri="{9D8B030D-6E8A-4147-A177-3AD203B41FA5}">
                      <a16:colId xmlns:a16="http://schemas.microsoft.com/office/drawing/2014/main" val="1526978284"/>
                    </a:ext>
                  </a:extLst>
                </a:gridCol>
                <a:gridCol w="3132666">
                  <a:extLst>
                    <a:ext uri="{9D8B030D-6E8A-4147-A177-3AD203B41FA5}">
                      <a16:colId xmlns:a16="http://schemas.microsoft.com/office/drawing/2014/main" val="341234089"/>
                    </a:ext>
                  </a:extLst>
                </a:gridCol>
                <a:gridCol w="5812194">
                  <a:extLst>
                    <a:ext uri="{9D8B030D-6E8A-4147-A177-3AD203B41FA5}">
                      <a16:colId xmlns:a16="http://schemas.microsoft.com/office/drawing/2014/main" val="1284679862"/>
                    </a:ext>
                  </a:extLst>
                </a:gridCol>
              </a:tblGrid>
              <a:tr h="1090983">
                <a:tc>
                  <a:txBody>
                    <a:bodyPr/>
                    <a:lstStyle/>
                    <a:p>
                      <a:endParaRPr lang="nl-NL" dirty="0"/>
                    </a:p>
                    <a:p>
                      <a:r>
                        <a:rPr lang="nl-NL" b="0" dirty="0"/>
                        <a:t>Eén fiets per locker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1755025"/>
                  </a:ext>
                </a:extLst>
              </a:tr>
              <a:tr h="1134533">
                <a:tc>
                  <a:txBody>
                    <a:bodyPr/>
                    <a:lstStyle/>
                    <a:p>
                      <a:endParaRPr lang="nl-NL" dirty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nl-NL" b="0" dirty="0" err="1">
                          <a:solidFill>
                            <a:schemeClr val="bg1"/>
                          </a:solidFill>
                        </a:rPr>
                        <a:t>Mobiliteitshub</a:t>
                      </a:r>
                      <a:endParaRPr lang="nl-NL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9395331"/>
                  </a:ext>
                </a:extLst>
              </a:tr>
              <a:tr h="1129298">
                <a:tc>
                  <a:txBody>
                    <a:bodyPr/>
                    <a:lstStyle/>
                    <a:p>
                      <a:endParaRPr lang="nl-NL" dirty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nl-NL" dirty="0">
                          <a:solidFill>
                            <a:schemeClr val="bg1"/>
                          </a:solidFill>
                        </a:rPr>
                        <a:t>Automatisch sneller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3358369"/>
                  </a:ext>
                </a:extLst>
              </a:tr>
            </a:tbl>
          </a:graphicData>
        </a:graphic>
      </p:graphicFrame>
      <p:pic>
        <p:nvPicPr>
          <p:cNvPr id="14" name="Afbeelding 13">
            <a:extLst>
              <a:ext uri="{FF2B5EF4-FFF2-40B4-BE49-F238E27FC236}">
                <a16:creationId xmlns:a16="http://schemas.microsoft.com/office/drawing/2014/main" id="{C92F2366-ABBE-7F4D-86FB-555A2FBA01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3608" y="1095289"/>
            <a:ext cx="1512000" cy="778909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177716D5-A3CF-EA4E-8D9E-3FB70FE8C4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3608" y="2200226"/>
            <a:ext cx="1512000" cy="778909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852E261F-A2A2-FB44-A9C4-03DDC3FF36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1743" y="3339787"/>
            <a:ext cx="1512000" cy="778909"/>
          </a:xfrm>
          <a:prstGeom prst="rect">
            <a:avLst/>
          </a:prstGeom>
        </p:spPr>
      </p:pic>
      <p:sp>
        <p:nvSpPr>
          <p:cNvPr id="18" name="Ondertitel 7">
            <a:extLst>
              <a:ext uri="{FF2B5EF4-FFF2-40B4-BE49-F238E27FC236}">
                <a16:creationId xmlns:a16="http://schemas.microsoft.com/office/drawing/2014/main" id="{25107830-DFDA-EB46-B50B-C608CA3D5EBB}"/>
              </a:ext>
            </a:extLst>
          </p:cNvPr>
          <p:cNvSpPr txBox="1">
            <a:spLocks/>
          </p:cNvSpPr>
          <p:nvPr/>
        </p:nvSpPr>
        <p:spPr>
          <a:xfrm>
            <a:off x="5941948" y="1071761"/>
            <a:ext cx="5395715" cy="71525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200" dirty="0"/>
              <a:t>Alle soorten fietsen, e-bikes</a:t>
            </a:r>
          </a:p>
          <a:p>
            <a:r>
              <a:rPr lang="nl-NL" sz="2200" dirty="0"/>
              <a:t>En andere spullen in afgesloten locker</a:t>
            </a:r>
          </a:p>
        </p:txBody>
      </p:sp>
      <p:sp>
        <p:nvSpPr>
          <p:cNvPr id="19" name="Ondertitel 7">
            <a:extLst>
              <a:ext uri="{FF2B5EF4-FFF2-40B4-BE49-F238E27FC236}">
                <a16:creationId xmlns:a16="http://schemas.microsoft.com/office/drawing/2014/main" id="{1AF6FB84-2AE6-6A48-B278-346D7267D282}"/>
              </a:ext>
            </a:extLst>
          </p:cNvPr>
          <p:cNvSpPr txBox="1">
            <a:spLocks/>
          </p:cNvSpPr>
          <p:nvPr/>
        </p:nvSpPr>
        <p:spPr>
          <a:xfrm>
            <a:off x="5941948" y="2249335"/>
            <a:ext cx="5395715" cy="71525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Opladen e-bikes </a:t>
            </a:r>
          </a:p>
          <a:p>
            <a:r>
              <a:rPr lang="nl-NL" dirty="0"/>
              <a:t>Hub-services (deelfietsen, delivery etc.)</a:t>
            </a:r>
          </a:p>
        </p:txBody>
      </p:sp>
      <p:sp>
        <p:nvSpPr>
          <p:cNvPr id="20" name="Ondertitel 7">
            <a:extLst>
              <a:ext uri="{FF2B5EF4-FFF2-40B4-BE49-F238E27FC236}">
                <a16:creationId xmlns:a16="http://schemas.microsoft.com/office/drawing/2014/main" id="{8A92AEA7-3396-244D-BBC5-561ACEEC53FC}"/>
              </a:ext>
            </a:extLst>
          </p:cNvPr>
          <p:cNvSpPr txBox="1">
            <a:spLocks/>
          </p:cNvSpPr>
          <p:nvPr/>
        </p:nvSpPr>
        <p:spPr>
          <a:xfrm>
            <a:off x="6606358" y="3298913"/>
            <a:ext cx="3835617" cy="71525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dirty="0"/>
          </a:p>
        </p:txBody>
      </p:sp>
      <p:sp>
        <p:nvSpPr>
          <p:cNvPr id="21" name="Ondertitel 7">
            <a:extLst>
              <a:ext uri="{FF2B5EF4-FFF2-40B4-BE49-F238E27FC236}">
                <a16:creationId xmlns:a16="http://schemas.microsoft.com/office/drawing/2014/main" id="{C698565C-AE25-8149-8DF4-8F21F0DC39D0}"/>
              </a:ext>
            </a:extLst>
          </p:cNvPr>
          <p:cNvSpPr txBox="1">
            <a:spLocks/>
          </p:cNvSpPr>
          <p:nvPr/>
        </p:nvSpPr>
        <p:spPr>
          <a:xfrm>
            <a:off x="5941948" y="3303072"/>
            <a:ext cx="5395715" cy="71525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200" dirty="0"/>
              <a:t>Niet zoeken naar een plek</a:t>
            </a:r>
          </a:p>
          <a:p>
            <a:r>
              <a:rPr lang="nl-NL" sz="2200" dirty="0"/>
              <a:t>Zoveel deuren als nodig voor doorstroming</a:t>
            </a:r>
          </a:p>
        </p:txBody>
      </p:sp>
    </p:spTree>
    <p:extLst>
      <p:ext uri="{BB962C8B-B14F-4D97-AF65-F5344CB8AC3E}">
        <p14:creationId xmlns:p14="http://schemas.microsoft.com/office/powerpoint/2010/main" val="1313145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3DBC82-6974-E343-A758-CA127CC805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674" y="-289766"/>
            <a:ext cx="10155767" cy="1742449"/>
          </a:xfrm>
        </p:spPr>
        <p:txBody>
          <a:bodyPr anchor="ctr">
            <a:noAutofit/>
          </a:bodyPr>
          <a:lstStyle/>
          <a:p>
            <a:pPr algn="l"/>
            <a:r>
              <a:rPr lang="nl-NL" sz="4400" dirty="0">
                <a:solidFill>
                  <a:schemeClr val="bg2"/>
                </a:solidFill>
              </a:rPr>
              <a:t>Smart</a:t>
            </a:r>
            <a:r>
              <a:rPr lang="nl-NL" sz="4400" dirty="0">
                <a:solidFill>
                  <a:srgbClr val="FFFFFF"/>
                </a:solidFill>
              </a:rPr>
              <a:t>, </a:t>
            </a:r>
            <a:r>
              <a:rPr lang="nl-NL" sz="4400" dirty="0">
                <a:solidFill>
                  <a:schemeClr val="bg2"/>
                </a:solidFill>
              </a:rPr>
              <a:t>safe</a:t>
            </a:r>
            <a:r>
              <a:rPr lang="nl-NL" sz="4400" dirty="0">
                <a:solidFill>
                  <a:srgbClr val="FFFFFF"/>
                </a:solidFill>
              </a:rPr>
              <a:t> en </a:t>
            </a:r>
            <a:r>
              <a:rPr lang="nl-NL" sz="4400" dirty="0">
                <a:solidFill>
                  <a:schemeClr val="bg2"/>
                </a:solidFill>
              </a:rPr>
              <a:t>simpel </a:t>
            </a:r>
            <a:r>
              <a:rPr lang="nl-NL" sz="4400" dirty="0"/>
              <a:t>voor gemeente</a:t>
            </a:r>
          </a:p>
        </p:txBody>
      </p:sp>
      <p:graphicFrame>
        <p:nvGraphicFramePr>
          <p:cNvPr id="4" name="Tabel 4">
            <a:extLst>
              <a:ext uri="{FF2B5EF4-FFF2-40B4-BE49-F238E27FC236}">
                <a16:creationId xmlns:a16="http://schemas.microsoft.com/office/drawing/2014/main" id="{CE57499D-1F5A-114B-A1A7-DBCE3273DD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865733"/>
              </p:ext>
            </p:extLst>
          </p:nvPr>
        </p:nvGraphicFramePr>
        <p:xfrm>
          <a:off x="571674" y="982121"/>
          <a:ext cx="11047213" cy="4845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4459">
                  <a:extLst>
                    <a:ext uri="{9D8B030D-6E8A-4147-A177-3AD203B41FA5}">
                      <a16:colId xmlns:a16="http://schemas.microsoft.com/office/drawing/2014/main" val="1526978284"/>
                    </a:ext>
                  </a:extLst>
                </a:gridCol>
                <a:gridCol w="2370667">
                  <a:extLst>
                    <a:ext uri="{9D8B030D-6E8A-4147-A177-3AD203B41FA5}">
                      <a16:colId xmlns:a16="http://schemas.microsoft.com/office/drawing/2014/main" val="341234089"/>
                    </a:ext>
                  </a:extLst>
                </a:gridCol>
                <a:gridCol w="6742087">
                  <a:extLst>
                    <a:ext uri="{9D8B030D-6E8A-4147-A177-3AD203B41FA5}">
                      <a16:colId xmlns:a16="http://schemas.microsoft.com/office/drawing/2014/main" val="1284679862"/>
                    </a:ext>
                  </a:extLst>
                </a:gridCol>
              </a:tblGrid>
              <a:tr h="1629913">
                <a:tc>
                  <a:txBody>
                    <a:bodyPr/>
                    <a:lstStyle/>
                    <a:p>
                      <a:endParaRPr lang="nl-NL" dirty="0"/>
                    </a:p>
                    <a:p>
                      <a:r>
                        <a:rPr lang="nl-NL" sz="2200" b="0" dirty="0"/>
                        <a:t>Efficiënt en goedkoper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1755025"/>
                  </a:ext>
                </a:extLst>
              </a:tr>
              <a:tr h="1722899">
                <a:tc>
                  <a:txBody>
                    <a:bodyPr/>
                    <a:lstStyle/>
                    <a:p>
                      <a:endParaRPr lang="nl-NL" dirty="0">
                        <a:solidFill>
                          <a:schemeClr val="bg1"/>
                        </a:solidFill>
                      </a:endParaRPr>
                    </a:p>
                    <a:p>
                      <a:endParaRPr lang="nl-NL" sz="2400" b="0" dirty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nl-NL" sz="2200" b="0" dirty="0">
                          <a:solidFill>
                            <a:schemeClr val="bg1"/>
                          </a:solidFill>
                        </a:rPr>
                        <a:t>Opgeruimd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9395331"/>
                  </a:ext>
                </a:extLst>
              </a:tr>
              <a:tr h="1493070">
                <a:tc>
                  <a:txBody>
                    <a:bodyPr/>
                    <a:lstStyle/>
                    <a:p>
                      <a:endParaRPr lang="nl-NL" dirty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nl-NL" sz="2200" dirty="0">
                          <a:solidFill>
                            <a:schemeClr val="bg1"/>
                          </a:solidFill>
                        </a:rPr>
                        <a:t>Bewezen technologie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3358369"/>
                  </a:ext>
                </a:extLst>
              </a:tr>
            </a:tbl>
          </a:graphicData>
        </a:graphic>
      </p:graphicFrame>
      <p:pic>
        <p:nvPicPr>
          <p:cNvPr id="14" name="Afbeelding 13">
            <a:extLst>
              <a:ext uri="{FF2B5EF4-FFF2-40B4-BE49-F238E27FC236}">
                <a16:creationId xmlns:a16="http://schemas.microsoft.com/office/drawing/2014/main" id="{C92F2366-ABBE-7F4D-86FB-555A2FBA01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1217" y="3114634"/>
            <a:ext cx="1512000" cy="778909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177716D5-A3CF-EA4E-8D9E-3FB70FE8C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1217" y="1361211"/>
            <a:ext cx="1512000" cy="778909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852E261F-A2A2-FB44-A9C4-03DDC3FF36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1217" y="4775975"/>
            <a:ext cx="1512000" cy="778909"/>
          </a:xfrm>
          <a:prstGeom prst="rect">
            <a:avLst/>
          </a:prstGeom>
        </p:spPr>
      </p:pic>
      <p:sp>
        <p:nvSpPr>
          <p:cNvPr id="18" name="Ondertitel 7">
            <a:extLst>
              <a:ext uri="{FF2B5EF4-FFF2-40B4-BE49-F238E27FC236}">
                <a16:creationId xmlns:a16="http://schemas.microsoft.com/office/drawing/2014/main" id="{25107830-DFDA-EB46-B50B-C608CA3D5EBB}"/>
              </a:ext>
            </a:extLst>
          </p:cNvPr>
          <p:cNvSpPr txBox="1">
            <a:spLocks/>
          </p:cNvSpPr>
          <p:nvPr/>
        </p:nvSpPr>
        <p:spPr>
          <a:xfrm>
            <a:off x="5170272" y="1263447"/>
            <a:ext cx="6338218" cy="71525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200" dirty="0"/>
              <a:t>Meer fietsen per m2</a:t>
            </a:r>
          </a:p>
          <a:p>
            <a:r>
              <a:rPr lang="nl-NL" sz="2200" dirty="0"/>
              <a:t>Automatisch en onbemand, lagere exploitatiekosten</a:t>
            </a:r>
          </a:p>
        </p:txBody>
      </p:sp>
      <p:sp>
        <p:nvSpPr>
          <p:cNvPr id="19" name="Ondertitel 7">
            <a:extLst>
              <a:ext uri="{FF2B5EF4-FFF2-40B4-BE49-F238E27FC236}">
                <a16:creationId xmlns:a16="http://schemas.microsoft.com/office/drawing/2014/main" id="{1AF6FB84-2AE6-6A48-B278-346D7267D282}"/>
              </a:ext>
            </a:extLst>
          </p:cNvPr>
          <p:cNvSpPr txBox="1">
            <a:spLocks/>
          </p:cNvSpPr>
          <p:nvPr/>
        </p:nvSpPr>
        <p:spPr>
          <a:xfrm>
            <a:off x="5170272" y="2941288"/>
            <a:ext cx="6150258" cy="71525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200" dirty="0"/>
              <a:t>Onder- en bovengronds</a:t>
            </a:r>
          </a:p>
          <a:p>
            <a:r>
              <a:rPr lang="nl-NL" sz="2200" dirty="0"/>
              <a:t>Modulair en schaalbaar voor alle soorten locaties</a:t>
            </a:r>
          </a:p>
        </p:txBody>
      </p:sp>
      <p:sp>
        <p:nvSpPr>
          <p:cNvPr id="20" name="Ondertitel 7">
            <a:extLst>
              <a:ext uri="{FF2B5EF4-FFF2-40B4-BE49-F238E27FC236}">
                <a16:creationId xmlns:a16="http://schemas.microsoft.com/office/drawing/2014/main" id="{8A92AEA7-3396-244D-BBC5-561ACEEC53FC}"/>
              </a:ext>
            </a:extLst>
          </p:cNvPr>
          <p:cNvSpPr txBox="1">
            <a:spLocks/>
          </p:cNvSpPr>
          <p:nvPr/>
        </p:nvSpPr>
        <p:spPr>
          <a:xfrm>
            <a:off x="6606358" y="3298913"/>
            <a:ext cx="3835617" cy="71525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dirty="0"/>
          </a:p>
        </p:txBody>
      </p:sp>
      <p:sp>
        <p:nvSpPr>
          <p:cNvPr id="21" name="Ondertitel 7">
            <a:extLst>
              <a:ext uri="{FF2B5EF4-FFF2-40B4-BE49-F238E27FC236}">
                <a16:creationId xmlns:a16="http://schemas.microsoft.com/office/drawing/2014/main" id="{C698565C-AE25-8149-8DF4-8F21F0DC39D0}"/>
              </a:ext>
            </a:extLst>
          </p:cNvPr>
          <p:cNvSpPr txBox="1">
            <a:spLocks/>
          </p:cNvSpPr>
          <p:nvPr/>
        </p:nvSpPr>
        <p:spPr>
          <a:xfrm>
            <a:off x="5130207" y="4775975"/>
            <a:ext cx="5395715" cy="71525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200" dirty="0"/>
              <a:t>Succesvol toegepast in logistieke sector</a:t>
            </a:r>
          </a:p>
          <a:p>
            <a:r>
              <a:rPr lang="nl-NL" sz="2200" dirty="0"/>
              <a:t>Minimum menselijke handelingen</a:t>
            </a:r>
          </a:p>
        </p:txBody>
      </p:sp>
    </p:spTree>
    <p:extLst>
      <p:ext uri="{BB962C8B-B14F-4D97-AF65-F5344CB8AC3E}">
        <p14:creationId xmlns:p14="http://schemas.microsoft.com/office/powerpoint/2010/main" val="2220278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3DBC82-6974-E343-A758-CA127CC805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6774" y="47630"/>
            <a:ext cx="8108001" cy="876978"/>
          </a:xfrm>
        </p:spPr>
        <p:txBody>
          <a:bodyPr anchor="ctr">
            <a:normAutofit/>
          </a:bodyPr>
          <a:lstStyle/>
          <a:p>
            <a:pPr algn="l"/>
            <a:r>
              <a:rPr lang="nl-NL" sz="4400" dirty="0">
                <a:solidFill>
                  <a:srgbClr val="FFFFFF"/>
                </a:solidFill>
              </a:rPr>
              <a:t>Investering</a:t>
            </a:r>
          </a:p>
        </p:txBody>
      </p:sp>
      <p:sp>
        <p:nvSpPr>
          <p:cNvPr id="8" name="Ondertitel 7">
            <a:extLst>
              <a:ext uri="{FF2B5EF4-FFF2-40B4-BE49-F238E27FC236}">
                <a16:creationId xmlns:a16="http://schemas.microsoft.com/office/drawing/2014/main" id="{809B90A4-EE1E-4E44-B886-AB60F3BB4F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92074" y="994030"/>
            <a:ext cx="6584016" cy="153852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nl-NL" sz="2200" b="1" dirty="0"/>
              <a:t>Indicatie: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200" dirty="0"/>
              <a:t>Bovengronds: tussen € 1.500 en € 3.000 per fietsplek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200" dirty="0"/>
              <a:t>Ondergronds: tussen € 4.000 en € 7.000 per fietsplek</a:t>
            </a:r>
          </a:p>
        </p:txBody>
      </p:sp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2FB5A7A9-2288-8945-BB75-E987544F26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227005"/>
              </p:ext>
            </p:extLst>
          </p:nvPr>
        </p:nvGraphicFramePr>
        <p:xfrm>
          <a:off x="556774" y="3472664"/>
          <a:ext cx="7540766" cy="2527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7171">
                  <a:extLst>
                    <a:ext uri="{9D8B030D-6E8A-4147-A177-3AD203B41FA5}">
                      <a16:colId xmlns:a16="http://schemas.microsoft.com/office/drawing/2014/main" val="3155865716"/>
                    </a:ext>
                  </a:extLst>
                </a:gridCol>
                <a:gridCol w="4843595">
                  <a:extLst>
                    <a:ext uri="{9D8B030D-6E8A-4147-A177-3AD203B41FA5}">
                      <a16:colId xmlns:a16="http://schemas.microsoft.com/office/drawing/2014/main" val="3889645723"/>
                    </a:ext>
                  </a:extLst>
                </a:gridCol>
              </a:tblGrid>
              <a:tr h="362447">
                <a:tc>
                  <a:txBody>
                    <a:bodyPr/>
                    <a:lstStyle/>
                    <a:p>
                      <a:r>
                        <a:rPr lang="nl-NL" sz="1800" b="0" dirty="0">
                          <a:solidFill>
                            <a:schemeClr val="bg1"/>
                          </a:solidFill>
                        </a:rPr>
                        <a:t>Aantal lockers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800" b="0" dirty="0">
                          <a:solidFill>
                            <a:schemeClr val="bg1"/>
                          </a:solidFill>
                        </a:rPr>
                        <a:t>600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0304404"/>
                  </a:ext>
                </a:extLst>
              </a:tr>
              <a:tr h="362447">
                <a:tc>
                  <a:txBody>
                    <a:bodyPr/>
                    <a:lstStyle/>
                    <a:p>
                      <a:r>
                        <a:rPr lang="nl-NL" sz="1800" b="0" dirty="0">
                          <a:solidFill>
                            <a:schemeClr val="bg1"/>
                          </a:solidFill>
                        </a:rPr>
                        <a:t>Aantal deuren/ingangen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800" b="0" dirty="0">
                          <a:solidFill>
                            <a:schemeClr val="bg1"/>
                          </a:solidFill>
                        </a:rPr>
                        <a:t>10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8405715"/>
                  </a:ext>
                </a:extLst>
              </a:tr>
              <a:tr h="714963">
                <a:tc>
                  <a:txBody>
                    <a:bodyPr/>
                    <a:lstStyle/>
                    <a:p>
                      <a:r>
                        <a:rPr lang="nl-NL" sz="1800" b="0" dirty="0">
                          <a:solidFill>
                            <a:schemeClr val="bg1"/>
                          </a:solidFill>
                        </a:rPr>
                        <a:t>Oppervlakte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800" b="0" dirty="0">
                          <a:solidFill>
                            <a:schemeClr val="bg1"/>
                          </a:solidFill>
                        </a:rPr>
                        <a:t>240 m2 bebouwd, 12 m. hoog</a:t>
                      </a:r>
                    </a:p>
                    <a:p>
                      <a:r>
                        <a:rPr lang="nl-NL" sz="1800" b="0" dirty="0">
                          <a:solidFill>
                            <a:schemeClr val="bg1"/>
                          </a:solidFill>
                        </a:rPr>
                        <a:t>8 etages achterzijde / 7 etages voorzijde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6096746"/>
                  </a:ext>
                </a:extLst>
              </a:tr>
              <a:tr h="362447">
                <a:tc>
                  <a:txBody>
                    <a:bodyPr/>
                    <a:lstStyle/>
                    <a:p>
                      <a:r>
                        <a:rPr lang="nl-NL" sz="1800" b="0" dirty="0">
                          <a:solidFill>
                            <a:schemeClr val="bg1"/>
                          </a:solidFill>
                        </a:rPr>
                        <a:t>Aantal fietsen per m2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800" b="0" dirty="0">
                          <a:solidFill>
                            <a:schemeClr val="bg1"/>
                          </a:solidFill>
                        </a:rPr>
                        <a:t>2,5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4677452"/>
                  </a:ext>
                </a:extLst>
              </a:tr>
              <a:tr h="714963">
                <a:tc>
                  <a:txBody>
                    <a:bodyPr/>
                    <a:lstStyle/>
                    <a:p>
                      <a:r>
                        <a:rPr lang="nl-NL" sz="1800" b="0" dirty="0">
                          <a:solidFill>
                            <a:schemeClr val="bg1"/>
                          </a:solidFill>
                        </a:rPr>
                        <a:t>Investering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800" b="0" dirty="0">
                          <a:solidFill>
                            <a:schemeClr val="bg1"/>
                          </a:solidFill>
                        </a:rPr>
                        <a:t>€ 1.100.000 / € 1.900 per fietsplek</a:t>
                      </a:r>
                    </a:p>
                    <a:p>
                      <a:r>
                        <a:rPr lang="nl-NL" sz="1800" b="0" dirty="0">
                          <a:solidFill>
                            <a:schemeClr val="bg1"/>
                          </a:solidFill>
                        </a:rPr>
                        <a:t>Incl. 5% afschrijving, excl. BTW, grond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5039613"/>
                  </a:ext>
                </a:extLst>
              </a:tr>
            </a:tbl>
          </a:graphicData>
        </a:graphic>
      </p:graphicFrame>
      <p:sp>
        <p:nvSpPr>
          <p:cNvPr id="7" name="Ondertitel 7">
            <a:extLst>
              <a:ext uri="{FF2B5EF4-FFF2-40B4-BE49-F238E27FC236}">
                <a16:creationId xmlns:a16="http://schemas.microsoft.com/office/drawing/2014/main" id="{3BB67FAF-4BFD-F742-A692-9B9D81890B1B}"/>
              </a:ext>
            </a:extLst>
          </p:cNvPr>
          <p:cNvSpPr txBox="1">
            <a:spLocks/>
          </p:cNvSpPr>
          <p:nvPr/>
        </p:nvSpPr>
        <p:spPr>
          <a:xfrm>
            <a:off x="556774" y="1054442"/>
            <a:ext cx="6201214" cy="1880218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200" b="1" dirty="0"/>
              <a:t>Afhankelijk locatie en doel: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/>
              <a:t>Maximale hoogte, diepte, m2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/>
              <a:t>Piekmomenten en toegangsdeuren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/>
              <a:t>Gewenste vorm 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93B81A97-23D6-F649-9C25-A043CEFA786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8414019" y="4015809"/>
            <a:ext cx="3538830" cy="1823034"/>
          </a:xfrm>
          <a:prstGeom prst="rect">
            <a:avLst/>
          </a:prstGeom>
        </p:spPr>
      </p:pic>
      <p:sp>
        <p:nvSpPr>
          <p:cNvPr id="9" name="Ondertitel 7">
            <a:extLst>
              <a:ext uri="{FF2B5EF4-FFF2-40B4-BE49-F238E27FC236}">
                <a16:creationId xmlns:a16="http://schemas.microsoft.com/office/drawing/2014/main" id="{660AED8C-E8E2-904A-99FB-104CDA5E32CB}"/>
              </a:ext>
            </a:extLst>
          </p:cNvPr>
          <p:cNvSpPr txBox="1">
            <a:spLocks/>
          </p:cNvSpPr>
          <p:nvPr/>
        </p:nvSpPr>
        <p:spPr>
          <a:xfrm>
            <a:off x="556774" y="3130971"/>
            <a:ext cx="6027242" cy="46251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00" dirty="0"/>
              <a:t>Voorbeeld:</a:t>
            </a:r>
          </a:p>
        </p:txBody>
      </p:sp>
    </p:spTree>
    <p:extLst>
      <p:ext uri="{BB962C8B-B14F-4D97-AF65-F5344CB8AC3E}">
        <p14:creationId xmlns:p14="http://schemas.microsoft.com/office/powerpoint/2010/main" val="83981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3DBC82-6974-E343-A758-CA127CC805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1420" y="86237"/>
            <a:ext cx="11907078" cy="1538524"/>
          </a:xfrm>
        </p:spPr>
        <p:txBody>
          <a:bodyPr anchor="ctr">
            <a:normAutofit/>
          </a:bodyPr>
          <a:lstStyle/>
          <a:p>
            <a:pPr algn="l"/>
            <a:r>
              <a:rPr lang="nl-NL" sz="4400" dirty="0"/>
              <a:t>Vergelijking bewaakte fietsenstallingen</a:t>
            </a:r>
          </a:p>
        </p:txBody>
      </p:sp>
      <p:sp>
        <p:nvSpPr>
          <p:cNvPr id="7" name="Ondertitel 7">
            <a:extLst>
              <a:ext uri="{FF2B5EF4-FFF2-40B4-BE49-F238E27FC236}">
                <a16:creationId xmlns:a16="http://schemas.microsoft.com/office/drawing/2014/main" id="{869B8638-ED7E-604A-B34F-9A9C5BBEBB9C}"/>
              </a:ext>
            </a:extLst>
          </p:cNvPr>
          <p:cNvSpPr txBox="1">
            <a:spLocks/>
          </p:cNvSpPr>
          <p:nvPr/>
        </p:nvSpPr>
        <p:spPr>
          <a:xfrm>
            <a:off x="556771" y="1626513"/>
            <a:ext cx="9713897" cy="479942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/>
                </a:solidFill>
                <a:latin typeface="AmpleSoft" panose="02000000000000000000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mpleSoft" panose="02000000000000000000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nl-NL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graphicFrame>
        <p:nvGraphicFramePr>
          <p:cNvPr id="4" name="Tabel 4">
            <a:extLst>
              <a:ext uri="{FF2B5EF4-FFF2-40B4-BE49-F238E27FC236}">
                <a16:creationId xmlns:a16="http://schemas.microsoft.com/office/drawing/2014/main" id="{9D05C7A2-BDAE-2A45-BE42-7292BB5D82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262040"/>
              </p:ext>
            </p:extLst>
          </p:nvPr>
        </p:nvGraphicFramePr>
        <p:xfrm>
          <a:off x="556771" y="1623009"/>
          <a:ext cx="10945518" cy="43069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8506">
                  <a:extLst>
                    <a:ext uri="{9D8B030D-6E8A-4147-A177-3AD203B41FA5}">
                      <a16:colId xmlns:a16="http://schemas.microsoft.com/office/drawing/2014/main" val="1662763767"/>
                    </a:ext>
                  </a:extLst>
                </a:gridCol>
                <a:gridCol w="3648506">
                  <a:extLst>
                    <a:ext uri="{9D8B030D-6E8A-4147-A177-3AD203B41FA5}">
                      <a16:colId xmlns:a16="http://schemas.microsoft.com/office/drawing/2014/main" val="1182341884"/>
                    </a:ext>
                  </a:extLst>
                </a:gridCol>
                <a:gridCol w="3648506">
                  <a:extLst>
                    <a:ext uri="{9D8B030D-6E8A-4147-A177-3AD203B41FA5}">
                      <a16:colId xmlns:a16="http://schemas.microsoft.com/office/drawing/2014/main" val="3408636936"/>
                    </a:ext>
                  </a:extLst>
                </a:gridCol>
              </a:tblGrid>
              <a:tr h="633021">
                <a:tc>
                  <a:txBody>
                    <a:bodyPr/>
                    <a:lstStyle/>
                    <a:p>
                      <a:r>
                        <a:rPr lang="nl-NL" sz="2200" b="0" dirty="0"/>
                        <a:t>Per fietsplek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200" b="0" dirty="0"/>
                        <a:t>Kengetallen </a:t>
                      </a:r>
                    </a:p>
                    <a:p>
                      <a:r>
                        <a:rPr lang="nl-NL" sz="2200" b="0" dirty="0" err="1"/>
                        <a:t>Decisio</a:t>
                      </a:r>
                      <a:r>
                        <a:rPr lang="nl-NL" sz="2200" b="0" dirty="0"/>
                        <a:t>, CROW-Fietsberaad 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200" b="0" dirty="0" err="1"/>
                        <a:t>FietsDock</a:t>
                      </a:r>
                      <a:endParaRPr lang="nl-NL" sz="22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887994"/>
                  </a:ext>
                </a:extLst>
              </a:tr>
              <a:tr h="1139438">
                <a:tc>
                  <a:txBody>
                    <a:bodyPr/>
                    <a:lstStyle/>
                    <a:p>
                      <a:r>
                        <a:rPr lang="nl-NL" sz="2200" dirty="0">
                          <a:solidFill>
                            <a:schemeClr val="bg2"/>
                          </a:solidFill>
                        </a:rPr>
                        <a:t>Afschrijving  bovengronds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2E73"/>
                          </a:solidFill>
                          <a:effectLst/>
                          <a:uLnTx/>
                          <a:uFillTx/>
                          <a:latin typeface="AmpleSoft" panose="02000000000000000000" pitchFamily="2" charset="77"/>
                          <a:ea typeface="+mn-ea"/>
                          <a:cs typeface="+mn-cs"/>
                        </a:rPr>
                        <a:t>€ </a:t>
                      </a:r>
                      <a:r>
                        <a:rPr lang="nl-NL" sz="2200" dirty="0">
                          <a:solidFill>
                            <a:schemeClr val="bg2"/>
                          </a:solidFill>
                        </a:rPr>
                        <a:t>350 euro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nl-NL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2E73"/>
                          </a:solidFill>
                          <a:effectLst/>
                          <a:uLnTx/>
                          <a:uFillTx/>
                          <a:latin typeface="AmpleSoft" panose="02000000000000000000" pitchFamily="2" charset="77"/>
                          <a:ea typeface="+mn-ea"/>
                          <a:cs typeface="+mn-cs"/>
                        </a:rPr>
                        <a:t>€ </a:t>
                      </a:r>
                      <a:r>
                        <a:rPr lang="nl-NL" sz="2200" dirty="0">
                          <a:solidFill>
                            <a:schemeClr val="bg2"/>
                          </a:solidFill>
                        </a:rPr>
                        <a:t>100 - </a:t>
                      </a:r>
                      <a:r>
                        <a:rPr kumimoji="0" lang="nl-NL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2E73"/>
                          </a:solidFill>
                          <a:effectLst/>
                          <a:uLnTx/>
                          <a:uFillTx/>
                          <a:latin typeface="AmpleSoft" panose="02000000000000000000" pitchFamily="2" charset="77"/>
                          <a:ea typeface="+mn-ea"/>
                          <a:cs typeface="+mn-cs"/>
                        </a:rPr>
                        <a:t>€ 250</a:t>
                      </a:r>
                      <a:endParaRPr lang="nl-NL" sz="22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2680476"/>
                  </a:ext>
                </a:extLst>
              </a:tr>
              <a:tr h="1139438">
                <a:tc>
                  <a:txBody>
                    <a:bodyPr/>
                    <a:lstStyle/>
                    <a:p>
                      <a:r>
                        <a:rPr lang="nl-NL" sz="2200" dirty="0">
                          <a:solidFill>
                            <a:schemeClr val="bg2"/>
                          </a:solidFill>
                        </a:rPr>
                        <a:t>Afschrijving ondergronds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l-NL" sz="2200" dirty="0">
                          <a:solidFill>
                            <a:schemeClr val="bg2"/>
                          </a:solidFill>
                        </a:rPr>
                        <a:t>Oplopend tot  </a:t>
                      </a:r>
                      <a:r>
                        <a:rPr kumimoji="0" lang="nl-NL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2E73"/>
                          </a:solidFill>
                          <a:effectLst/>
                          <a:uLnTx/>
                          <a:uFillTx/>
                          <a:latin typeface="AmpleSoft" panose="02000000000000000000" pitchFamily="2" charset="77"/>
                          <a:ea typeface="+mn-ea"/>
                          <a:cs typeface="+mn-cs"/>
                        </a:rPr>
                        <a:t>€ </a:t>
                      </a:r>
                      <a:r>
                        <a:rPr lang="nl-NL" sz="2200" dirty="0">
                          <a:solidFill>
                            <a:schemeClr val="bg2"/>
                          </a:solidFill>
                        </a:rPr>
                        <a:t>800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nl-NL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2E73"/>
                          </a:solidFill>
                          <a:effectLst/>
                          <a:uLnTx/>
                          <a:uFillTx/>
                          <a:latin typeface="AmpleSoft" panose="02000000000000000000" pitchFamily="2" charset="77"/>
                          <a:ea typeface="+mn-ea"/>
                          <a:cs typeface="+mn-cs"/>
                        </a:rPr>
                        <a:t>€ </a:t>
                      </a:r>
                      <a:r>
                        <a:rPr lang="nl-NL" sz="2200" dirty="0">
                          <a:solidFill>
                            <a:schemeClr val="bg2"/>
                          </a:solidFill>
                        </a:rPr>
                        <a:t>300 - </a:t>
                      </a:r>
                      <a:r>
                        <a:rPr kumimoji="0" lang="nl-NL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2E73"/>
                          </a:solidFill>
                          <a:effectLst/>
                          <a:uLnTx/>
                          <a:uFillTx/>
                          <a:latin typeface="AmpleSoft" panose="02000000000000000000" pitchFamily="2" charset="77"/>
                          <a:ea typeface="+mn-ea"/>
                          <a:cs typeface="+mn-cs"/>
                        </a:rPr>
                        <a:t>€ 600</a:t>
                      </a:r>
                      <a:endParaRPr lang="nl-NL" sz="22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267340"/>
                  </a:ext>
                </a:extLst>
              </a:tr>
              <a:tr h="633021">
                <a:tc>
                  <a:txBody>
                    <a:bodyPr/>
                    <a:lstStyle/>
                    <a:p>
                      <a:r>
                        <a:rPr lang="nl-NL" sz="2200" dirty="0">
                          <a:solidFill>
                            <a:schemeClr val="bg2"/>
                          </a:solidFill>
                        </a:rPr>
                        <a:t>Beheer- en onderhoud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nl-NL" sz="2200" dirty="0">
                          <a:solidFill>
                            <a:schemeClr val="bg2"/>
                          </a:solidFill>
                        </a:rPr>
                        <a:t>65 (oplopend tot </a:t>
                      </a:r>
                      <a:r>
                        <a:rPr kumimoji="0" lang="nl-NL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2E73"/>
                          </a:solidFill>
                          <a:effectLst/>
                          <a:uLnTx/>
                          <a:uFillTx/>
                          <a:latin typeface="AmpleSoft" panose="02000000000000000000" pitchFamily="2" charset="77"/>
                          <a:ea typeface="+mn-ea"/>
                          <a:cs typeface="+mn-cs"/>
                        </a:rPr>
                        <a:t>€ </a:t>
                      </a:r>
                      <a:r>
                        <a:rPr lang="nl-NL" sz="2200" dirty="0">
                          <a:solidFill>
                            <a:schemeClr val="bg2"/>
                          </a:solidFill>
                        </a:rPr>
                        <a:t>600 euro)</a:t>
                      </a:r>
                    </a:p>
                  </a:txBody>
                  <a:tcPr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nl-NL" sz="2200" dirty="0">
                        <a:solidFill>
                          <a:schemeClr val="bg2"/>
                        </a:solidFill>
                      </a:endParaRPr>
                    </a:p>
                    <a:p>
                      <a:r>
                        <a:rPr kumimoji="0" lang="nl-NL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2E73"/>
                          </a:solidFill>
                          <a:effectLst/>
                          <a:uLnTx/>
                          <a:uFillTx/>
                          <a:latin typeface="AmpleSoft" panose="02000000000000000000" pitchFamily="2" charset="77"/>
                          <a:ea typeface="+mn-ea"/>
                          <a:cs typeface="+mn-cs"/>
                        </a:rPr>
                        <a:t>€ </a:t>
                      </a:r>
                      <a:r>
                        <a:rPr lang="nl-NL" sz="2200" dirty="0">
                          <a:solidFill>
                            <a:schemeClr val="bg2"/>
                          </a:solidFill>
                        </a:rPr>
                        <a:t>200 - </a:t>
                      </a:r>
                      <a:r>
                        <a:rPr kumimoji="0" lang="nl-NL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2E73"/>
                          </a:solidFill>
                          <a:effectLst/>
                          <a:uLnTx/>
                          <a:uFillTx/>
                          <a:latin typeface="AmpleSoft" panose="02000000000000000000" pitchFamily="2" charset="77"/>
                          <a:ea typeface="+mn-ea"/>
                          <a:cs typeface="+mn-cs"/>
                        </a:rPr>
                        <a:t>€ </a:t>
                      </a:r>
                      <a:r>
                        <a:rPr lang="nl-NL" sz="2200" dirty="0">
                          <a:solidFill>
                            <a:schemeClr val="bg2"/>
                          </a:solidFill>
                        </a:rPr>
                        <a:t>300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3729506"/>
                  </a:ext>
                </a:extLst>
              </a:tr>
              <a:tr h="633021">
                <a:tc>
                  <a:txBody>
                    <a:bodyPr/>
                    <a:lstStyle/>
                    <a:p>
                      <a:r>
                        <a:rPr lang="nl-NL" sz="2200" dirty="0">
                          <a:solidFill>
                            <a:schemeClr val="bg2"/>
                          </a:solidFill>
                        </a:rPr>
                        <a:t>Exploitatiekosten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nl-NL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02E73"/>
                          </a:solidFill>
                          <a:effectLst/>
                          <a:uLnTx/>
                          <a:uFillTx/>
                          <a:latin typeface="AmpleSoft" panose="02000000000000000000" pitchFamily="2" charset="77"/>
                          <a:ea typeface="+mn-ea"/>
                          <a:cs typeface="+mn-cs"/>
                        </a:rPr>
                        <a:t>€ </a:t>
                      </a:r>
                      <a:r>
                        <a:rPr lang="nl-NL" sz="2200" dirty="0">
                          <a:solidFill>
                            <a:schemeClr val="bg2"/>
                          </a:solidFill>
                        </a:rPr>
                        <a:t>300 </a:t>
                      </a: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1637976"/>
                  </a:ext>
                </a:extLst>
              </a:tr>
            </a:tbl>
          </a:graphicData>
        </a:graphic>
      </p:graphicFrame>
      <p:sp>
        <p:nvSpPr>
          <p:cNvPr id="5" name="Rechthoek 4">
            <a:extLst>
              <a:ext uri="{FF2B5EF4-FFF2-40B4-BE49-F238E27FC236}">
                <a16:creationId xmlns:a16="http://schemas.microsoft.com/office/drawing/2014/main" id="{A7478878-8F0B-9F41-AD6A-6A0B6FE62473}"/>
              </a:ext>
            </a:extLst>
          </p:cNvPr>
          <p:cNvSpPr/>
          <p:nvPr/>
        </p:nvSpPr>
        <p:spPr>
          <a:xfrm>
            <a:off x="4461161" y="6185722"/>
            <a:ext cx="7442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400" dirty="0">
                <a:solidFill>
                  <a:schemeClr val="bg1"/>
                </a:solidFill>
              </a:rPr>
              <a:t>* Bron: Kosten en financiering </a:t>
            </a:r>
            <a:r>
              <a:rPr lang="nl-NL" sz="1400" dirty="0" err="1">
                <a:solidFill>
                  <a:schemeClr val="bg1"/>
                </a:solidFill>
              </a:rPr>
              <a:t>fietsparkeren</a:t>
            </a:r>
            <a:r>
              <a:rPr lang="nl-NL" sz="1400" dirty="0">
                <a:solidFill>
                  <a:schemeClr val="bg1"/>
                </a:solidFill>
              </a:rPr>
              <a:t>, </a:t>
            </a:r>
            <a:r>
              <a:rPr lang="nl-NL" sz="1400" dirty="0" err="1">
                <a:solidFill>
                  <a:schemeClr val="bg1"/>
                </a:solidFill>
              </a:rPr>
              <a:t>Decisio</a:t>
            </a:r>
            <a:r>
              <a:rPr lang="nl-NL" sz="1400" dirty="0">
                <a:solidFill>
                  <a:schemeClr val="bg1"/>
                </a:solidFill>
              </a:rPr>
              <a:t>, CROW-Fietsberaad, Tour de Force, 12 juni 2020</a:t>
            </a:r>
          </a:p>
        </p:txBody>
      </p:sp>
    </p:spTree>
    <p:extLst>
      <p:ext uri="{BB962C8B-B14F-4D97-AF65-F5344CB8AC3E}">
        <p14:creationId xmlns:p14="http://schemas.microsoft.com/office/powerpoint/2010/main" val="369859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3DBC82-6974-E343-A758-CA127CC805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0075" y="101818"/>
            <a:ext cx="10035939" cy="998320"/>
          </a:xfrm>
        </p:spPr>
        <p:txBody>
          <a:bodyPr anchor="ctr">
            <a:normAutofit/>
          </a:bodyPr>
          <a:lstStyle/>
          <a:p>
            <a:pPr algn="l"/>
            <a:r>
              <a:rPr lang="nl-NL" sz="4400" dirty="0">
                <a:solidFill>
                  <a:srgbClr val="FFFFFF"/>
                </a:solidFill>
              </a:rPr>
              <a:t>Pilot Meijersplein Rotterdam</a:t>
            </a:r>
          </a:p>
        </p:txBody>
      </p:sp>
      <p:sp>
        <p:nvSpPr>
          <p:cNvPr id="8" name="Ondertitel 7">
            <a:extLst>
              <a:ext uri="{FF2B5EF4-FFF2-40B4-BE49-F238E27FC236}">
                <a16:creationId xmlns:a16="http://schemas.microsoft.com/office/drawing/2014/main" id="{809B90A4-EE1E-4E44-B886-AB60F3BB4F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0076" y="1100138"/>
            <a:ext cx="6796768" cy="4799421"/>
          </a:xfrm>
        </p:spPr>
        <p:txBody>
          <a:bodyPr>
            <a:normAutofit/>
          </a:bodyPr>
          <a:lstStyle/>
          <a:p>
            <a:r>
              <a:rPr lang="nl-NL" b="1" dirty="0"/>
              <a:t>Doel: testen concept automatisch </a:t>
            </a:r>
            <a:r>
              <a:rPr lang="nl-NL" b="1" dirty="0" err="1"/>
              <a:t>fietsparkeren</a:t>
            </a:r>
            <a:endParaRPr lang="nl-NL" b="1" dirty="0"/>
          </a:p>
          <a:p>
            <a:endParaRPr lang="nl-NL" dirty="0"/>
          </a:p>
          <a:p>
            <a:r>
              <a:rPr lang="nl-NL" b="1" dirty="0"/>
              <a:t>Kleinschalige opzet: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55 lockers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5 deuren/ingangen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6 etages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33 m2 bebouwde oppervlakte (5 x 6,6 x 8 m.)</a:t>
            </a:r>
          </a:p>
          <a:p>
            <a:endParaRPr lang="nl-NL" b="1" dirty="0"/>
          </a:p>
          <a:p>
            <a:r>
              <a:rPr lang="nl-NL" b="1" dirty="0"/>
              <a:t>Investering en beheer door </a:t>
            </a:r>
            <a:r>
              <a:rPr lang="nl-NL" b="1" dirty="0" err="1"/>
              <a:t>FietsDock</a:t>
            </a:r>
            <a:r>
              <a:rPr lang="nl-NL" b="1" dirty="0"/>
              <a:t> </a:t>
            </a:r>
          </a:p>
          <a:p>
            <a:r>
              <a:rPr lang="nl-NL" b="1" dirty="0"/>
              <a:t>Gratis gebruik</a:t>
            </a:r>
          </a:p>
          <a:p>
            <a:endParaRPr lang="nl-NL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pic>
        <p:nvPicPr>
          <p:cNvPr id="6" name="Afbeelding 5" descr="Afbeelding met persoon, person, kast, binnen&#10;&#10;Automatisch gegenereerde beschrijving">
            <a:extLst>
              <a:ext uri="{FF2B5EF4-FFF2-40B4-BE49-F238E27FC236}">
                <a16:creationId xmlns:a16="http://schemas.microsoft.com/office/drawing/2014/main" id="{9A850054-0A2B-4541-9E1D-6CBA87AB6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3345" y="-344921"/>
            <a:ext cx="4709510" cy="3052837"/>
          </a:xfrm>
          <a:prstGeom prst="rect">
            <a:avLst/>
          </a:prstGeom>
        </p:spPr>
      </p:pic>
      <p:pic>
        <p:nvPicPr>
          <p:cNvPr id="7" name="Afbeelding 6" descr="Afbeelding met persoon, gebouw, sport, person&#10;&#10;Automatisch gegenereerde beschrijving">
            <a:extLst>
              <a:ext uri="{FF2B5EF4-FFF2-40B4-BE49-F238E27FC236}">
                <a16:creationId xmlns:a16="http://schemas.microsoft.com/office/drawing/2014/main" id="{524CC7E6-4BAE-E745-AD5E-B1316E7BF4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693345" y="2707916"/>
            <a:ext cx="4549589" cy="415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5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ndertitel 7">
            <a:extLst>
              <a:ext uri="{FF2B5EF4-FFF2-40B4-BE49-F238E27FC236}">
                <a16:creationId xmlns:a16="http://schemas.microsoft.com/office/drawing/2014/main" id="{809B90A4-EE1E-4E44-B886-AB60F3BB4F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6685" y="588347"/>
            <a:ext cx="11446570" cy="833779"/>
          </a:xfrm>
        </p:spPr>
        <p:txBody>
          <a:bodyPr>
            <a:noAutofit/>
          </a:bodyPr>
          <a:lstStyle/>
          <a:p>
            <a:r>
              <a:rPr lang="nl-NL" sz="3600" dirty="0">
                <a:solidFill>
                  <a:schemeClr val="bg1"/>
                </a:solidFill>
              </a:rPr>
              <a:t>Ruim de helft van de fietsen heeft bijzonderheden en valt in de categorie buitenmodel. </a:t>
            </a:r>
          </a:p>
        </p:txBody>
      </p:sp>
      <p:pic>
        <p:nvPicPr>
          <p:cNvPr id="6" name="Afbeelding 5" descr="Afbeelding met schermafbeelding&#10;&#10;Automatisch gegenereerde beschrijving">
            <a:extLst>
              <a:ext uri="{FF2B5EF4-FFF2-40B4-BE49-F238E27FC236}">
                <a16:creationId xmlns:a16="http://schemas.microsoft.com/office/drawing/2014/main" id="{77902196-0033-5E4C-A429-7217E9F9F2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85" y="1883486"/>
            <a:ext cx="9862457" cy="414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67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Kantoorthema">
  <a:themeElements>
    <a:clrScheme name="fietsdock">
      <a:dk1>
        <a:srgbClr val="8AB915"/>
      </a:dk1>
      <a:lt1>
        <a:srgbClr val="FFFFFF"/>
      </a:lt1>
      <a:dk2>
        <a:srgbClr val="402E73"/>
      </a:dk2>
      <a:lt2>
        <a:srgbClr val="402E73"/>
      </a:lt2>
      <a:accent1>
        <a:srgbClr val="8AB915"/>
      </a:accent1>
      <a:accent2>
        <a:srgbClr val="402E73"/>
      </a:accent2>
      <a:accent3>
        <a:srgbClr val="FFFEFE"/>
      </a:accent3>
      <a:accent4>
        <a:srgbClr val="000000"/>
      </a:accent4>
      <a:accent5>
        <a:srgbClr val="402E73"/>
      </a:accent5>
      <a:accent6>
        <a:srgbClr val="402E73"/>
      </a:accent6>
      <a:hlink>
        <a:srgbClr val="8AB915"/>
      </a:hlink>
      <a:folHlink>
        <a:srgbClr val="8AB915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14126</TotalTime>
  <Words>615</Words>
  <Application>Microsoft Macintosh PowerPoint</Application>
  <PresentationFormat>Breedbeeld</PresentationFormat>
  <Paragraphs>174</Paragraphs>
  <Slides>17</Slides>
  <Notes>16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1" baseType="lpstr">
      <vt:lpstr>AmpleSoft</vt:lpstr>
      <vt:lpstr>Arial</vt:lpstr>
      <vt:lpstr>Calibri</vt:lpstr>
      <vt:lpstr>Kantoorthema</vt:lpstr>
      <vt:lpstr>PowerPoint-presentatie</vt:lpstr>
      <vt:lpstr>Agenda Innovatiebijeenkomst kansrijke fietsparkeerconcepten</vt:lpstr>
      <vt:lpstr>PowerPoint-presentatie</vt:lpstr>
      <vt:lpstr>Docken is smart, safe en simpel</vt:lpstr>
      <vt:lpstr>Smart, safe en simpel voor gemeente</vt:lpstr>
      <vt:lpstr>Investering</vt:lpstr>
      <vt:lpstr>Vergelijking bewaakte fietsenstallingen</vt:lpstr>
      <vt:lpstr>Pilot Meijersplein Rotterdam</vt:lpstr>
      <vt:lpstr>PowerPoint-presentatie</vt:lpstr>
      <vt:lpstr>PowerPoint-presentatie</vt:lpstr>
      <vt:lpstr>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fietsdock</dc:title>
  <dc:creator>groep twee</dc:creator>
  <cp:lastModifiedBy>Lisette van Velzen</cp:lastModifiedBy>
  <cp:revision>87</cp:revision>
  <cp:lastPrinted>2020-10-06T09:43:42Z</cp:lastPrinted>
  <dcterms:created xsi:type="dcterms:W3CDTF">2019-11-11T10:41:07Z</dcterms:created>
  <dcterms:modified xsi:type="dcterms:W3CDTF">2020-10-06T10:13:35Z</dcterms:modified>
</cp:coreProperties>
</file>