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75" r:id="rId4"/>
    <p:sldId id="258" r:id="rId5"/>
    <p:sldId id="270" r:id="rId6"/>
    <p:sldId id="273" r:id="rId7"/>
    <p:sldId id="274" r:id="rId8"/>
    <p:sldId id="272" r:id="rId9"/>
    <p:sldId id="271" r:id="rId10"/>
    <p:sldId id="264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74" y="-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069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C4983-84B5-48DA-B295-7DD267AB3ABB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BC970-5EB6-49F7-8E56-4F08814B94A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7951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4B4DA9-344E-4730-8077-C8BC4C511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D499CEB-1AB3-49FB-B5F4-8108F28079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5387E6-1FB4-4F7C-A2C6-9DD085348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76B8-05B5-42C1-B9C6-CDEF91734B8F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C14BDB-6D37-4C8D-8248-C2A9C8944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5D51F77-DB29-4D15-85D9-3D020E39D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2F2-05FA-46CF-A519-6C112A34F4F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1837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559976-E4FF-4020-9616-196A8CFF7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A35440E-1549-4FC6-A89F-BD3CD0D2ED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C659BD4-9679-4C79-AC2E-69E4F3E34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76B8-05B5-42C1-B9C6-CDEF91734B8F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8CE1B2-3CD2-4FAC-A07F-5A7B7D6E2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BE4F0E-0275-4C03-9A44-D8A70EE44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2F2-05FA-46CF-A519-6C112A34F4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505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C03CA5A-8042-4C79-8EC7-34158D9840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4DB98CC-39F6-4DD5-9E11-FA8360D94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55A426-E76F-47BB-9121-9DCB2F59F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76B8-05B5-42C1-B9C6-CDEF91734B8F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DAC2A9-DCF4-4462-910E-F407D1BE0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9AA352B-2F40-4E1B-AB3B-21141F081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2F2-05FA-46CF-A519-6C112A34F4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9269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0BA6A9-1976-4D9C-A0C3-F4641CFD4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F8BC34-1EA4-4C5B-B567-3B690331A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84DC640-C5AD-45B4-A344-63B6CADB7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76B8-05B5-42C1-B9C6-CDEF91734B8F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2AEBF85-6911-4803-982C-3FF085C3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502BDA4-0329-40A8-AA39-122BEA838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2F2-05FA-46CF-A519-6C112A34F4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21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45F101-84E4-44B2-AA50-7BE1BAB54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D7DAC7E-DBD0-400E-B6A2-EC411AAE9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E44F82-F2DA-4C6D-89A0-0C42756D2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76B8-05B5-42C1-B9C6-CDEF91734B8F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6A78F5-362C-44B7-A1F6-C0BD9242D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85BAB95-EA09-428B-9A3C-8DC1194CA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2F2-05FA-46CF-A519-6C112A34F4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1451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AE1848-40E7-4D4F-B287-300ACBB74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80E5E8-B603-4FA3-A7CC-2BC3F06822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C882043-3091-4566-8D31-FDB05496C4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54C8120-92A8-458D-B0CE-64B8881D8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76B8-05B5-42C1-B9C6-CDEF91734B8F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781EE48-9885-46E2-B24F-B089F99E5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3F12A3A-0BDD-49A3-A6C0-BDDF47281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2F2-05FA-46CF-A519-6C112A34F4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02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E587F1-2E50-428B-A183-4A153FC9C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BEA0EFB-8A0A-4512-B682-A554DC253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DE0D174-BD3B-4F73-B1E3-230DF779C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BFCB54B-4460-42B8-8F60-C7C68538B6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8621EDD-87FB-4439-AB03-49AE9AC3CE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2F4E717-8447-41FC-98BA-B420567BF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76B8-05B5-42C1-B9C6-CDEF91734B8F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9555688-F79E-47CB-AE24-06253677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D011DB7-679E-4562-B74E-6DC0A268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2F2-05FA-46CF-A519-6C112A34F4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294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B9227B-56E7-4B5D-869A-053DD908A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8D15FC7-57A8-4E59-854F-C303CE622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76B8-05B5-42C1-B9C6-CDEF91734B8F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48A6285-08AB-4B87-AF74-85C638F7B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4E1B51C-A76E-451D-A8E2-1FDFAA9A3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2F2-05FA-46CF-A519-6C112A34F4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456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999A200-A5B4-4878-B7BB-823A29A1C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76B8-05B5-42C1-B9C6-CDEF91734B8F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61CEE7E-E44B-40B6-B7C7-6AC3FA9B0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9ACE5E2-FBB3-4347-A142-D08440EB6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2F2-05FA-46CF-A519-6C112A34F4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719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7B40B5-2DA4-47BF-A333-712C49A68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C3159E-AEF1-4A6E-A884-42BD72F8F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7B85879-9D27-43AF-B68C-3B1F49B5B9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dirty="0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9C33807-3681-4AD5-A6B2-575C5971F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76B8-05B5-42C1-B9C6-CDEF91734B8F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1709D19-CCA5-473A-A67B-5EB726043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F046811-CF51-47C2-AD8A-D1CD6DB7C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2F2-05FA-46CF-A519-6C112A34F4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685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74AD2D-270F-49A8-A22B-B5C1036DE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AF1A98E-1FBE-4AAA-B4B8-AF1025CD08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92D78DD-9630-4989-94E9-8A7F9A1100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41CFCB6-6D8E-4691-B8DA-9632B113D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76B8-05B5-42C1-B9C6-CDEF91734B8F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AC218C5-4B90-4F7E-A571-99141F4D0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C0B19B8-FB39-4DD4-8568-664E8BFBB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42F2-05FA-46CF-A519-6C112A34F4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91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1D9367E-2210-4E32-B232-63DA59214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412E0D-A5F4-43B6-BE86-CD54F6BD5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6FE6BBA-1F9A-40CE-A978-5D70F07467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776B8-05B5-42C1-B9C6-CDEF91734B8F}" type="datetimeFigureOut">
              <a:rPr lang="nl-NL" smtClean="0"/>
              <a:t>12-5-2021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1836EB-5AD0-4978-8A33-A17AB077D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dirty="0"/>
              <a:t>Sterrensysteem breedte fietspaden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D43BA1C-1293-4335-8FBB-164F657198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742F2-05FA-46CF-A519-6C112A34F4F7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CFA8E9A3-4635-46FA-B484-66C8F7FFDAA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29502"/>
            <a:ext cx="1428750" cy="428625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0640BD25-F6ED-42A3-8140-0B92D6DB2E6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234" y="5965348"/>
            <a:ext cx="1106527" cy="75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704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60D5611-7E3A-4B44-B42C-DF87BAB5903C}"/>
              </a:ext>
            </a:extLst>
          </p:cNvPr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267" b="3734"/>
          <a:stretch/>
        </p:blipFill>
        <p:spPr>
          <a:xfrm>
            <a:off x="10581" y="10"/>
            <a:ext cx="12191999" cy="685799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51AEE30-AE06-484A-BCA1-41B2E94E5F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82048" y="5375243"/>
            <a:ext cx="7613718" cy="768504"/>
          </a:xfr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nl-NL" sz="5200" dirty="0"/>
              <a:t> Breedtelabels voor fietspaden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BA8D159-59C5-4F12-AD72-EABCC117C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01851" y="6369314"/>
            <a:ext cx="8676518" cy="375801"/>
          </a:xfr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r>
              <a:rPr lang="nl-NL" dirty="0"/>
              <a:t>Bart </a:t>
            </a:r>
            <a:r>
              <a:rPr lang="nl-NL" dirty="0" err="1"/>
              <a:t>Veroude</a:t>
            </a:r>
            <a:r>
              <a:rPr lang="nl-NL" dirty="0"/>
              <a:t> (DTV Consultants) &amp; Otto van Boggelen (CROW-Fietsberaad)</a:t>
            </a:r>
          </a:p>
        </p:txBody>
      </p:sp>
      <p:pic>
        <p:nvPicPr>
          <p:cNvPr id="13" name="Picture 21" descr="Macintosh HD:Users:TomvdLinden:Dropbox:Inpladi Content marketing:Word template:CR9 Fietsberaad C_CMYK–21-5-0-87.eps">
            <a:extLst>
              <a:ext uri="{FF2B5EF4-FFF2-40B4-BE49-F238E27FC236}">
                <a16:creationId xmlns:a16="http://schemas.microsoft.com/office/drawing/2014/main" id="{40887463-A614-4355-BEA6-96F73A1B970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185" y="564051"/>
            <a:ext cx="1439545" cy="43370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FAA26D3D-D897-4be2-8F04-BA451C77F1D7}">
              <ma14:placeholderFlag xmlns:lc="http://schemas.openxmlformats.org/drawingml/2006/lockedCanvas" xmlns:ve="http://schemas.openxmlformats.org/markup-compatibility/2006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4567AF09-DFD3-4164-993E-D6E54175650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644" y="564051"/>
            <a:ext cx="790575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494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FB897E-1661-44F0-862B-840F23005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D806E3-AF63-458E-B01B-609004BCD5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F48B9C0-AAEB-4F62-A4CB-F2DD8532A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536" y="0"/>
            <a:ext cx="12236535" cy="7268711"/>
          </a:xfrm>
          <a:prstGeom prst="rect">
            <a:avLst/>
          </a:prstGeom>
        </p:spPr>
      </p:pic>
      <p:sp>
        <p:nvSpPr>
          <p:cNvPr id="6" name="Ovaal 5">
            <a:extLst>
              <a:ext uri="{FF2B5EF4-FFF2-40B4-BE49-F238E27FC236}">
                <a16:creationId xmlns:a16="http://schemas.microsoft.com/office/drawing/2014/main" id="{DFFD537C-C579-4A3E-8D1A-8BA2078ED878}"/>
              </a:ext>
            </a:extLst>
          </p:cNvPr>
          <p:cNvSpPr/>
          <p:nvPr/>
        </p:nvSpPr>
        <p:spPr>
          <a:xfrm>
            <a:off x="9414966" y="4858123"/>
            <a:ext cx="2411604" cy="1522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Ga je de </a:t>
            </a:r>
            <a:r>
              <a:rPr lang="nl-NL"/>
              <a:t>breedtetool toepassen?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1519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4410CC-6030-4413-BE86-47FA15D2E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283220" cy="1325563"/>
          </a:xfrm>
        </p:spPr>
        <p:txBody>
          <a:bodyPr>
            <a:normAutofit/>
          </a:bodyPr>
          <a:lstStyle/>
          <a:p>
            <a:r>
              <a:rPr lang="nl-NL" dirty="0"/>
              <a:t>Waarom opnieuw aandacht voor breedte?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F6ACA3-AE96-433E-9BDB-87FB4AEC2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85837" cy="4351338"/>
          </a:xfrm>
        </p:spPr>
        <p:txBody>
          <a:bodyPr>
            <a:normAutofit lnSpcReduction="10000"/>
          </a:bodyPr>
          <a:lstStyle/>
          <a:p>
            <a:r>
              <a:rPr lang="nl-NL" sz="2400" dirty="0"/>
              <a:t>Breedte = veiligheid en fietsgenot</a:t>
            </a:r>
          </a:p>
          <a:p>
            <a:r>
              <a:rPr lang="nl-NL" sz="2400" dirty="0"/>
              <a:t>Meer fietsers, grotere diversiteit</a:t>
            </a:r>
          </a:p>
          <a:p>
            <a:r>
              <a:rPr lang="nl-NL" sz="2400" dirty="0"/>
              <a:t>Kwaliteitssprong &lt;-&gt; realiteit</a:t>
            </a:r>
          </a:p>
          <a:p>
            <a:r>
              <a:rPr lang="nl-NL" sz="2400" dirty="0"/>
              <a:t>Behoefte aan maatwerk</a:t>
            </a:r>
          </a:p>
          <a:p>
            <a:r>
              <a:rPr lang="nl-NL" sz="2400" dirty="0"/>
              <a:t>Onderzoek uit de vorige eeuw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In discussienotitie:</a:t>
            </a:r>
          </a:p>
          <a:p>
            <a:r>
              <a:rPr lang="nl-NL" sz="2400" dirty="0"/>
              <a:t>Voorstel actualisatie CROW-aanbevelingen</a:t>
            </a:r>
          </a:p>
          <a:p>
            <a:r>
              <a:rPr lang="nl-NL" sz="2400" dirty="0"/>
              <a:t>Voorstel breedtelabels</a:t>
            </a:r>
          </a:p>
          <a:p>
            <a:r>
              <a:rPr lang="nl-NL" sz="2400" dirty="0"/>
              <a:t>Breedte tool voor fietspaden</a:t>
            </a:r>
          </a:p>
          <a:p>
            <a:endParaRPr lang="nl-NL" sz="2400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12BA90A-3B5A-4A82-9C5B-D0C021C52D2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33" t="-1" b="5482"/>
          <a:stretch/>
        </p:blipFill>
        <p:spPr bwMode="auto">
          <a:xfrm>
            <a:off x="7430437" y="500121"/>
            <a:ext cx="4427008" cy="3593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Ovaal 4">
            <a:extLst>
              <a:ext uri="{FF2B5EF4-FFF2-40B4-BE49-F238E27FC236}">
                <a16:creationId xmlns:a16="http://schemas.microsoft.com/office/drawing/2014/main" id="{D6D7308E-B6B1-4B13-9CA7-F08DAF8BC8A8}"/>
              </a:ext>
            </a:extLst>
          </p:cNvPr>
          <p:cNvSpPr/>
          <p:nvPr/>
        </p:nvSpPr>
        <p:spPr>
          <a:xfrm>
            <a:off x="8330085" y="4501662"/>
            <a:ext cx="2411604" cy="1522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Ken je de discussienotitie en breedtetool?</a:t>
            </a:r>
          </a:p>
        </p:txBody>
      </p:sp>
    </p:spTree>
    <p:extLst>
      <p:ext uri="{BB962C8B-B14F-4D97-AF65-F5344CB8AC3E}">
        <p14:creationId xmlns:p14="http://schemas.microsoft.com/office/powerpoint/2010/main" val="2025687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08CF5B-A453-42B5-A9F2-95A8DB338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DTV-onderzoek beleving, intensiteit &amp; breedte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0EE6A3-9D44-46F6-AFE9-9F5291491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Onderzoek op 15 locaties</a:t>
            </a:r>
          </a:p>
          <a:p>
            <a:pPr lvl="1"/>
            <a:r>
              <a:rPr lang="nl-NL" dirty="0"/>
              <a:t>Enquêtes -&gt; rapportcijfer breedte</a:t>
            </a:r>
          </a:p>
          <a:p>
            <a:pPr lvl="1"/>
            <a:r>
              <a:rPr lang="nl-NL" dirty="0"/>
              <a:t>Tellingen en snelheidsmetingen</a:t>
            </a:r>
          </a:p>
          <a:p>
            <a:pPr lvl="1"/>
            <a:r>
              <a:rPr lang="nl-NL" dirty="0"/>
              <a:t>Vormgeving = fietspadbreedte (correlatie = 0,05)</a:t>
            </a:r>
          </a:p>
          <a:p>
            <a:r>
              <a:rPr lang="nl-NL" dirty="0"/>
              <a:t>Modelmatige berekening van het discomfort = ontmoetingen</a:t>
            </a:r>
          </a:p>
          <a:p>
            <a:pPr lvl="1"/>
            <a:r>
              <a:rPr lang="nl-NL" dirty="0"/>
              <a:t>Gevaarlijk = iemand moet koers aanpassen</a:t>
            </a:r>
          </a:p>
          <a:p>
            <a:pPr lvl="1"/>
            <a:r>
              <a:rPr lang="nl-NL" dirty="0"/>
              <a:t>Hinderlijk = krappe passeerafstand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F45D95C-6576-4AD7-B7B9-20BE9D1E6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979516"/>
            <a:ext cx="7130143" cy="182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974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6FD54D35-3EC1-45D4-8B37-A6F2CA4F5F20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6" t="-128" r="600" b="6353"/>
          <a:stretch/>
        </p:blipFill>
        <p:spPr bwMode="auto">
          <a:xfrm>
            <a:off x="838200" y="466283"/>
            <a:ext cx="8675193" cy="569804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F935A41-6299-4F02-84BA-D91D82332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195" y="359070"/>
            <a:ext cx="11002164" cy="1325563"/>
          </a:xfrm>
        </p:spPr>
        <p:txBody>
          <a:bodyPr/>
          <a:lstStyle/>
          <a:p>
            <a:r>
              <a:rPr lang="nl-NL" dirty="0"/>
              <a:t>Sterk verband  rapportcijfer &lt;-&gt; ontmoetingen</a:t>
            </a:r>
            <a:endParaRPr lang="nl-NL" sz="18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3D4557F4-C9C7-44A4-BBE2-4263975D9529}"/>
              </a:ext>
            </a:extLst>
          </p:cNvPr>
          <p:cNvSpPr txBox="1"/>
          <p:nvPr/>
        </p:nvSpPr>
        <p:spPr>
          <a:xfrm rot="16200000">
            <a:off x="-213655" y="3465614"/>
            <a:ext cx="1580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00B0F0"/>
                </a:solidFill>
              </a:rPr>
              <a:t>Enquête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EF7CD65F-1B8E-42EC-8883-2F51C2A45BB0}"/>
              </a:ext>
            </a:extLst>
          </p:cNvPr>
          <p:cNvSpPr txBox="1"/>
          <p:nvPr/>
        </p:nvSpPr>
        <p:spPr>
          <a:xfrm>
            <a:off x="2828813" y="6164330"/>
            <a:ext cx="50433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00B0F0"/>
                </a:solidFill>
              </a:rPr>
              <a:t>Voorspeld </a:t>
            </a:r>
            <a:r>
              <a:rPr lang="nl-NL" sz="2800" dirty="0" err="1">
                <a:solidFill>
                  <a:srgbClr val="00B0F0"/>
                </a:solidFill>
              </a:rPr>
              <a:t>obv</a:t>
            </a:r>
            <a:r>
              <a:rPr lang="nl-NL" sz="2800" dirty="0">
                <a:solidFill>
                  <a:srgbClr val="00B0F0"/>
                </a:solidFill>
              </a:rPr>
              <a:t> ontmoetingen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23134D1-CB14-4DA0-B1BC-E00F19992A92}"/>
              </a:ext>
            </a:extLst>
          </p:cNvPr>
          <p:cNvSpPr txBox="1"/>
          <p:nvPr/>
        </p:nvSpPr>
        <p:spPr>
          <a:xfrm>
            <a:off x="9713229" y="2349584"/>
            <a:ext cx="21744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Brom/snor = 5 x</a:t>
            </a:r>
          </a:p>
          <a:p>
            <a:r>
              <a:rPr lang="nl-NL" sz="2400" dirty="0"/>
              <a:t>Gevaarlijk = 5 x</a:t>
            </a:r>
          </a:p>
        </p:txBody>
      </p:sp>
    </p:spTree>
    <p:extLst>
      <p:ext uri="{BB962C8B-B14F-4D97-AF65-F5344CB8AC3E}">
        <p14:creationId xmlns:p14="http://schemas.microsoft.com/office/powerpoint/2010/main" val="1813254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60120A9-4537-424E-BAD8-8F8506AAE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83873" y="1690688"/>
            <a:ext cx="5181600" cy="4351338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nl-NL" dirty="0"/>
              <a:t>Maximale aantal hinderlijke en gevaarlijke ontmoetingen</a:t>
            </a:r>
          </a:p>
          <a:p>
            <a:pPr marL="0" indent="0">
              <a:buNone/>
            </a:pPr>
            <a:endParaRPr lang="nl-NL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sz="2400" dirty="0"/>
              <a:t>Indicatie van het risico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sz="2400" dirty="0"/>
              <a:t>Sterk verband oordeel fietsers 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A19C5664-0CDB-4A52-95D6-C36D51EFE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/>
              <a:t>Twee pijlers voor bepalen gewenste breedte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831652CA-2836-4BE0-AFCF-79CA15C05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426995"/>
            <a:ext cx="5136435" cy="223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577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60120A9-4537-424E-BAD8-8F8506AAED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83873" y="1690688"/>
            <a:ext cx="5181600" cy="4351338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nl-NL" dirty="0"/>
              <a:t>Maximale aantal hinderlijke en gevaarlijke ontmoetingen</a:t>
            </a:r>
          </a:p>
          <a:p>
            <a:pPr marL="0" indent="0">
              <a:buNone/>
            </a:pPr>
            <a:endParaRPr lang="nl-NL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sz="2400" dirty="0"/>
              <a:t>Indicatie van het risico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sz="2400" dirty="0"/>
              <a:t>Sterk verband oordeel fietsers 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A19C5664-0CDB-4A52-95D6-C36D51EFE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dirty="0"/>
              <a:t>Twee pijlers voor bepalen gewenste breedte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831652CA-2836-4BE0-AFCF-79CA15C05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426995"/>
            <a:ext cx="5136435" cy="2235725"/>
          </a:xfrm>
          <a:prstGeom prst="rect">
            <a:avLst/>
          </a:prstGeom>
        </p:spPr>
      </p:pic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9769A69F-6722-43F5-8A49-7F35618223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19743" y="1633119"/>
            <a:ext cx="587344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2) Minimale breedte voor een </a:t>
            </a:r>
            <a:r>
              <a:rPr lang="nl-NL" dirty="0" err="1"/>
              <a:t>fietsercombinatie</a:t>
            </a:r>
            <a:r>
              <a:rPr lang="nl-NL" dirty="0"/>
              <a:t> </a:t>
            </a:r>
            <a:r>
              <a:rPr lang="nl-NL" sz="2000" i="1" dirty="0"/>
              <a:t>(ongeacht intensiteit)</a:t>
            </a:r>
          </a:p>
          <a:p>
            <a:pPr marL="0" indent="0">
              <a:buNone/>
            </a:pPr>
            <a:endParaRPr lang="nl-NL" sz="2000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721A08BE-D0DF-4CE1-B13D-CA2103DFD1D4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3" b="13357"/>
          <a:stretch/>
        </p:blipFill>
        <p:spPr bwMode="auto">
          <a:xfrm>
            <a:off x="6399986" y="2623986"/>
            <a:ext cx="4090493" cy="1435548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2CA7E038-B0F4-4BB0-AC80-306812C63B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5759" y="4419757"/>
            <a:ext cx="3461844" cy="225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668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6D913-114B-4789-A223-E90CD7D3F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Voorstel actualisatie aanbevelingen breedte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6F561EC-AD21-4ADB-9ADC-5D799D1F61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811" b="6706"/>
          <a:stretch/>
        </p:blipFill>
        <p:spPr>
          <a:xfrm>
            <a:off x="684720" y="1857610"/>
            <a:ext cx="10822559" cy="403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359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0D617-F6EB-4C91-80D9-05B779E0F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Breedtetool voor fietspaden in de praktijk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3C43F93-4E76-4C6D-9374-2124AFAEE1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0" r="1756"/>
          <a:stretch/>
        </p:blipFill>
        <p:spPr>
          <a:xfrm>
            <a:off x="421353" y="1521069"/>
            <a:ext cx="4572000" cy="427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22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0D617-F6EB-4C91-80D9-05B779E0F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Breedtetool voor fietspaden in de praktijk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3C43F93-4E76-4C6D-9374-2124AFAEE1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0" r="1756"/>
          <a:stretch/>
        </p:blipFill>
        <p:spPr>
          <a:xfrm>
            <a:off x="421353" y="1521069"/>
            <a:ext cx="4572000" cy="427623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F0DAD58-9CDC-4062-820A-532DCB129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979" y="2644604"/>
            <a:ext cx="632460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761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197</Words>
  <Application>Microsoft Office PowerPoint</Application>
  <PresentationFormat>Breedbeeld</PresentationFormat>
  <Paragraphs>42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Kantoorthema</vt:lpstr>
      <vt:lpstr> Breedtelabels voor fietspaden</vt:lpstr>
      <vt:lpstr>Waarom opnieuw aandacht voor breedte?</vt:lpstr>
      <vt:lpstr>DTV-onderzoek beleving, intensiteit &amp; breedte</vt:lpstr>
      <vt:lpstr>Sterk verband  rapportcijfer &lt;-&gt; ontmoetingen</vt:lpstr>
      <vt:lpstr>Twee pijlers voor bepalen gewenste breedte</vt:lpstr>
      <vt:lpstr>Twee pijlers voor bepalen gewenste breedte</vt:lpstr>
      <vt:lpstr>Voorstel actualisatie aanbevelingen breedte</vt:lpstr>
      <vt:lpstr>Breedtetool voor fietspaden in de praktijk</vt:lpstr>
      <vt:lpstr>Breedtetool voor fietspaden in de praktijk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Sterrensysteem voor de breedte van fietspaden</dc:title>
  <dc:creator>Boggelen, Otto van</dc:creator>
  <cp:lastModifiedBy>Boggelen, Otto van</cp:lastModifiedBy>
  <cp:revision>30</cp:revision>
  <dcterms:created xsi:type="dcterms:W3CDTF">2021-02-04T16:51:38Z</dcterms:created>
  <dcterms:modified xsi:type="dcterms:W3CDTF">2021-05-12T12:45:50Z</dcterms:modified>
</cp:coreProperties>
</file>