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8" r:id="rId3"/>
    <p:sldId id="265" r:id="rId4"/>
    <p:sldId id="266" r:id="rId5"/>
    <p:sldId id="304" r:id="rId6"/>
    <p:sldId id="305" r:id="rId7"/>
    <p:sldId id="306" r:id="rId8"/>
    <p:sldId id="276" r:id="rId9"/>
    <p:sldId id="308" r:id="rId10"/>
    <p:sldId id="267" r:id="rId11"/>
    <p:sldId id="307" r:id="rId12"/>
    <p:sldId id="309" r:id="rId13"/>
    <p:sldId id="311" r:id="rId14"/>
    <p:sldId id="310" r:id="rId15"/>
    <p:sldId id="313" r:id="rId16"/>
    <p:sldId id="314" r:id="rId17"/>
    <p:sldId id="315" r:id="rId18"/>
    <p:sldId id="316" r:id="rId19"/>
    <p:sldId id="317" r:id="rId20"/>
    <p:sldId id="318" r:id="rId21"/>
    <p:sldId id="319" r:id="rId22"/>
    <p:sldId id="312" r:id="rId23"/>
    <p:sldId id="264" r:id="rId24"/>
    <p:sldId id="320" r:id="rId25"/>
    <p:sldId id="321" r:id="rId26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8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52B4B1F-858A-4ADC-88C6-27AD19C56414}" v="5" dt="2021-05-17T12:23:44.9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23" autoAdjust="0"/>
    <p:restoredTop sz="90364" autoAdjust="0"/>
  </p:normalViewPr>
  <p:slideViewPr>
    <p:cSldViewPr snapToGrid="0">
      <p:cViewPr varScale="1">
        <p:scale>
          <a:sx n="99" d="100"/>
          <a:sy n="99" d="100"/>
        </p:scale>
        <p:origin x="88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2A25D3-4D96-4C1F-95A5-4BF1177E640E}" type="datetimeFigureOut">
              <a:rPr lang="nl-NL" smtClean="0"/>
              <a:t>17-5-2021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AEE1AD-6384-497D-BE41-8456DA57C50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44981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Voor iedere wegbeheerder verschillend</a:t>
            </a:r>
          </a:p>
          <a:p>
            <a:r>
              <a:rPr lang="nl-NL" dirty="0"/>
              <a:t>Intensiteiten (1.000 tot 15.000 per etmaal)</a:t>
            </a:r>
          </a:p>
          <a:p>
            <a:r>
              <a:rPr lang="nl-NL" dirty="0"/>
              <a:t>Beperkte ruimte</a:t>
            </a:r>
          </a:p>
          <a:p>
            <a:r>
              <a:rPr lang="nl-NL" dirty="0"/>
              <a:t>Ervaren drukte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AEE1AD-6384-497D-BE41-8456DA57C508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453546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Vorm = veel bekend</a:t>
            </a:r>
          </a:p>
          <a:p>
            <a:r>
              <a:rPr lang="nl-NL" dirty="0"/>
              <a:t>Functie = historische opbouw van steden</a:t>
            </a:r>
          </a:p>
          <a:p>
            <a:r>
              <a:rPr lang="nl-NL" dirty="0"/>
              <a:t>Gebruik = Beleving, minder over bekend</a:t>
            </a:r>
          </a:p>
          <a:p>
            <a:r>
              <a:rPr lang="nl-NL" dirty="0"/>
              <a:t>Data = alles (</a:t>
            </a:r>
            <a:r>
              <a:rPr lang="nl-NL" dirty="0" err="1"/>
              <a:t>gedrags</a:t>
            </a:r>
            <a:r>
              <a:rPr lang="nl-NL" dirty="0"/>
              <a:t>, gebruik, functie)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AEE1AD-6384-497D-BE41-8456DA57C508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049152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Positieve beleving ontstaat wanneer </a:t>
            </a:r>
            <a:r>
              <a:rPr lang="nl-NL" dirty="0" err="1"/>
              <a:t>vfg</a:t>
            </a:r>
            <a:r>
              <a:rPr lang="nl-NL" dirty="0"/>
              <a:t> in balans is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AEE1AD-6384-497D-BE41-8456DA57C508}" type="slidenum">
              <a:rPr lang="nl-NL" smtClean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151413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Houdt na vandaag niet op. Blijft doorlopen.</a:t>
            </a:r>
          </a:p>
          <a:p>
            <a:r>
              <a:rPr lang="nl-NL" dirty="0"/>
              <a:t>Living Labs oproep</a:t>
            </a:r>
          </a:p>
          <a:p>
            <a:endParaRPr lang="nl-NL" dirty="0"/>
          </a:p>
          <a:p>
            <a:r>
              <a:rPr lang="nl-NL" dirty="0"/>
              <a:t>Mailen input naar ons na het Kenniscafé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AEE1AD-6384-497D-BE41-8456DA57C508}" type="slidenum">
              <a:rPr lang="nl-NL" smtClean="0"/>
              <a:t>24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916247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35488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B11661-736A-4540-B538-72387EF79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8B0DED-07A3-4BFC-AFA8-1B289913D0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EB5C7E-283C-4551-8EC4-EC83A20A9B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8972C5-45D5-45C5-B8FA-9FF8FE62F5C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E1C47C-0D03-4E97-BC66-74D65BDC8C95}" type="datetimeFigureOut">
              <a:rPr lang="nl-NL" smtClean="0"/>
              <a:t>17-5-2021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54A38E-7B1E-4FD9-AB49-C942B00A7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4073B1-C2A1-45FE-A88A-74F5B7B640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8E2550-E961-4D56-B5AC-BD912592F63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56693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08B27C-8956-4F82-B3D7-C8D73618FF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E34FDD-1BD6-4143-AA60-0065064407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178279-1502-4FE6-A39F-893FD30490D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E1C47C-0D03-4E97-BC66-74D65BDC8C95}" type="datetimeFigureOut">
              <a:rPr lang="nl-NL" smtClean="0"/>
              <a:t>17-5-2021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EC3DA5-4ECD-4B47-9C7F-476C13249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D62F18-348E-4CE3-BC21-E3346CB86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8E2550-E961-4D56-B5AC-BD912592F63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68414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9062227-64C2-4A59-88FD-AF40848A12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7E337A-CC33-485F-9D17-84506B549E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4EB082-698B-48E0-B278-2936EBD2A3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E1C47C-0D03-4E97-BC66-74D65BDC8C95}" type="datetimeFigureOut">
              <a:rPr lang="nl-NL" smtClean="0"/>
              <a:t>17-5-2021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405DF4-51DB-4791-A45A-9BB7C8A1BE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F533E6-F1AD-42D5-9808-0A301C1BED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8E2550-E961-4D56-B5AC-BD912592F63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774267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vak 6"/>
          <p:cNvSpPr txBox="1"/>
          <p:nvPr userDrawn="1"/>
        </p:nvSpPr>
        <p:spPr>
          <a:xfrm>
            <a:off x="838201" y="1838739"/>
            <a:ext cx="896098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err="1">
                <a:solidFill>
                  <a:srgbClr val="006892"/>
                </a:solidFill>
              </a:rPr>
              <a:t>Wanneer</a:t>
            </a:r>
            <a:r>
              <a:rPr lang="en-US" sz="2800" dirty="0">
                <a:solidFill>
                  <a:srgbClr val="006892"/>
                </a:solidFill>
              </a:rPr>
              <a:t> de </a:t>
            </a:r>
            <a:r>
              <a:rPr lang="en-US" sz="2800" b="0" dirty="0">
                <a:solidFill>
                  <a:srgbClr val="006892"/>
                </a:solidFill>
              </a:rPr>
              <a:t>slow</a:t>
            </a:r>
            <a:r>
              <a:rPr lang="en-US" sz="2800" dirty="0">
                <a:solidFill>
                  <a:srgbClr val="006892"/>
                </a:solidFill>
              </a:rPr>
              <a:t>-</a:t>
            </a:r>
            <a:r>
              <a:rPr lang="en-US" sz="2800" dirty="0" err="1">
                <a:solidFill>
                  <a:srgbClr val="006892"/>
                </a:solidFill>
              </a:rPr>
              <a:t>woop</a:t>
            </a:r>
            <a:r>
              <a:rPr lang="en-US" sz="2800" dirty="0">
                <a:solidFill>
                  <a:srgbClr val="006892"/>
                </a:solidFill>
              </a:rPr>
              <a:t> (het </a:t>
            </a:r>
            <a:r>
              <a:rPr lang="en-US" sz="2800" dirty="0" err="1">
                <a:solidFill>
                  <a:srgbClr val="006892"/>
                </a:solidFill>
              </a:rPr>
              <a:t>ontruimingsalarm</a:t>
            </a:r>
            <a:r>
              <a:rPr lang="en-US" sz="2800" dirty="0">
                <a:solidFill>
                  <a:srgbClr val="006892"/>
                </a:solidFill>
              </a:rPr>
              <a:t>)</a:t>
            </a:r>
            <a:r>
              <a:rPr lang="en-US" sz="2800" baseline="0" dirty="0">
                <a:solidFill>
                  <a:srgbClr val="006892"/>
                </a:solidFill>
              </a:rPr>
              <a:t> </a:t>
            </a:r>
            <a:r>
              <a:rPr lang="en-US" sz="2800" baseline="0" dirty="0" err="1">
                <a:solidFill>
                  <a:srgbClr val="006892"/>
                </a:solidFill>
              </a:rPr>
              <a:t>klinkt</a:t>
            </a:r>
            <a:r>
              <a:rPr lang="en-US" sz="2800" baseline="0" dirty="0">
                <a:solidFill>
                  <a:srgbClr val="006892"/>
                </a:solidFill>
              </a:rPr>
              <a:t>:</a:t>
            </a:r>
          </a:p>
          <a:p>
            <a:pPr>
              <a:lnSpc>
                <a:spcPct val="150000"/>
              </a:lnSpc>
            </a:pPr>
            <a:endParaRPr lang="en-US" sz="2800" baseline="0" dirty="0">
              <a:solidFill>
                <a:srgbClr val="006892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baseline="0" dirty="0" err="1">
                <a:solidFill>
                  <a:srgbClr val="006892"/>
                </a:solidFill>
              </a:rPr>
              <a:t>Volg</a:t>
            </a:r>
            <a:r>
              <a:rPr lang="en-US" sz="2800" baseline="0" dirty="0">
                <a:solidFill>
                  <a:srgbClr val="006892"/>
                </a:solidFill>
              </a:rPr>
              <a:t> </a:t>
            </a:r>
            <a:r>
              <a:rPr lang="en-US" sz="2800" baseline="0" dirty="0" err="1">
                <a:solidFill>
                  <a:srgbClr val="006892"/>
                </a:solidFill>
              </a:rPr>
              <a:t>dan</a:t>
            </a:r>
            <a:r>
              <a:rPr lang="en-US" sz="2800" baseline="0" dirty="0">
                <a:solidFill>
                  <a:srgbClr val="006892"/>
                </a:solidFill>
              </a:rPr>
              <a:t> de </a:t>
            </a:r>
            <a:r>
              <a:rPr lang="en-US" sz="2800" baseline="0" dirty="0" err="1">
                <a:solidFill>
                  <a:srgbClr val="006892"/>
                </a:solidFill>
              </a:rPr>
              <a:t>aangegeven</a:t>
            </a:r>
            <a:r>
              <a:rPr lang="en-US" sz="2800" baseline="0" dirty="0">
                <a:solidFill>
                  <a:srgbClr val="006892"/>
                </a:solidFill>
              </a:rPr>
              <a:t> </a:t>
            </a:r>
            <a:r>
              <a:rPr lang="en-US" sz="2800" baseline="0" dirty="0" err="1">
                <a:solidFill>
                  <a:srgbClr val="006892"/>
                </a:solidFill>
              </a:rPr>
              <a:t>vluchtroute</a:t>
            </a:r>
            <a:endParaRPr lang="en-US" sz="2800" baseline="0" dirty="0">
              <a:solidFill>
                <a:srgbClr val="006892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baseline="0" dirty="0" err="1">
                <a:solidFill>
                  <a:srgbClr val="006892"/>
                </a:solidFill>
              </a:rPr>
              <a:t>Gebruik</a:t>
            </a:r>
            <a:r>
              <a:rPr lang="en-US" sz="2800" baseline="0" dirty="0">
                <a:solidFill>
                  <a:srgbClr val="006892"/>
                </a:solidFill>
              </a:rPr>
              <a:t> de trap in </a:t>
            </a:r>
            <a:r>
              <a:rPr lang="en-US" sz="2800" baseline="0" dirty="0" err="1">
                <a:solidFill>
                  <a:srgbClr val="006892"/>
                </a:solidFill>
              </a:rPr>
              <a:t>plaats</a:t>
            </a:r>
            <a:r>
              <a:rPr lang="en-US" sz="2800" baseline="0" dirty="0">
                <a:solidFill>
                  <a:srgbClr val="006892"/>
                </a:solidFill>
              </a:rPr>
              <a:t> van de lift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baseline="0" dirty="0">
                <a:solidFill>
                  <a:srgbClr val="006892"/>
                </a:solidFill>
              </a:rPr>
              <a:t>Ga </a:t>
            </a:r>
            <a:r>
              <a:rPr lang="en-US" sz="2800" baseline="0" dirty="0" err="1">
                <a:solidFill>
                  <a:srgbClr val="006892"/>
                </a:solidFill>
              </a:rPr>
              <a:t>naar</a:t>
            </a:r>
            <a:r>
              <a:rPr lang="en-US" sz="2800" baseline="0" dirty="0">
                <a:solidFill>
                  <a:srgbClr val="006892"/>
                </a:solidFill>
              </a:rPr>
              <a:t> de </a:t>
            </a:r>
            <a:r>
              <a:rPr lang="en-US" sz="2800" baseline="0" dirty="0" err="1">
                <a:solidFill>
                  <a:srgbClr val="006892"/>
                </a:solidFill>
              </a:rPr>
              <a:t>verzamelplaats</a:t>
            </a:r>
            <a:endParaRPr lang="en-US" sz="2800" baseline="0" dirty="0">
              <a:solidFill>
                <a:srgbClr val="006892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baseline="0" dirty="0" err="1">
                <a:solidFill>
                  <a:srgbClr val="006892"/>
                </a:solidFill>
              </a:rPr>
              <a:t>Volg</a:t>
            </a:r>
            <a:r>
              <a:rPr lang="en-US" sz="2800" baseline="0" dirty="0">
                <a:solidFill>
                  <a:srgbClr val="006892"/>
                </a:solidFill>
              </a:rPr>
              <a:t> de </a:t>
            </a:r>
            <a:r>
              <a:rPr lang="en-US" sz="2800" baseline="0" dirty="0" err="1">
                <a:solidFill>
                  <a:srgbClr val="006892"/>
                </a:solidFill>
              </a:rPr>
              <a:t>instructies</a:t>
            </a:r>
            <a:r>
              <a:rPr lang="en-US" sz="2800" baseline="0" dirty="0">
                <a:solidFill>
                  <a:srgbClr val="006892"/>
                </a:solidFill>
              </a:rPr>
              <a:t> van de </a:t>
            </a:r>
            <a:r>
              <a:rPr lang="en-US" sz="2800" baseline="0" dirty="0" err="1">
                <a:solidFill>
                  <a:srgbClr val="006892"/>
                </a:solidFill>
              </a:rPr>
              <a:t>bedrijfshulpverlening</a:t>
            </a:r>
            <a:r>
              <a:rPr lang="en-US" sz="2800" baseline="0" dirty="0">
                <a:solidFill>
                  <a:srgbClr val="006892"/>
                </a:solidFill>
              </a:rPr>
              <a:t> (BHV)</a:t>
            </a:r>
            <a:endParaRPr lang="nl-NL" sz="2800" dirty="0">
              <a:solidFill>
                <a:srgbClr val="006892"/>
              </a:solidFill>
            </a:endParaRPr>
          </a:p>
        </p:txBody>
      </p:sp>
      <p:sp>
        <p:nvSpPr>
          <p:cNvPr id="12" name="Tekstvak 11"/>
          <p:cNvSpPr txBox="1"/>
          <p:nvPr userDrawn="1"/>
        </p:nvSpPr>
        <p:spPr>
          <a:xfrm>
            <a:off x="838201" y="815009"/>
            <a:ext cx="82660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rgbClr val="006892"/>
                </a:solidFill>
              </a:rPr>
              <a:t>Veiligheid</a:t>
            </a:r>
            <a:r>
              <a:rPr lang="en-US" sz="4000" dirty="0">
                <a:solidFill>
                  <a:srgbClr val="006892"/>
                </a:solidFill>
              </a:rPr>
              <a:t> op de </a:t>
            </a:r>
            <a:r>
              <a:rPr lang="en-US" sz="4000" dirty="0" err="1">
                <a:solidFill>
                  <a:srgbClr val="006892"/>
                </a:solidFill>
              </a:rPr>
              <a:t>eerste</a:t>
            </a:r>
            <a:r>
              <a:rPr lang="en-US" sz="4000" dirty="0">
                <a:solidFill>
                  <a:srgbClr val="006892"/>
                </a:solidFill>
              </a:rPr>
              <a:t> </a:t>
            </a:r>
            <a:r>
              <a:rPr lang="en-US" sz="4000" dirty="0" err="1">
                <a:solidFill>
                  <a:srgbClr val="006892"/>
                </a:solidFill>
              </a:rPr>
              <a:t>plaats</a:t>
            </a:r>
            <a:endParaRPr lang="nl-NL" sz="4000" dirty="0">
              <a:solidFill>
                <a:srgbClr val="006892"/>
              </a:solidFill>
            </a:endParaRPr>
          </a:p>
        </p:txBody>
      </p:sp>
      <p:pic>
        <p:nvPicPr>
          <p:cNvPr id="14" name="Afbeelding 1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95714" y="3206132"/>
            <a:ext cx="1263095" cy="655838"/>
          </a:xfrm>
          <a:prstGeom prst="rect">
            <a:avLst/>
          </a:prstGeom>
        </p:spPr>
      </p:pic>
      <p:pic>
        <p:nvPicPr>
          <p:cNvPr id="15" name="Afbeelding 1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095714" y="4360696"/>
            <a:ext cx="895347" cy="848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599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6E9A75-71EF-41AF-BE36-448C7F493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3339FC-8CC5-4680-8F42-08FFEC7BA9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54DFF3-D38A-4076-B83F-63DEC96AD7C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E1C47C-0D03-4E97-BC66-74D65BDC8C95}" type="datetimeFigureOut">
              <a:rPr lang="nl-NL" smtClean="0"/>
              <a:t>17-5-2021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25AB47-C2B4-4D23-9ECC-6D2505221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A40273-989D-4578-B405-CA5171988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8E2550-E961-4D56-B5AC-BD912592F63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70893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04AD9E-18B3-4000-B2F0-5EE30F8002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C0EF10-2B1A-49A7-85CB-7C46B7617F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rgbClr val="00689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06EF0F-B343-4E56-8725-B868BE25EAA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E1C47C-0D03-4E97-BC66-74D65BDC8C95}" type="datetimeFigureOut">
              <a:rPr lang="nl-NL" smtClean="0"/>
              <a:t>17-5-2021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8FFF15-B129-48F0-962A-A51669C410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l-NL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40A338-D022-4C4E-9878-80E8110A0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8E2550-E961-4D56-B5AC-BD912592F63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09928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3BDC3E-35D0-4733-8AB2-F495DF1E1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D8E51D-FC34-4D1C-BDEB-4B8DCB3D48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3D1FDE-DFF7-4A69-8FD5-BE279F527E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ACB9C2-4DF1-4806-A845-F8AD3983258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E1C47C-0D03-4E97-BC66-74D65BDC8C95}" type="datetimeFigureOut">
              <a:rPr lang="nl-NL" smtClean="0"/>
              <a:t>17-5-2021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B5C197-AFD7-4B59-9593-8EF29683C5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4285AC-8E47-41EF-A451-59D443BFA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8E2550-E961-4D56-B5AC-BD912592F63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736360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C5DBDC-4959-4A5C-800C-A9B2B0D141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D2C550-7BEE-4400-B260-BE4A242D0C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A66C12-8828-4773-9B98-FDD805F12C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2FE1270-21CC-486A-B649-17A280FAE8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6F9B3F1-7E95-470B-9809-5D98EFC1F5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36DA33-B617-4418-8C47-6E2E8110D3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E1C47C-0D03-4E97-BC66-74D65BDC8C95}" type="datetimeFigureOut">
              <a:rPr lang="nl-NL" smtClean="0"/>
              <a:t>17-5-2021</a:t>
            </a:fld>
            <a:endParaRPr lang="nl-N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B70C579-557F-4708-A682-138B90F2CF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87AD3B-D1EC-4A4C-8B57-BFED627278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8E2550-E961-4D56-B5AC-BD912592F63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93451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BB527D-8300-4295-AA16-078AB9304F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0891EE2-AC2F-4C9F-9B90-EFB24DC69E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E1C47C-0D03-4E97-BC66-74D65BDC8C95}" type="datetimeFigureOut">
              <a:rPr lang="nl-NL" smtClean="0"/>
              <a:t>17-5-2021</a:t>
            </a:fld>
            <a:endParaRPr lang="nl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42EC80-9BF1-4DFA-85D8-422A8921F7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2204D19-BE3A-435E-81EB-179300B43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8E2550-E961-4D56-B5AC-BD912592F63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58693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3E5DD48-2193-4A4C-A08C-600A24A6A61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E1C47C-0D03-4E97-BC66-74D65BDC8C95}" type="datetimeFigureOut">
              <a:rPr lang="nl-NL" smtClean="0"/>
              <a:t>17-5-2021</a:t>
            </a:fld>
            <a:endParaRPr lang="nl-N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125786-33EB-49A5-AD7F-7A3BAD812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B0F52F-E55D-4F20-9295-568BA67087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8E2550-E961-4D56-B5AC-BD912592F63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232599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1C5F97-118F-4CD3-B597-D9F417CEDD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4020F3-AA8E-4DA6-87F3-CE411767FA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D45D69C-B6BC-4B1C-891E-4FDC0E70EB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EFC850-76CA-4246-8390-EC9991BBFD8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E1C47C-0D03-4E97-BC66-74D65BDC8C95}" type="datetimeFigureOut">
              <a:rPr lang="nl-NL" smtClean="0"/>
              <a:t>17-5-2021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B26720-A375-4471-8051-C7350AD93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5F9CEA-2463-4A73-B5C6-C04A48BE75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8E2550-E961-4D56-B5AC-BD912592F63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95220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titel 1">
            <a:extLst>
              <a:ext uri="{FF2B5EF4-FFF2-40B4-BE49-F238E27FC236}">
                <a16:creationId xmlns:a16="http://schemas.microsoft.com/office/drawing/2014/main" id="{9E3E41BF-8A35-443F-B87E-8AD40BC4B5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9" name="Tijdelijke aanduiding voor tekst 2">
            <a:extLst>
              <a:ext uri="{FF2B5EF4-FFF2-40B4-BE49-F238E27FC236}">
                <a16:creationId xmlns:a16="http://schemas.microsoft.com/office/drawing/2014/main" id="{0D5B1FF3-1DA7-4A4E-BE80-C87AEE77F2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pic>
        <p:nvPicPr>
          <p:cNvPr id="4" name="Picture 2" descr="Genomineerden Tour de Force innovatieprijs bekend | Mobiliteitsplatform">
            <a:extLst>
              <a:ext uri="{FF2B5EF4-FFF2-40B4-BE49-F238E27FC236}">
                <a16:creationId xmlns:a16="http://schemas.microsoft.com/office/drawing/2014/main" id="{106FE568-EB2A-4568-B82B-3A90F6F1F86B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23" t="29384" r="39029" b="35401"/>
          <a:stretch/>
        </p:blipFill>
        <p:spPr bwMode="auto">
          <a:xfrm>
            <a:off x="8108421" y="397471"/>
            <a:ext cx="1802674" cy="1360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2603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00689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00689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00689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00689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689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689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21.pn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12" Type="http://schemas.openxmlformats.org/officeDocument/2006/relationships/image" Target="../media/image20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jpeg"/><Relationship Id="rId11" Type="http://schemas.openxmlformats.org/officeDocument/2006/relationships/image" Target="../media/image19.png"/><Relationship Id="rId5" Type="http://schemas.openxmlformats.org/officeDocument/2006/relationships/image" Target="../media/image13.jpeg"/><Relationship Id="rId15" Type="http://schemas.openxmlformats.org/officeDocument/2006/relationships/image" Target="../media/image23.png"/><Relationship Id="rId10" Type="http://schemas.openxmlformats.org/officeDocument/2006/relationships/image" Target="../media/image18.png"/><Relationship Id="rId4" Type="http://schemas.openxmlformats.org/officeDocument/2006/relationships/image" Target="../media/image12.jpeg"/><Relationship Id="rId9" Type="http://schemas.openxmlformats.org/officeDocument/2006/relationships/image" Target="../media/image17.jpeg"/><Relationship Id="rId1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21.pn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12" Type="http://schemas.openxmlformats.org/officeDocument/2006/relationships/image" Target="../media/image20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jpeg"/><Relationship Id="rId11" Type="http://schemas.openxmlformats.org/officeDocument/2006/relationships/image" Target="../media/image19.png"/><Relationship Id="rId5" Type="http://schemas.openxmlformats.org/officeDocument/2006/relationships/image" Target="../media/image13.jpeg"/><Relationship Id="rId15" Type="http://schemas.openxmlformats.org/officeDocument/2006/relationships/image" Target="../media/image23.png"/><Relationship Id="rId10" Type="http://schemas.openxmlformats.org/officeDocument/2006/relationships/image" Target="../media/image18.png"/><Relationship Id="rId4" Type="http://schemas.openxmlformats.org/officeDocument/2006/relationships/image" Target="../media/image12.jpeg"/><Relationship Id="rId9" Type="http://schemas.openxmlformats.org/officeDocument/2006/relationships/image" Target="../media/image17.jpeg"/><Relationship Id="rId1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53600" cy="6858000"/>
          </a:xfrm>
          <a:prstGeom prst="rect">
            <a:avLst/>
          </a:prstGeom>
        </p:spPr>
      </p:pic>
      <p:sp>
        <p:nvSpPr>
          <p:cNvPr id="4" name="Rechthoek 1">
            <a:extLst>
              <a:ext uri="{FF2B5EF4-FFF2-40B4-BE49-F238E27FC236}">
                <a16:creationId xmlns:a16="http://schemas.microsoft.com/office/drawing/2014/main" id="{E9A06405-63EF-4C6C-98B0-65809F2F7874}"/>
              </a:ext>
            </a:extLst>
          </p:cNvPr>
          <p:cNvSpPr/>
          <p:nvPr/>
        </p:nvSpPr>
        <p:spPr>
          <a:xfrm>
            <a:off x="5720576" y="2743200"/>
            <a:ext cx="4036410" cy="1629652"/>
          </a:xfrm>
          <a:prstGeom prst="rect">
            <a:avLst/>
          </a:prstGeom>
          <a:solidFill>
            <a:srgbClr val="00638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  <a:p>
            <a:pPr algn="ctr"/>
            <a:endParaRPr lang="nl-NL" dirty="0"/>
          </a:p>
          <a:p>
            <a:pPr algn="r"/>
            <a:r>
              <a:rPr lang="nl-NL" dirty="0"/>
              <a:t>Handvatten om er mee om te gaan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5E8B3110-A205-4B11-9545-96ED1A3EDA8D}"/>
              </a:ext>
            </a:extLst>
          </p:cNvPr>
          <p:cNvSpPr txBox="1">
            <a:spLocks noChangeArrowheads="1"/>
          </p:cNvSpPr>
          <p:nvPr/>
        </p:nvSpPr>
        <p:spPr>
          <a:xfrm>
            <a:off x="5507218" y="2865070"/>
            <a:ext cx="4248075" cy="646331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689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nl-NL" altLang="nl-NL" sz="4000" dirty="0">
                <a:solidFill>
                  <a:schemeClr val="bg1"/>
                </a:solidFill>
                <a:latin typeface="+mn-lt"/>
              </a:rPr>
              <a:t>Grote </a:t>
            </a:r>
            <a:r>
              <a:rPr lang="nl-NL" altLang="nl-NL" sz="3600" dirty="0">
                <a:solidFill>
                  <a:schemeClr val="bg1"/>
                </a:solidFill>
                <a:latin typeface="+mn-lt"/>
              </a:rPr>
              <a:t>fietsstromen</a:t>
            </a:r>
            <a:endParaRPr lang="nl-NL" altLang="nl-NL" sz="40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7" name="Afbeelding 8">
            <a:extLst>
              <a:ext uri="{FF2B5EF4-FFF2-40B4-BE49-F238E27FC236}">
                <a16:creationId xmlns:a16="http://schemas.microsoft.com/office/drawing/2014/main" id="{7F52FB71-46B3-4D1F-9A96-D446F2269E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8155" y="2743200"/>
            <a:ext cx="302421" cy="604841"/>
          </a:xfrm>
          <a:prstGeom prst="rect">
            <a:avLst/>
          </a:prstGeom>
        </p:spPr>
      </p:pic>
      <p:sp>
        <p:nvSpPr>
          <p:cNvPr id="8" name="Tekstvak 7"/>
          <p:cNvSpPr txBox="1"/>
          <p:nvPr/>
        </p:nvSpPr>
        <p:spPr>
          <a:xfrm>
            <a:off x="6255290" y="6238875"/>
            <a:ext cx="32937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bg1"/>
                </a:solidFill>
              </a:rPr>
              <a:t>18-5-2021</a:t>
            </a:r>
            <a:endParaRPr lang="nl-NL" sz="1600" dirty="0">
              <a:solidFill>
                <a:schemeClr val="bg1"/>
              </a:solidFill>
            </a:endParaRPr>
          </a:p>
        </p:txBody>
      </p:sp>
      <p:pic>
        <p:nvPicPr>
          <p:cNvPr id="9" name="Picture 2" descr="Genomineerden Tour de Force innovatieprijs bekend | Mobiliteitsplatform">
            <a:extLst>
              <a:ext uri="{FF2B5EF4-FFF2-40B4-BE49-F238E27FC236}">
                <a16:creationId xmlns:a16="http://schemas.microsoft.com/office/drawing/2014/main" id="{E8B39D32-2355-4526-9BDF-3E38E0AB25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23" t="29384" r="39029" b="35401"/>
          <a:stretch/>
        </p:blipFill>
        <p:spPr bwMode="auto">
          <a:xfrm>
            <a:off x="10056020" y="1491075"/>
            <a:ext cx="1802674" cy="1360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42128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DF1D2AB-8106-4523-9ABA-754FC10859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Grote fietsstromen</a:t>
            </a:r>
          </a:p>
        </p:txBody>
      </p:sp>
      <p:sp>
        <p:nvSpPr>
          <p:cNvPr id="4" name="Gelijkbenige driehoek 3">
            <a:extLst>
              <a:ext uri="{FF2B5EF4-FFF2-40B4-BE49-F238E27FC236}">
                <a16:creationId xmlns:a16="http://schemas.microsoft.com/office/drawing/2014/main" id="{E5168C64-C8A1-484B-B930-66C3B636A2E9}"/>
              </a:ext>
            </a:extLst>
          </p:cNvPr>
          <p:cNvSpPr/>
          <p:nvPr/>
        </p:nvSpPr>
        <p:spPr>
          <a:xfrm>
            <a:off x="3257006" y="2147276"/>
            <a:ext cx="4058193" cy="346047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4E1411BA-BFF3-42E1-B6A9-B42D2102530E}"/>
              </a:ext>
            </a:extLst>
          </p:cNvPr>
          <p:cNvSpPr txBox="1"/>
          <p:nvPr/>
        </p:nvSpPr>
        <p:spPr>
          <a:xfrm>
            <a:off x="4798423" y="1398300"/>
            <a:ext cx="20029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rgbClr val="0070C0"/>
                </a:solidFill>
              </a:rPr>
              <a:t>Vorm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9E28D231-8570-4245-8222-07C867196CB3}"/>
              </a:ext>
            </a:extLst>
          </p:cNvPr>
          <p:cNvSpPr txBox="1"/>
          <p:nvPr/>
        </p:nvSpPr>
        <p:spPr>
          <a:xfrm>
            <a:off x="7393577" y="5564187"/>
            <a:ext cx="20029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rgbClr val="0070C0"/>
                </a:solidFill>
              </a:rPr>
              <a:t>Functie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E262A8F5-D358-4E62-8361-67D0A7E095E6}"/>
              </a:ext>
            </a:extLst>
          </p:cNvPr>
          <p:cNvSpPr txBox="1"/>
          <p:nvPr/>
        </p:nvSpPr>
        <p:spPr>
          <a:xfrm>
            <a:off x="1663338" y="5529368"/>
            <a:ext cx="20029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rgbClr val="0070C0"/>
                </a:solidFill>
              </a:rPr>
              <a:t>Gebruik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A5A9D564-3AC6-4282-B580-F83735DE1AD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</a:blip>
          <a:stretch>
            <a:fillRect/>
          </a:stretch>
        </p:blipFill>
        <p:spPr>
          <a:xfrm>
            <a:off x="3191775" y="2065049"/>
            <a:ext cx="4201802" cy="3552102"/>
          </a:xfrm>
          <a:prstGeom prst="rect">
            <a:avLst/>
          </a:prstGeom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292620D2-9C81-4CC3-B55A-72F953F37DFF}"/>
              </a:ext>
            </a:extLst>
          </p:cNvPr>
          <p:cNvSpPr txBox="1"/>
          <p:nvPr/>
        </p:nvSpPr>
        <p:spPr>
          <a:xfrm>
            <a:off x="4798423" y="3997112"/>
            <a:ext cx="20029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bg1"/>
                </a:solidFill>
              </a:rPr>
              <a:t>Data</a:t>
            </a:r>
          </a:p>
        </p:txBody>
      </p:sp>
    </p:spTree>
    <p:extLst>
      <p:ext uri="{BB962C8B-B14F-4D97-AF65-F5344CB8AC3E}">
        <p14:creationId xmlns:p14="http://schemas.microsoft.com/office/powerpoint/2010/main" val="234774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DF1D2AB-8106-4523-9ABA-754FC10859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Grote fietsstromen</a:t>
            </a:r>
          </a:p>
        </p:txBody>
      </p:sp>
      <p:sp>
        <p:nvSpPr>
          <p:cNvPr id="4" name="Gelijkbenige driehoek 3">
            <a:extLst>
              <a:ext uri="{FF2B5EF4-FFF2-40B4-BE49-F238E27FC236}">
                <a16:creationId xmlns:a16="http://schemas.microsoft.com/office/drawing/2014/main" id="{E5168C64-C8A1-484B-B930-66C3B636A2E9}"/>
              </a:ext>
            </a:extLst>
          </p:cNvPr>
          <p:cNvSpPr/>
          <p:nvPr/>
        </p:nvSpPr>
        <p:spPr>
          <a:xfrm>
            <a:off x="3257006" y="2147276"/>
            <a:ext cx="4058193" cy="346047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4E1411BA-BFF3-42E1-B6A9-B42D2102530E}"/>
              </a:ext>
            </a:extLst>
          </p:cNvPr>
          <p:cNvSpPr txBox="1"/>
          <p:nvPr/>
        </p:nvSpPr>
        <p:spPr>
          <a:xfrm>
            <a:off x="4798423" y="1398300"/>
            <a:ext cx="20029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rgbClr val="0070C0"/>
                </a:solidFill>
              </a:rPr>
              <a:t>Vorm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9E28D231-8570-4245-8222-07C867196CB3}"/>
              </a:ext>
            </a:extLst>
          </p:cNvPr>
          <p:cNvSpPr txBox="1"/>
          <p:nvPr/>
        </p:nvSpPr>
        <p:spPr>
          <a:xfrm>
            <a:off x="7393577" y="5564187"/>
            <a:ext cx="20029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rgbClr val="0070C0"/>
                </a:solidFill>
              </a:rPr>
              <a:t>Functie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E262A8F5-D358-4E62-8361-67D0A7E095E6}"/>
              </a:ext>
            </a:extLst>
          </p:cNvPr>
          <p:cNvSpPr txBox="1"/>
          <p:nvPr/>
        </p:nvSpPr>
        <p:spPr>
          <a:xfrm>
            <a:off x="1663338" y="5529368"/>
            <a:ext cx="20029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rgbClr val="0070C0"/>
                </a:solidFill>
              </a:rPr>
              <a:t>Gebruik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A5A9D564-3AC6-4282-B580-F83735DE1AD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</a:blip>
          <a:stretch>
            <a:fillRect/>
          </a:stretch>
        </p:blipFill>
        <p:spPr>
          <a:xfrm>
            <a:off x="3191775" y="2065049"/>
            <a:ext cx="4201802" cy="3552102"/>
          </a:xfrm>
          <a:prstGeom prst="rect">
            <a:avLst/>
          </a:prstGeom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292620D2-9C81-4CC3-B55A-72F953F37DFF}"/>
              </a:ext>
            </a:extLst>
          </p:cNvPr>
          <p:cNvSpPr txBox="1"/>
          <p:nvPr/>
        </p:nvSpPr>
        <p:spPr>
          <a:xfrm>
            <a:off x="4798423" y="3997112"/>
            <a:ext cx="20029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bg1"/>
                </a:solidFill>
              </a:rPr>
              <a:t>Data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594D9B77-348A-4008-AD6B-30B605C58E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2567" y="2144923"/>
            <a:ext cx="4069206" cy="3472227"/>
          </a:xfrm>
          <a:prstGeom prst="rect">
            <a:avLst/>
          </a:prstGeom>
        </p:spPr>
      </p:pic>
      <p:sp>
        <p:nvSpPr>
          <p:cNvPr id="10" name="Tekstvak 9">
            <a:extLst>
              <a:ext uri="{FF2B5EF4-FFF2-40B4-BE49-F238E27FC236}">
                <a16:creationId xmlns:a16="http://schemas.microsoft.com/office/drawing/2014/main" id="{1244FE76-9076-44A5-AB6D-B040EE8DA211}"/>
              </a:ext>
            </a:extLst>
          </p:cNvPr>
          <p:cNvSpPr txBox="1"/>
          <p:nvPr/>
        </p:nvSpPr>
        <p:spPr>
          <a:xfrm>
            <a:off x="4489268" y="5112249"/>
            <a:ext cx="20029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rgbClr val="0070C0"/>
                </a:solidFill>
              </a:rPr>
              <a:t>Beleving</a:t>
            </a:r>
          </a:p>
        </p:txBody>
      </p:sp>
    </p:spTree>
    <p:extLst>
      <p:ext uri="{BB962C8B-B14F-4D97-AF65-F5344CB8AC3E}">
        <p14:creationId xmlns:p14="http://schemas.microsoft.com/office/powerpoint/2010/main" val="17144197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CCEBA01-59FC-434D-892C-1491B01BA5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Problemen &amp; Uitdagingen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21D10C6-7C75-4589-AFF2-0E4433E01B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Verschillende type gebruikers</a:t>
            </a:r>
          </a:p>
          <a:p>
            <a:pPr lvl="1"/>
            <a:r>
              <a:rPr lang="nl-NL" dirty="0"/>
              <a:t>Op het fietspad: Snelheidsverschillen en massa verschillen</a:t>
            </a:r>
          </a:p>
          <a:p>
            <a:pPr lvl="1"/>
            <a:r>
              <a:rPr lang="nl-NL" dirty="0"/>
              <a:t>Openbare ruimte: Fietsverkeer, gemotoriseerd, voetgangers, OV</a:t>
            </a:r>
          </a:p>
          <a:p>
            <a:pPr lvl="1"/>
            <a:r>
              <a:rPr lang="nl-NL" dirty="0"/>
              <a:t>Bekwaamheid: kinderen, ouderen, sportfietsers, forensen etc.</a:t>
            </a:r>
          </a:p>
          <a:p>
            <a:pPr lvl="1"/>
            <a:endParaRPr lang="nl-NL" dirty="0"/>
          </a:p>
          <a:p>
            <a:r>
              <a:rPr lang="nl-NL" dirty="0"/>
              <a:t>Wie is je uitgangspunt?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240654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CCEBA01-59FC-434D-892C-1491B01BA5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Problemen &amp; Uitdagingen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21D10C6-7C75-4589-AFF2-0E4433E01B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NL" dirty="0"/>
              <a:t>Fietsfamilie</a:t>
            </a:r>
          </a:p>
          <a:p>
            <a:pPr lvl="1"/>
            <a:r>
              <a:rPr lang="nl-NL" dirty="0"/>
              <a:t>Snelheidsverschillen en massa verschillen</a:t>
            </a:r>
          </a:p>
          <a:p>
            <a:pPr lvl="1"/>
            <a:r>
              <a:rPr lang="nl-NL" dirty="0"/>
              <a:t>Breedte, intensiteiten, kruispunten</a:t>
            </a:r>
          </a:p>
          <a:p>
            <a:r>
              <a:rPr lang="nl-NL" dirty="0"/>
              <a:t>Voetgangers</a:t>
            </a:r>
          </a:p>
          <a:p>
            <a:pPr lvl="1"/>
            <a:r>
              <a:rPr lang="nl-NL" dirty="0"/>
              <a:t>Kruisen van grote fietsstromen</a:t>
            </a:r>
          </a:p>
          <a:p>
            <a:pPr lvl="1"/>
            <a:r>
              <a:rPr lang="nl-NL" dirty="0"/>
              <a:t>Samengaan met grote fietsstromen </a:t>
            </a:r>
          </a:p>
          <a:p>
            <a:r>
              <a:rPr lang="nl-NL" dirty="0"/>
              <a:t>Motorvoertuigen</a:t>
            </a:r>
          </a:p>
          <a:p>
            <a:pPr lvl="1"/>
            <a:r>
              <a:rPr lang="nl-NL" dirty="0"/>
              <a:t>Kruisen van grote fietsstromen</a:t>
            </a:r>
          </a:p>
          <a:p>
            <a:pPr lvl="1"/>
            <a:r>
              <a:rPr lang="nl-NL" dirty="0"/>
              <a:t>Samengaan met grote fietsstromen</a:t>
            </a:r>
          </a:p>
          <a:p>
            <a:r>
              <a:rPr lang="nl-NL" dirty="0"/>
              <a:t>Belanghebbenden en omwonenden</a:t>
            </a:r>
          </a:p>
          <a:p>
            <a:pPr lvl="1"/>
            <a:r>
              <a:rPr lang="nl-NL" dirty="0"/>
              <a:t>Beeldvorming</a:t>
            </a:r>
          </a:p>
          <a:p>
            <a:endParaRPr lang="nl-NL" dirty="0"/>
          </a:p>
        </p:txBody>
      </p:sp>
      <p:pic>
        <p:nvPicPr>
          <p:cNvPr id="8194" name="Picture 2" descr="Fiets, fiets Gratis Pictogram van For Municipal Tasks">
            <a:extLst>
              <a:ext uri="{FF2B5EF4-FFF2-40B4-BE49-F238E27FC236}">
                <a16:creationId xmlns:a16="http://schemas.microsoft.com/office/drawing/2014/main" id="{62C302EF-C66E-49AD-9F54-70946A5ABB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1843" y="1929957"/>
            <a:ext cx="1034874" cy="1034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Voetganger Illustraties en vectorbeelden - iStock">
            <a:extLst>
              <a:ext uri="{FF2B5EF4-FFF2-40B4-BE49-F238E27FC236}">
                <a16:creationId xmlns:a16="http://schemas.microsoft.com/office/drawing/2014/main" id="{F7456A73-A61A-4E5A-94C1-381568C0E4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9926" y="3069163"/>
            <a:ext cx="1298709" cy="1298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Car Icons - 57,983 free vector icons">
            <a:extLst>
              <a:ext uri="{FF2B5EF4-FFF2-40B4-BE49-F238E27FC236}">
                <a16:creationId xmlns:a16="http://schemas.microsoft.com/office/drawing/2014/main" id="{225C957A-B6D7-4DA9-987D-8F94CCF057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346" y="4435341"/>
            <a:ext cx="1027289" cy="1027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Bewoner Pictogram Vector Teken En Symbool Geïsoleerd Op Een Witte  Achtergrond Bewoner Logo Concept Stockvectorkunst en meer beelden van  Avatar - iStock">
            <a:extLst>
              <a:ext uri="{FF2B5EF4-FFF2-40B4-BE49-F238E27FC236}">
                <a16:creationId xmlns:a16="http://schemas.microsoft.com/office/drawing/2014/main" id="{B2A26AED-E1D5-4C9A-B516-9998AECA86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9843" y="5462630"/>
            <a:ext cx="1118792" cy="1118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9787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8F0C49-3901-4828-AB32-842AF4A38A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Herkenbaar?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6EBB834-F49E-46BF-A955-E6F8D2E2B4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Vul aan in de chat!</a:t>
            </a:r>
          </a:p>
        </p:txBody>
      </p:sp>
    </p:spTree>
    <p:extLst>
      <p:ext uri="{BB962C8B-B14F-4D97-AF65-F5344CB8AC3E}">
        <p14:creationId xmlns:p14="http://schemas.microsoft.com/office/powerpoint/2010/main" val="696338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A0CD31-C626-40C8-B859-F12F6C73A7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Oplossingsrichtingen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8DE9EBB-6E30-4E04-BEB8-06B4A5ED1E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u="sng" dirty="0"/>
              <a:t>Wegvakken</a:t>
            </a:r>
          </a:p>
          <a:p>
            <a:r>
              <a:rPr lang="nl-NL" dirty="0"/>
              <a:t>Voetgangers</a:t>
            </a:r>
          </a:p>
          <a:p>
            <a:pPr lvl="1"/>
            <a:r>
              <a:rPr lang="nl-NL" dirty="0"/>
              <a:t>Oversteekbaarheid (hoe geef je dat vorm?)</a:t>
            </a:r>
          </a:p>
          <a:p>
            <a:pPr lvl="1"/>
            <a:r>
              <a:rPr lang="nl-NL" dirty="0"/>
              <a:t>Combineren (onder welke voorwaarde kan </a:t>
            </a:r>
            <a:br>
              <a:rPr lang="nl-NL" dirty="0"/>
            </a:br>
            <a:r>
              <a:rPr lang="nl-NL" dirty="0"/>
              <a:t>een </a:t>
            </a:r>
            <a:r>
              <a:rPr lang="nl-NL" dirty="0" err="1"/>
              <a:t>combipad</a:t>
            </a:r>
            <a:r>
              <a:rPr lang="nl-NL" dirty="0"/>
              <a:t> werken?)</a:t>
            </a:r>
          </a:p>
          <a:p>
            <a:pPr lvl="1"/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E4766B41-337D-495D-A039-023F703FAC07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2277" y="4453784"/>
            <a:ext cx="1147445" cy="114744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9B479604-2BA5-4D3B-8D2F-4B34059ABEA1}"/>
              </a:ext>
            </a:extLst>
          </p:cNvPr>
          <p:cNvPicPr/>
          <p:nvPr/>
        </p:nvPicPr>
        <p:blipFill rotWithShape="1">
          <a:blip r:embed="rId3"/>
          <a:srcRect r="48034" b="14734"/>
          <a:stretch/>
        </p:blipFill>
        <p:spPr>
          <a:xfrm>
            <a:off x="7820668" y="1935552"/>
            <a:ext cx="3694000" cy="2706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372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A0CD31-C626-40C8-B859-F12F6C73A7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Oplossingsrichtingen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8DE9EBB-6E30-4E04-BEB8-06B4A5ED1E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u="sng" dirty="0"/>
              <a:t>Wegvakken</a:t>
            </a:r>
          </a:p>
          <a:p>
            <a:r>
              <a:rPr lang="nl-NL" dirty="0"/>
              <a:t>Fietsers</a:t>
            </a:r>
          </a:p>
          <a:p>
            <a:pPr lvl="1"/>
            <a:r>
              <a:rPr lang="nl-NL" dirty="0"/>
              <a:t>Breedte (zie presentatie hierna)</a:t>
            </a:r>
          </a:p>
          <a:p>
            <a:pPr lvl="1"/>
            <a:r>
              <a:rPr lang="nl-NL" dirty="0"/>
              <a:t>Kant- en </a:t>
            </a:r>
            <a:r>
              <a:rPr lang="nl-NL" dirty="0" err="1"/>
              <a:t>asmarkering</a:t>
            </a:r>
            <a:endParaRPr lang="nl-NL" dirty="0"/>
          </a:p>
          <a:p>
            <a:pPr lvl="1"/>
            <a:r>
              <a:rPr lang="nl-NL" dirty="0"/>
              <a:t>Boogstralen</a:t>
            </a:r>
          </a:p>
          <a:p>
            <a:pPr lvl="1"/>
            <a:r>
              <a:rPr lang="nl-NL" dirty="0"/>
              <a:t>Maximum snelheid? </a:t>
            </a:r>
          </a:p>
          <a:p>
            <a:r>
              <a:rPr lang="nl-NL" dirty="0"/>
              <a:t>Motorvoertuigen</a:t>
            </a:r>
          </a:p>
          <a:p>
            <a:pPr lvl="1"/>
            <a:r>
              <a:rPr lang="nl-NL" dirty="0"/>
              <a:t>In- en uitvoegers </a:t>
            </a:r>
          </a:p>
          <a:p>
            <a:pPr marL="457200" lvl="1" indent="0">
              <a:buNone/>
            </a:pPr>
            <a:endParaRPr lang="nl-NL" dirty="0"/>
          </a:p>
          <a:p>
            <a:pPr lvl="1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953739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A0CD31-C626-40C8-B859-F12F6C73A7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Oplossingsrichtingen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8DE9EBB-6E30-4E04-BEB8-06B4A5ED1E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u="sng" dirty="0"/>
              <a:t>Kruisingen</a:t>
            </a:r>
          </a:p>
          <a:p>
            <a:r>
              <a:rPr lang="nl-NL" dirty="0"/>
              <a:t>Ongeregeld</a:t>
            </a:r>
          </a:p>
          <a:p>
            <a:r>
              <a:rPr lang="nl-NL" dirty="0"/>
              <a:t>Geregeld</a:t>
            </a:r>
          </a:p>
          <a:p>
            <a:pPr lvl="1"/>
            <a:r>
              <a:rPr lang="nl-NL" dirty="0"/>
              <a:t>Opstelruimte</a:t>
            </a:r>
          </a:p>
          <a:p>
            <a:pPr lvl="1"/>
            <a:r>
              <a:rPr lang="nl-NL" dirty="0"/>
              <a:t>Capaciteit (zie eerder onderzoek </a:t>
            </a:r>
            <a:br>
              <a:rPr lang="nl-NL" dirty="0"/>
            </a:br>
            <a:r>
              <a:rPr lang="nl-NL" dirty="0"/>
              <a:t>CROW-Fietsberaad en DTV)</a:t>
            </a:r>
          </a:p>
          <a:p>
            <a:r>
              <a:rPr lang="nl-NL" dirty="0"/>
              <a:t>Hoe bewegen fietsers zich over het kruispunt?</a:t>
            </a:r>
          </a:p>
          <a:p>
            <a:pPr marL="457200" lvl="1" indent="0">
              <a:buNone/>
            </a:pPr>
            <a:endParaRPr lang="nl-NL" dirty="0"/>
          </a:p>
          <a:p>
            <a:pPr lvl="1"/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ADE1CA62-EBA4-4F5A-9413-3152B1C82892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6454" y="2397125"/>
            <a:ext cx="4043539" cy="1804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7014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A0CD31-C626-40C8-B859-F12F6C73A7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Oplossingsrichtingen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8DE9EBB-6E30-4E04-BEB8-06B4A5ED1E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u="sng" dirty="0"/>
              <a:t>Netwerkniveau</a:t>
            </a:r>
          </a:p>
          <a:p>
            <a:r>
              <a:rPr lang="nl-NL" dirty="0"/>
              <a:t>Samenhang </a:t>
            </a:r>
          </a:p>
          <a:p>
            <a:pPr lvl="1"/>
            <a:r>
              <a:rPr lang="nl-NL" dirty="0"/>
              <a:t>Logische opbouw netwerk</a:t>
            </a:r>
          </a:p>
          <a:p>
            <a:pPr lvl="1"/>
            <a:r>
              <a:rPr lang="nl-NL" dirty="0"/>
              <a:t>Verschillende routes voor verschillende type gebruikers?</a:t>
            </a:r>
          </a:p>
          <a:p>
            <a:pPr lvl="1"/>
            <a:r>
              <a:rPr lang="nl-NL" dirty="0"/>
              <a:t>Fietspotentie</a:t>
            </a:r>
          </a:p>
          <a:p>
            <a:pPr lvl="1"/>
            <a:r>
              <a:rPr lang="nl-NL" dirty="0"/>
              <a:t>Functie/vorm/gebruik</a:t>
            </a:r>
          </a:p>
          <a:p>
            <a:r>
              <a:rPr lang="nl-NL" dirty="0"/>
              <a:t>Directheid</a:t>
            </a:r>
          </a:p>
          <a:p>
            <a:pPr lvl="1"/>
            <a:r>
              <a:rPr lang="nl-NL" dirty="0"/>
              <a:t>Ontbrekende schakels</a:t>
            </a:r>
          </a:p>
          <a:p>
            <a:endParaRPr lang="nl-NL" dirty="0"/>
          </a:p>
          <a:p>
            <a:pPr marL="457200" lvl="1" indent="0">
              <a:buNone/>
            </a:pPr>
            <a:endParaRPr lang="nl-NL" dirty="0"/>
          </a:p>
          <a:p>
            <a:pPr lvl="1"/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97B22E9C-C081-4C18-9FB1-ED61630685C4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2781" y="3301542"/>
            <a:ext cx="2647950" cy="2309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7878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A0CD31-C626-40C8-B859-F12F6C73A7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Oplossingsrichtingen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8DE9EBB-6E30-4E04-BEB8-06B4A5ED1E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u="sng" dirty="0"/>
              <a:t>Netwerkniveau</a:t>
            </a:r>
          </a:p>
          <a:p>
            <a:r>
              <a:rPr lang="nl-NL" dirty="0"/>
              <a:t>Comfort</a:t>
            </a:r>
          </a:p>
          <a:p>
            <a:pPr lvl="1"/>
            <a:r>
              <a:rPr lang="nl-NL" dirty="0"/>
              <a:t>Bewegwijzering en geleiding</a:t>
            </a:r>
          </a:p>
          <a:p>
            <a:r>
              <a:rPr lang="nl-NL" dirty="0"/>
              <a:t>Aantrekkelijkheid</a:t>
            </a:r>
          </a:p>
          <a:p>
            <a:pPr lvl="1"/>
            <a:r>
              <a:rPr lang="nl-NL" dirty="0"/>
              <a:t>Wat maakt een route meer aantrekkelijk?</a:t>
            </a:r>
          </a:p>
          <a:p>
            <a:r>
              <a:rPr lang="nl-NL" dirty="0"/>
              <a:t>Veiligheid</a:t>
            </a:r>
          </a:p>
          <a:p>
            <a:endParaRPr lang="nl-NL" dirty="0"/>
          </a:p>
          <a:p>
            <a:pPr lvl="1"/>
            <a:endParaRPr lang="nl-NL" dirty="0"/>
          </a:p>
          <a:p>
            <a:endParaRPr lang="nl-NL" dirty="0"/>
          </a:p>
          <a:p>
            <a:pPr marL="457200" lvl="1" indent="0">
              <a:buNone/>
            </a:pPr>
            <a:endParaRPr lang="nl-NL" dirty="0"/>
          </a:p>
          <a:p>
            <a:pPr lvl="1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416778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Stelling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sz="4000" b="1" dirty="0"/>
          </a:p>
          <a:p>
            <a:pPr marL="0" indent="0">
              <a:buNone/>
            </a:pPr>
            <a:r>
              <a:rPr lang="nl-NL" sz="4000" b="1" dirty="0"/>
              <a:t>Grote fietsstromen gaan grote problemen geven</a:t>
            </a:r>
          </a:p>
          <a:p>
            <a:endParaRPr lang="nl-NL" dirty="0"/>
          </a:p>
          <a:p>
            <a:pPr marL="0" indent="0">
              <a:buNone/>
            </a:pPr>
            <a:r>
              <a:rPr lang="nl-NL" dirty="0"/>
              <a:t>Antwoord in de chat</a:t>
            </a:r>
          </a:p>
        </p:txBody>
      </p:sp>
    </p:spTree>
    <p:extLst>
      <p:ext uri="{BB962C8B-B14F-4D97-AF65-F5344CB8AC3E}">
        <p14:creationId xmlns:p14="http://schemas.microsoft.com/office/powerpoint/2010/main" val="19600512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A0CD31-C626-40C8-B859-F12F6C73A7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Oplossingsrichtingen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8DE9EBB-6E30-4E04-BEB8-06B4A5ED1E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u="sng" dirty="0"/>
              <a:t>Communicatie en gedrag (niet-infrastructureel)</a:t>
            </a:r>
          </a:p>
          <a:p>
            <a:r>
              <a:rPr lang="nl-NL" dirty="0"/>
              <a:t>Omgeving betrekken (zie eerder Kenniscafé)</a:t>
            </a:r>
          </a:p>
          <a:p>
            <a:r>
              <a:rPr lang="nl-NL" dirty="0"/>
              <a:t>Gedragsregels en onderlinge communicatie (voorbeeld toerfietsers)</a:t>
            </a:r>
          </a:p>
          <a:p>
            <a:r>
              <a:rPr lang="nl-NL" dirty="0"/>
              <a:t>Beleving (studie Tour de Force)</a:t>
            </a:r>
          </a:p>
          <a:p>
            <a:r>
              <a:rPr lang="nl-NL" dirty="0"/>
              <a:t>Nudging</a:t>
            </a:r>
          </a:p>
          <a:p>
            <a:endParaRPr lang="nl-NL" dirty="0"/>
          </a:p>
          <a:p>
            <a:pPr lvl="1"/>
            <a:endParaRPr lang="nl-NL" dirty="0"/>
          </a:p>
          <a:p>
            <a:endParaRPr lang="nl-NL" dirty="0"/>
          </a:p>
          <a:p>
            <a:pPr marL="457200" lvl="1" indent="0">
              <a:buNone/>
            </a:pPr>
            <a:endParaRPr lang="nl-NL" dirty="0"/>
          </a:p>
          <a:p>
            <a:pPr lvl="1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939977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A0CD31-C626-40C8-B859-F12F6C73A7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Oplossingsrichtingen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8DE9EBB-6E30-4E04-BEB8-06B4A5ED1E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u="sng" dirty="0"/>
              <a:t>Communicatie en gedrag</a:t>
            </a:r>
          </a:p>
          <a:p>
            <a:endParaRPr lang="nl-NL" dirty="0"/>
          </a:p>
          <a:p>
            <a:pPr lvl="1"/>
            <a:endParaRPr lang="nl-NL" dirty="0"/>
          </a:p>
          <a:p>
            <a:endParaRPr lang="nl-NL" dirty="0"/>
          </a:p>
          <a:p>
            <a:pPr marL="457200" lvl="1" indent="0">
              <a:buNone/>
            </a:pPr>
            <a:endParaRPr lang="nl-NL" dirty="0"/>
          </a:p>
          <a:p>
            <a:pPr lvl="1"/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B8F4F726-0D46-47AB-A368-3777D675E48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972501" y="2579846"/>
            <a:ext cx="4310794" cy="2883976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7B143210-8FA0-4C65-93DF-B3B8249408AA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5798550" y="2579846"/>
            <a:ext cx="4801717" cy="289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996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A0CD31-C626-40C8-B859-F12F6C73A7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Oplossingsrichtingen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8DE9EBB-6E30-4E04-BEB8-06B4A5ED1E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Data ontbreekt vaak nog</a:t>
            </a:r>
          </a:p>
          <a:p>
            <a:pPr lvl="1"/>
            <a:r>
              <a:rPr lang="nl-NL" dirty="0"/>
              <a:t>Tour de Force kernteam</a:t>
            </a:r>
          </a:p>
        </p:txBody>
      </p:sp>
      <p:pic>
        <p:nvPicPr>
          <p:cNvPr id="9218" name="Picture 2" descr="Data Free Icon of Marketing Outline">
            <a:extLst>
              <a:ext uri="{FF2B5EF4-FFF2-40B4-BE49-F238E27FC236}">
                <a16:creationId xmlns:a16="http://schemas.microsoft.com/office/drawing/2014/main" id="{9397AE15-B622-4D8F-9B50-660EB5F223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795" y="1681957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14923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51493C8-FB64-4DAC-B691-80A138C34E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Kortom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F500EC5-1CCC-44A2-AE15-BAE1E3440D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Op gebied van Vorm en Functie veel bekend</a:t>
            </a:r>
          </a:p>
          <a:p>
            <a:r>
              <a:rPr lang="nl-NL" dirty="0"/>
              <a:t>Met name op Gebruik nog veel kennislacunes</a:t>
            </a:r>
          </a:p>
          <a:p>
            <a:r>
              <a:rPr lang="nl-NL" dirty="0"/>
              <a:t>Nog weinig fietsdata beschikbaar</a:t>
            </a:r>
          </a:p>
          <a:p>
            <a:endParaRPr lang="nl-NL" dirty="0"/>
          </a:p>
          <a:p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86A4A4EF-6E99-4C10-BE6A-74A206DD2E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3529" y="2265186"/>
            <a:ext cx="4741759" cy="3037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2786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51493C8-FB64-4DAC-B691-80A138C34E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Kortom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F500EC5-1CCC-44A2-AE15-BAE1E3440D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nl-NL" sz="3600" b="1" dirty="0"/>
              <a:t>Waar heeft u het meeste behoefte aan?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Bijvoorbeeld:</a:t>
            </a:r>
          </a:p>
          <a:p>
            <a:r>
              <a:rPr lang="nl-NL" dirty="0"/>
              <a:t>Piloten (bv. boogstralen, gedragsinterventies, …)</a:t>
            </a:r>
          </a:p>
          <a:p>
            <a:r>
              <a:rPr lang="nl-NL" dirty="0"/>
              <a:t>Data verzamelen (fietsstromen, ervaringen, …)</a:t>
            </a:r>
          </a:p>
          <a:p>
            <a:r>
              <a:rPr lang="nl-NL" dirty="0"/>
              <a:t>Korte of juist lange termijn oplossingen?</a:t>
            </a:r>
          </a:p>
          <a:p>
            <a:r>
              <a:rPr lang="nl-NL" dirty="0"/>
              <a:t>Etc.</a:t>
            </a:r>
          </a:p>
          <a:p>
            <a:endParaRPr lang="nl-NL" dirty="0"/>
          </a:p>
          <a:p>
            <a:pPr marL="0" indent="0">
              <a:buNone/>
            </a:pPr>
            <a:r>
              <a:rPr lang="nl-NL" sz="3200" b="1" dirty="0"/>
              <a:t>Welke oplossingsrichtingen ziet u nog meer?</a:t>
            </a:r>
          </a:p>
          <a:p>
            <a:pPr marL="0" indent="0">
              <a:buNone/>
            </a:pPr>
            <a:endParaRPr lang="nl-NL" dirty="0"/>
          </a:p>
          <a:p>
            <a:endParaRPr lang="nl-NL" dirty="0"/>
          </a:p>
          <a:p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86A4A4EF-6E99-4C10-BE6A-74A206DD2E3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55192" y="3429000"/>
            <a:ext cx="3036784" cy="1945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5057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2976C50-E9EB-47DC-8F88-E74A4BE805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Dank voor uw aandacht!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1464E16-2C09-433C-BFD1-583B57C16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2475" y="1825625"/>
            <a:ext cx="10515600" cy="4351338"/>
          </a:xfrm>
        </p:spPr>
        <p:txBody>
          <a:bodyPr/>
          <a:lstStyle/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</p:txBody>
      </p:sp>
      <p:pic>
        <p:nvPicPr>
          <p:cNvPr id="10242" name="Picture 2" descr="Eindelijk de feiten over fietsen | De Volkskrant">
            <a:extLst>
              <a:ext uri="{FF2B5EF4-FFF2-40B4-BE49-F238E27FC236}">
                <a16:creationId xmlns:a16="http://schemas.microsoft.com/office/drawing/2014/main" id="{345BE01F-3776-48E0-A0FA-E24A599D4A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90688"/>
            <a:ext cx="7267575" cy="410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86A96DBC-9B54-4AF7-88F2-6F03BA11D96B}"/>
              </a:ext>
            </a:extLst>
          </p:cNvPr>
          <p:cNvSpPr txBox="1"/>
          <p:nvPr/>
        </p:nvSpPr>
        <p:spPr>
          <a:xfrm>
            <a:off x="838200" y="6031944"/>
            <a:ext cx="3381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srgbClr val="006892"/>
                </a:solidFill>
              </a:rPr>
              <a:t>jacob.tiellemans@anteagroup.nl</a:t>
            </a:r>
          </a:p>
        </p:txBody>
      </p:sp>
    </p:spTree>
    <p:extLst>
      <p:ext uri="{BB962C8B-B14F-4D97-AF65-F5344CB8AC3E}">
        <p14:creationId xmlns:p14="http://schemas.microsoft.com/office/powerpoint/2010/main" val="10328354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AC5EC5A-1435-4E82-AD27-0E57E6DB7B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Agenda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59004B1-5463-4E03-8916-D998C0B02D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Voorstellen</a:t>
            </a:r>
          </a:p>
          <a:p>
            <a:r>
              <a:rPr lang="nl-NL" dirty="0"/>
              <a:t>Doel van het onderzoek</a:t>
            </a:r>
          </a:p>
          <a:p>
            <a:r>
              <a:rPr lang="nl-NL" dirty="0"/>
              <a:t>Grote fietsstromen</a:t>
            </a:r>
          </a:p>
          <a:p>
            <a:r>
              <a:rPr lang="nl-NL" dirty="0"/>
              <a:t>Problemen &amp; Uitdagingen</a:t>
            </a:r>
          </a:p>
          <a:p>
            <a:r>
              <a:rPr lang="nl-NL" dirty="0"/>
              <a:t>Oplossingsrichtingen</a:t>
            </a:r>
          </a:p>
          <a:p>
            <a:r>
              <a:rPr lang="nl-NL" dirty="0"/>
              <a:t>Kennis lacunes en discussie</a:t>
            </a: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755535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Even voorstellen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3A4F380C-507D-457C-BBAD-0476CC8614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709" y="4154452"/>
            <a:ext cx="1448002" cy="1843158"/>
          </a:xfrm>
          <a:prstGeom prst="rect">
            <a:avLst/>
          </a:prstGeom>
        </p:spPr>
      </p:pic>
      <p:pic>
        <p:nvPicPr>
          <p:cNvPr id="12" name="Tijdelijke aanduiding voor inhoud 11" descr="Afbeelding met persoon, person, binnen, kleding&#10;&#10;Automatisch gegenereerde beschrijving">
            <a:extLst>
              <a:ext uri="{FF2B5EF4-FFF2-40B4-BE49-F238E27FC236}">
                <a16:creationId xmlns:a16="http://schemas.microsoft.com/office/drawing/2014/main" id="{2E1C3007-9DB9-431A-AC4B-5DDE320BF0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46"/>
          <a:stretch/>
        </p:blipFill>
        <p:spPr>
          <a:xfrm>
            <a:off x="970339" y="1560442"/>
            <a:ext cx="1406372" cy="1868558"/>
          </a:xfrm>
        </p:spPr>
      </p:pic>
      <p:sp>
        <p:nvSpPr>
          <p:cNvPr id="8" name="Tijdelijke aanduiding voor inhoud 2">
            <a:extLst>
              <a:ext uri="{FF2B5EF4-FFF2-40B4-BE49-F238E27FC236}">
                <a16:creationId xmlns:a16="http://schemas.microsoft.com/office/drawing/2014/main" id="{45107321-8B95-4397-933C-32BE5E96E430}"/>
              </a:ext>
            </a:extLst>
          </p:cNvPr>
          <p:cNvSpPr txBox="1">
            <a:spLocks/>
          </p:cNvSpPr>
          <p:nvPr/>
        </p:nvSpPr>
        <p:spPr>
          <a:xfrm>
            <a:off x="838200" y="1690688"/>
            <a:ext cx="6846455" cy="5032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689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689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689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689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689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nl-NL" sz="1600" dirty="0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558273DE-7C73-4DD7-B7E4-497BA5FC04C5}"/>
              </a:ext>
            </a:extLst>
          </p:cNvPr>
          <p:cNvSpPr txBox="1"/>
          <p:nvPr/>
        </p:nvSpPr>
        <p:spPr>
          <a:xfrm>
            <a:off x="2734812" y="1690688"/>
            <a:ext cx="44461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chemeClr val="accent5">
                    <a:lumMod val="75000"/>
                  </a:schemeClr>
                </a:solidFill>
              </a:rPr>
              <a:t>Jacob Tiellemans</a:t>
            </a:r>
          </a:p>
          <a:p>
            <a:r>
              <a:rPr lang="nl-NL" dirty="0">
                <a:solidFill>
                  <a:schemeClr val="accent5">
                    <a:lumMod val="75000"/>
                  </a:schemeClr>
                </a:solidFill>
              </a:rPr>
              <a:t>Projectleider Fietsstudies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8EF1E08C-909E-48C8-B44C-BCC854C331AC}"/>
              </a:ext>
            </a:extLst>
          </p:cNvPr>
          <p:cNvSpPr txBox="1"/>
          <p:nvPr/>
        </p:nvSpPr>
        <p:spPr>
          <a:xfrm>
            <a:off x="2734811" y="4309452"/>
            <a:ext cx="44461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chemeClr val="accent5">
                    <a:lumMod val="75000"/>
                  </a:schemeClr>
                </a:solidFill>
              </a:rPr>
              <a:t>Robert Coffeng</a:t>
            </a:r>
          </a:p>
          <a:p>
            <a:r>
              <a:rPr lang="nl-NL" dirty="0">
                <a:solidFill>
                  <a:schemeClr val="accent5">
                    <a:lumMod val="75000"/>
                  </a:schemeClr>
                </a:solidFill>
              </a:rPr>
              <a:t>Managing Consultant Mobiliteit</a:t>
            </a:r>
          </a:p>
          <a:p>
            <a:r>
              <a:rPr lang="nl-NL" dirty="0">
                <a:solidFill>
                  <a:schemeClr val="accent5">
                    <a:lumMod val="75000"/>
                  </a:schemeClr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833825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hoek: afgeronde hoeken 9">
            <a:extLst>
              <a:ext uri="{FF2B5EF4-FFF2-40B4-BE49-F238E27FC236}">
                <a16:creationId xmlns:a16="http://schemas.microsoft.com/office/drawing/2014/main" id="{0287C3DD-E4DE-44E3-8BDD-EBC2070E0E2D}"/>
              </a:ext>
            </a:extLst>
          </p:cNvPr>
          <p:cNvSpPr/>
          <p:nvPr/>
        </p:nvSpPr>
        <p:spPr>
          <a:xfrm>
            <a:off x="7794171" y="0"/>
            <a:ext cx="4702350" cy="3495675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Tekstvak 16">
            <a:extLst>
              <a:ext uri="{FF2B5EF4-FFF2-40B4-BE49-F238E27FC236}">
                <a16:creationId xmlns:a16="http://schemas.microsoft.com/office/drawing/2014/main" id="{80A2B83C-758E-4370-A857-ADCCE0797671}"/>
              </a:ext>
            </a:extLst>
          </p:cNvPr>
          <p:cNvSpPr txBox="1"/>
          <p:nvPr/>
        </p:nvSpPr>
        <p:spPr>
          <a:xfrm>
            <a:off x="2692025" y="2969873"/>
            <a:ext cx="727972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600" b="1" dirty="0">
                <a:solidFill>
                  <a:schemeClr val="accent1">
                    <a:lumMod val="75000"/>
                  </a:schemeClr>
                </a:solidFill>
              </a:rPr>
              <a:t>Veel verschillende gebruikers</a:t>
            </a:r>
            <a:br>
              <a:rPr lang="nl-NL" sz="36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nl-NL" sz="3600" b="1" dirty="0" err="1">
                <a:solidFill>
                  <a:schemeClr val="accent1">
                    <a:lumMod val="75000"/>
                  </a:schemeClr>
                </a:solidFill>
              </a:rPr>
              <a:t>vs</a:t>
            </a:r>
            <a:r>
              <a:rPr lang="nl-NL" sz="36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br>
              <a:rPr lang="nl-NL" sz="36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nl-NL" sz="3600" b="1" dirty="0">
                <a:solidFill>
                  <a:schemeClr val="accent1">
                    <a:lumMod val="75000"/>
                  </a:schemeClr>
                </a:solidFill>
              </a:rPr>
              <a:t>bestaande fietsinfrastructuur</a:t>
            </a:r>
          </a:p>
        </p:txBody>
      </p:sp>
      <p:pic>
        <p:nvPicPr>
          <p:cNvPr id="2050" name="Picture 2" descr="Word fietskoerier | PostNL">
            <a:extLst>
              <a:ext uri="{FF2B5EF4-FFF2-40B4-BE49-F238E27FC236}">
                <a16:creationId xmlns:a16="http://schemas.microsoft.com/office/drawing/2014/main" id="{188BE8F9-0CF5-4282-851D-9F4B9269A12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2" r="12122"/>
          <a:stretch/>
        </p:blipFill>
        <p:spPr bwMode="auto">
          <a:xfrm>
            <a:off x="112087" y="2876522"/>
            <a:ext cx="2723923" cy="1745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E-bike versus speed pedelec: de verschillen">
            <a:extLst>
              <a:ext uri="{FF2B5EF4-FFF2-40B4-BE49-F238E27FC236}">
                <a16:creationId xmlns:a16="http://schemas.microsoft.com/office/drawing/2014/main" id="{7B6696BA-31E4-4EAB-B429-CAD6E046B38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9"/>
          <a:stretch/>
        </p:blipFill>
        <p:spPr bwMode="auto">
          <a:xfrm>
            <a:off x="2920275" y="2876522"/>
            <a:ext cx="2960008" cy="1753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E-bike minstens zo gezond als gewone fiets | Fietsen123">
            <a:extLst>
              <a:ext uri="{FF2B5EF4-FFF2-40B4-BE49-F238E27FC236}">
                <a16:creationId xmlns:a16="http://schemas.microsoft.com/office/drawing/2014/main" id="{23770B82-0F04-4052-A5EC-3521A5BA3D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49" y="4746308"/>
            <a:ext cx="2739662" cy="1994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Wegwijs | Op de Pedalen">
            <a:extLst>
              <a:ext uri="{FF2B5EF4-FFF2-40B4-BE49-F238E27FC236}">
                <a16:creationId xmlns:a16="http://schemas.microsoft.com/office/drawing/2014/main" id="{6AF99E14-ED78-4616-A2E6-24466BD51C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3556" y="2876522"/>
            <a:ext cx="2529419" cy="1745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Schoolfiets kopen: wij helpen je verder | ANWB">
            <a:extLst>
              <a:ext uri="{FF2B5EF4-FFF2-40B4-BE49-F238E27FC236}">
                <a16:creationId xmlns:a16="http://schemas.microsoft.com/office/drawing/2014/main" id="{DC4840B0-ED81-4E7E-AF6F-1D7CFBF66D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6248" y="2910584"/>
            <a:ext cx="3046194" cy="1711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Fietsersbond: 'Ouders, laat kinderen naar school fietsen' | Nederlands  Dagblad">
            <a:extLst>
              <a:ext uri="{FF2B5EF4-FFF2-40B4-BE49-F238E27FC236}">
                <a16:creationId xmlns:a16="http://schemas.microsoft.com/office/drawing/2014/main" id="{1865EE50-8093-48C0-AA4F-902825B349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0275" y="4729459"/>
            <a:ext cx="2972047" cy="2013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Alles over de bakfiets - Fietsersbond">
            <a:extLst>
              <a:ext uri="{FF2B5EF4-FFF2-40B4-BE49-F238E27FC236}">
                <a16:creationId xmlns:a16="http://schemas.microsoft.com/office/drawing/2014/main" id="{AA0E02A0-53B3-4DE5-A102-76348DD8F5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6586" y="4719535"/>
            <a:ext cx="2586389" cy="2023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Op deze fietskaart heet Rotterdam 'Amsterdam Modern South Quarter' | Trouw">
            <a:extLst>
              <a:ext uri="{FF2B5EF4-FFF2-40B4-BE49-F238E27FC236}">
                <a16:creationId xmlns:a16="http://schemas.microsoft.com/office/drawing/2014/main" id="{D087E94A-8BDB-41ED-A779-93A553988C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6248" y="4729459"/>
            <a:ext cx="3017833" cy="2013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F5945A73-9D21-411D-B5B2-B6EE419C350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955036" y="693115"/>
            <a:ext cx="1493063" cy="2057668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4E4B4B2A-C8A6-417B-8AC6-D515A32B30B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2087" y="694611"/>
            <a:ext cx="2574643" cy="2057667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DF263075-6FEE-45E9-8ED8-9B3666B7556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620276" y="693115"/>
            <a:ext cx="1776271" cy="2085936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9BF24AFB-1076-4AE7-AA01-2F3A184912A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844075" y="694611"/>
            <a:ext cx="1991716" cy="2057667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C1C7E618-4681-46EB-A320-2B63E100160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544651" y="721383"/>
            <a:ext cx="1646123" cy="2029400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B4E066E3-094B-41E0-8529-DC7CD3228B84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295333" y="717253"/>
            <a:ext cx="1432214" cy="2061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043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hoek: afgeronde hoeken 9">
            <a:extLst>
              <a:ext uri="{FF2B5EF4-FFF2-40B4-BE49-F238E27FC236}">
                <a16:creationId xmlns:a16="http://schemas.microsoft.com/office/drawing/2014/main" id="{0287C3DD-E4DE-44E3-8BDD-EBC2070E0E2D}"/>
              </a:ext>
            </a:extLst>
          </p:cNvPr>
          <p:cNvSpPr/>
          <p:nvPr/>
        </p:nvSpPr>
        <p:spPr>
          <a:xfrm>
            <a:off x="7794171" y="0"/>
            <a:ext cx="4702350" cy="3495675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2050" name="Picture 2" descr="Word fietskoerier | PostNL">
            <a:extLst>
              <a:ext uri="{FF2B5EF4-FFF2-40B4-BE49-F238E27FC236}">
                <a16:creationId xmlns:a16="http://schemas.microsoft.com/office/drawing/2014/main" id="{188BE8F9-0CF5-4282-851D-9F4B9269A12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2" r="12122"/>
          <a:stretch/>
        </p:blipFill>
        <p:spPr bwMode="auto">
          <a:xfrm>
            <a:off x="112087" y="2876522"/>
            <a:ext cx="2723923" cy="1745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E-bike versus speed pedelec: de verschillen">
            <a:extLst>
              <a:ext uri="{FF2B5EF4-FFF2-40B4-BE49-F238E27FC236}">
                <a16:creationId xmlns:a16="http://schemas.microsoft.com/office/drawing/2014/main" id="{7B6696BA-31E4-4EAB-B429-CAD6E046B38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9"/>
          <a:stretch/>
        </p:blipFill>
        <p:spPr bwMode="auto">
          <a:xfrm>
            <a:off x="2920275" y="2876522"/>
            <a:ext cx="2960008" cy="1753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E-bike minstens zo gezond als gewone fiets | Fietsen123">
            <a:extLst>
              <a:ext uri="{FF2B5EF4-FFF2-40B4-BE49-F238E27FC236}">
                <a16:creationId xmlns:a16="http://schemas.microsoft.com/office/drawing/2014/main" id="{23770B82-0F04-4052-A5EC-3521A5BA3D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49" y="4746308"/>
            <a:ext cx="2739662" cy="1994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Wegwijs | Op de Pedalen">
            <a:extLst>
              <a:ext uri="{FF2B5EF4-FFF2-40B4-BE49-F238E27FC236}">
                <a16:creationId xmlns:a16="http://schemas.microsoft.com/office/drawing/2014/main" id="{6AF99E14-ED78-4616-A2E6-24466BD51C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3556" y="2876522"/>
            <a:ext cx="2529419" cy="1745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Schoolfiets kopen: wij helpen je verder | ANWB">
            <a:extLst>
              <a:ext uri="{FF2B5EF4-FFF2-40B4-BE49-F238E27FC236}">
                <a16:creationId xmlns:a16="http://schemas.microsoft.com/office/drawing/2014/main" id="{DC4840B0-ED81-4E7E-AF6F-1D7CFBF66D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6248" y="2910584"/>
            <a:ext cx="3046194" cy="1711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Fietsersbond: 'Ouders, laat kinderen naar school fietsen' | Nederlands  Dagblad">
            <a:extLst>
              <a:ext uri="{FF2B5EF4-FFF2-40B4-BE49-F238E27FC236}">
                <a16:creationId xmlns:a16="http://schemas.microsoft.com/office/drawing/2014/main" id="{1865EE50-8093-48C0-AA4F-902825B349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0275" y="4729459"/>
            <a:ext cx="2972047" cy="2013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Alles over de bakfiets - Fietsersbond">
            <a:extLst>
              <a:ext uri="{FF2B5EF4-FFF2-40B4-BE49-F238E27FC236}">
                <a16:creationId xmlns:a16="http://schemas.microsoft.com/office/drawing/2014/main" id="{AA0E02A0-53B3-4DE5-A102-76348DD8F5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6586" y="4719535"/>
            <a:ext cx="2586389" cy="2023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Op deze fietskaart heet Rotterdam 'Amsterdam Modern South Quarter' | Trouw">
            <a:extLst>
              <a:ext uri="{FF2B5EF4-FFF2-40B4-BE49-F238E27FC236}">
                <a16:creationId xmlns:a16="http://schemas.microsoft.com/office/drawing/2014/main" id="{D087E94A-8BDB-41ED-A779-93A553988C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6248" y="4729459"/>
            <a:ext cx="3017833" cy="2013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F5945A73-9D21-411D-B5B2-B6EE419C3503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955036" y="693115"/>
            <a:ext cx="1493063" cy="2057668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4E4B4B2A-C8A6-417B-8AC6-D515A32B30B4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12087" y="694611"/>
            <a:ext cx="2574643" cy="2057667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DF263075-6FEE-45E9-8ED8-9B3666B75566}"/>
              </a:ext>
            </a:extLst>
          </p:cNvPr>
          <p:cNvPicPr>
            <a:picLocks noChangeAspect="1"/>
          </p:cNvPicPr>
          <p:nvPr/>
        </p:nvPicPr>
        <p:blipFill>
          <a:blip r:embed="rId1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20276" y="693115"/>
            <a:ext cx="1776271" cy="2085936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9BF24AFB-1076-4AE7-AA01-2F3A184912AB}"/>
              </a:ext>
            </a:extLst>
          </p:cNvPr>
          <p:cNvPicPr>
            <a:picLocks noChangeAspect="1"/>
          </p:cNvPicPr>
          <p:nvPr/>
        </p:nvPicPr>
        <p:blipFill>
          <a:blip r:embed="rId13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844075" y="694611"/>
            <a:ext cx="1991716" cy="2057667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C1C7E618-4681-46EB-A320-2B63E1001608}"/>
              </a:ext>
            </a:extLst>
          </p:cNvPr>
          <p:cNvPicPr>
            <a:picLocks noChangeAspect="1"/>
          </p:cNvPicPr>
          <p:nvPr/>
        </p:nvPicPr>
        <p:blipFill>
          <a:blip r:embed="rId1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544651" y="721383"/>
            <a:ext cx="1646123" cy="2029400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B4E066E3-094B-41E0-8529-DC7CD3228B84}"/>
              </a:ext>
            </a:extLst>
          </p:cNvPr>
          <p:cNvPicPr>
            <a:picLocks noChangeAspect="1"/>
          </p:cNvPicPr>
          <p:nvPr/>
        </p:nvPicPr>
        <p:blipFill>
          <a:blip r:embed="rId15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295333" y="717253"/>
            <a:ext cx="1432214" cy="2061798"/>
          </a:xfrm>
          <a:prstGeom prst="rect">
            <a:avLst/>
          </a:prstGeom>
        </p:spPr>
      </p:pic>
      <p:sp>
        <p:nvSpPr>
          <p:cNvPr id="18" name="Tekstvak 17">
            <a:extLst>
              <a:ext uri="{FF2B5EF4-FFF2-40B4-BE49-F238E27FC236}">
                <a16:creationId xmlns:a16="http://schemas.microsoft.com/office/drawing/2014/main" id="{4C6DAEEB-FB60-49E2-9BCC-3F4EC12E273C}"/>
              </a:ext>
            </a:extLst>
          </p:cNvPr>
          <p:cNvSpPr txBox="1"/>
          <p:nvPr/>
        </p:nvSpPr>
        <p:spPr>
          <a:xfrm>
            <a:off x="1859895" y="2369607"/>
            <a:ext cx="8472209" cy="954107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800" b="1" dirty="0"/>
              <a:t>Kortom: de gebruikers van fietspaden worden steeds meer divers.</a:t>
            </a:r>
          </a:p>
        </p:txBody>
      </p:sp>
      <p:sp>
        <p:nvSpPr>
          <p:cNvPr id="19" name="Tekstvak 18">
            <a:extLst>
              <a:ext uri="{FF2B5EF4-FFF2-40B4-BE49-F238E27FC236}">
                <a16:creationId xmlns:a16="http://schemas.microsoft.com/office/drawing/2014/main" id="{41E5F3A2-6E36-4D64-A94F-11F4CF7293D0}"/>
              </a:ext>
            </a:extLst>
          </p:cNvPr>
          <p:cNvSpPr txBox="1"/>
          <p:nvPr/>
        </p:nvSpPr>
        <p:spPr>
          <a:xfrm>
            <a:off x="1534681" y="4036652"/>
            <a:ext cx="8760652" cy="523220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 rtlCol="0">
            <a:spAutoFit/>
          </a:bodyPr>
          <a:lstStyle/>
          <a:p>
            <a:r>
              <a:rPr lang="nl-NL" sz="2800" b="1" dirty="0"/>
              <a:t>Wat is het probleem? Welke oplossingsrichtingen zijn er?</a:t>
            </a:r>
          </a:p>
        </p:txBody>
      </p:sp>
    </p:spTree>
    <p:extLst>
      <p:ext uri="{BB962C8B-B14F-4D97-AF65-F5344CB8AC3E}">
        <p14:creationId xmlns:p14="http://schemas.microsoft.com/office/powerpoint/2010/main" val="41847434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55117C8-3690-4064-9662-A758022F17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Doel van het onderzoek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DE85DB4-F468-443C-8483-69480F7ED6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Inzichtelijk maken: </a:t>
            </a:r>
          </a:p>
          <a:p>
            <a:pPr lvl="1"/>
            <a:r>
              <a:rPr lang="nl-NL" dirty="0"/>
              <a:t>vragen leven bij wegbeheerders </a:t>
            </a:r>
          </a:p>
          <a:p>
            <a:pPr lvl="1"/>
            <a:r>
              <a:rPr lang="nl-NL" dirty="0"/>
              <a:t>welke behoefte aan inzichten en oplossingsrichtingen zijn er op het gebied van grote fietsstromen</a:t>
            </a:r>
          </a:p>
          <a:p>
            <a:r>
              <a:rPr lang="nl-NL" dirty="0"/>
              <a:t>Handvatten bieden:</a:t>
            </a:r>
          </a:p>
          <a:p>
            <a:pPr lvl="1"/>
            <a:r>
              <a:rPr lang="nl-NL" dirty="0"/>
              <a:t>Voor wegbeheerders </a:t>
            </a:r>
          </a:p>
          <a:p>
            <a:pPr lvl="1"/>
            <a:r>
              <a:rPr lang="nl-NL" dirty="0"/>
              <a:t>Om problemen met grote fietsstromen aan te pakken</a:t>
            </a:r>
          </a:p>
          <a:p>
            <a:pPr lvl="1"/>
            <a:r>
              <a:rPr lang="nl-NL" dirty="0"/>
              <a:t>Kennislacunes identificeren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083830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vak 11">
            <a:extLst>
              <a:ext uri="{FF2B5EF4-FFF2-40B4-BE49-F238E27FC236}">
                <a16:creationId xmlns:a16="http://schemas.microsoft.com/office/drawing/2014/main" id="{E996C2AE-3534-45A4-B916-60E85DAF1C8F}"/>
              </a:ext>
            </a:extLst>
          </p:cNvPr>
          <p:cNvSpPr txBox="1"/>
          <p:nvPr/>
        </p:nvSpPr>
        <p:spPr>
          <a:xfrm>
            <a:off x="4501894" y="3514221"/>
            <a:ext cx="3300984" cy="20313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chemeClr val="accent5">
                    <a:lumMod val="50000"/>
                  </a:schemeClr>
                </a:solidFill>
              </a:rPr>
              <a:t>Analyseren</a:t>
            </a:r>
            <a:r>
              <a:rPr lang="nl-NL" dirty="0">
                <a:solidFill>
                  <a:schemeClr val="accent5">
                    <a:lumMod val="50000"/>
                  </a:schemeClr>
                </a:solidFill>
              </a:rPr>
              <a:t> van onze kennis, de kennis vanuit de markt en de kennis van de gebruikers. Hieruit volgt een plan van aanpak voor toekomstig onderzoek.</a:t>
            </a:r>
          </a:p>
          <a:p>
            <a:endParaRPr lang="nl-NL" dirty="0">
              <a:solidFill>
                <a:schemeClr val="accent5">
                  <a:lumMod val="50000"/>
                </a:schemeClr>
              </a:solidFill>
            </a:endParaRPr>
          </a:p>
          <a:p>
            <a:endParaRPr lang="nl-NL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3E057E3-01B4-4C23-9454-79A7A0AB4C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200" dirty="0"/>
              <a:t>Hoe hebben we onderzoek gedaan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420B3ACD-E183-419F-8C4E-D1582404C0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2026" y="2470431"/>
            <a:ext cx="899520" cy="899520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AFF68522-9F77-49AD-A4A6-FC4DE28829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3010" y="2549539"/>
            <a:ext cx="548561" cy="539418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A322D29F-234C-4185-BD99-9D6BAF091A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659" y="5829506"/>
            <a:ext cx="561435" cy="531913"/>
          </a:xfrm>
          <a:prstGeom prst="rect">
            <a:avLst/>
          </a:prstGeom>
        </p:spPr>
      </p:pic>
      <p:pic>
        <p:nvPicPr>
          <p:cNvPr id="7" name="Afbeelding 6" descr="Afbeelding met tekst&#10;&#10;Automatisch gegenereerde beschrijving">
            <a:extLst>
              <a:ext uri="{FF2B5EF4-FFF2-40B4-BE49-F238E27FC236}">
                <a16:creationId xmlns:a16="http://schemas.microsoft.com/office/drawing/2014/main" id="{C292F52C-584F-4F8C-8E16-B46BB49185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557" y="4853238"/>
            <a:ext cx="500005" cy="500005"/>
          </a:xfrm>
          <a:prstGeom prst="rect">
            <a:avLst/>
          </a:prstGeom>
        </p:spPr>
      </p:pic>
      <p:pic>
        <p:nvPicPr>
          <p:cNvPr id="8" name="Afbeelding 7" descr="Afbeelding met zitten, water, klein, vogel&#10;&#10;Automatisch gegenereerde beschrijving">
            <a:extLst>
              <a:ext uri="{FF2B5EF4-FFF2-40B4-BE49-F238E27FC236}">
                <a16:creationId xmlns:a16="http://schemas.microsoft.com/office/drawing/2014/main" id="{87595098-19AC-43D1-9260-D08C747881B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8204" y="2511783"/>
            <a:ext cx="360964" cy="483766"/>
          </a:xfrm>
          <a:prstGeom prst="rect">
            <a:avLst/>
          </a:prstGeom>
        </p:spPr>
      </p:pic>
      <p:sp>
        <p:nvSpPr>
          <p:cNvPr id="9" name="Tekstvak 8">
            <a:extLst>
              <a:ext uri="{FF2B5EF4-FFF2-40B4-BE49-F238E27FC236}">
                <a16:creationId xmlns:a16="http://schemas.microsoft.com/office/drawing/2014/main" id="{61747696-E01E-4E29-B1A8-AFABA1D28704}"/>
              </a:ext>
            </a:extLst>
          </p:cNvPr>
          <p:cNvSpPr txBox="1"/>
          <p:nvPr/>
        </p:nvSpPr>
        <p:spPr>
          <a:xfrm>
            <a:off x="838198" y="2124275"/>
            <a:ext cx="3300984" cy="147732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chemeClr val="accent5">
                    <a:lumMod val="50000"/>
                  </a:schemeClr>
                </a:solidFill>
              </a:rPr>
              <a:t>Vragen</a:t>
            </a:r>
            <a:r>
              <a:rPr lang="nl-NL" dirty="0">
                <a:solidFill>
                  <a:schemeClr val="accent5">
                    <a:lumMod val="50000"/>
                  </a:schemeClr>
                </a:solidFill>
              </a:rPr>
              <a:t> aan professionals waar de vraag zit en wat de knelpunten zijn</a:t>
            </a:r>
          </a:p>
          <a:p>
            <a:endParaRPr lang="nl-NL" dirty="0">
              <a:solidFill>
                <a:schemeClr val="accent5">
                  <a:lumMod val="50000"/>
                </a:schemeClr>
              </a:solidFill>
            </a:endParaRPr>
          </a:p>
          <a:p>
            <a:endParaRPr lang="nl-NL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88C378F4-4140-48BA-B9E7-A6BE4DFF3FE5}"/>
              </a:ext>
            </a:extLst>
          </p:cNvPr>
          <p:cNvSpPr txBox="1"/>
          <p:nvPr/>
        </p:nvSpPr>
        <p:spPr>
          <a:xfrm>
            <a:off x="4434882" y="2124275"/>
            <a:ext cx="3300984" cy="120032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chemeClr val="accent5">
                    <a:lumMod val="50000"/>
                  </a:schemeClr>
                </a:solidFill>
              </a:rPr>
              <a:t>Onderzoeken</a:t>
            </a:r>
            <a:r>
              <a:rPr lang="nl-NL" dirty="0">
                <a:solidFill>
                  <a:schemeClr val="accent5">
                    <a:lumMod val="50000"/>
                  </a:schemeClr>
                </a:solidFill>
              </a:rPr>
              <a:t> welke kennis al beschikbaar is.</a:t>
            </a:r>
          </a:p>
          <a:p>
            <a:endParaRPr lang="nl-NL" dirty="0">
              <a:solidFill>
                <a:schemeClr val="accent5">
                  <a:lumMod val="50000"/>
                </a:schemeClr>
              </a:solidFill>
            </a:endParaRPr>
          </a:p>
          <a:p>
            <a:endParaRPr lang="nl-NL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F703CA24-21A4-492D-8D2F-47DCC152BC7C}"/>
              </a:ext>
            </a:extLst>
          </p:cNvPr>
          <p:cNvSpPr txBox="1"/>
          <p:nvPr/>
        </p:nvSpPr>
        <p:spPr>
          <a:xfrm>
            <a:off x="822619" y="5353243"/>
            <a:ext cx="3300984" cy="120032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chemeClr val="accent5">
                    <a:lumMod val="50000"/>
                  </a:schemeClr>
                </a:solidFill>
              </a:rPr>
              <a:t>Praten</a:t>
            </a:r>
            <a:r>
              <a:rPr lang="nl-NL" dirty="0">
                <a:solidFill>
                  <a:schemeClr val="accent5">
                    <a:lumMod val="50000"/>
                  </a:schemeClr>
                </a:solidFill>
              </a:rPr>
              <a:t> met de gebruikers van de (drukke) fietspaden.</a:t>
            </a:r>
          </a:p>
          <a:p>
            <a:endParaRPr lang="nl-NL" dirty="0">
              <a:solidFill>
                <a:schemeClr val="accent5">
                  <a:lumMod val="50000"/>
                </a:schemeClr>
              </a:solidFill>
            </a:endParaRPr>
          </a:p>
          <a:p>
            <a:endParaRPr lang="nl-NL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74D1A867-B34E-4C9F-B478-6EFA70BEF2FC}"/>
              </a:ext>
            </a:extLst>
          </p:cNvPr>
          <p:cNvSpPr txBox="1"/>
          <p:nvPr/>
        </p:nvSpPr>
        <p:spPr>
          <a:xfrm>
            <a:off x="8052816" y="2165627"/>
            <a:ext cx="3300984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chemeClr val="accent5">
                    <a:lumMod val="50000"/>
                  </a:schemeClr>
                </a:solidFill>
              </a:rPr>
              <a:t>Testen</a:t>
            </a:r>
            <a:r>
              <a:rPr lang="nl-NL" dirty="0">
                <a:solidFill>
                  <a:schemeClr val="accent5">
                    <a:lumMod val="50000"/>
                  </a:schemeClr>
                </a:solidFill>
              </a:rPr>
              <a:t> van oplossingsrichtingen </a:t>
            </a:r>
          </a:p>
          <a:p>
            <a:endParaRPr lang="nl-NL" dirty="0">
              <a:solidFill>
                <a:schemeClr val="accent5">
                  <a:lumMod val="50000"/>
                </a:schemeClr>
              </a:solidFill>
            </a:endParaRPr>
          </a:p>
          <a:p>
            <a:endParaRPr lang="nl-NL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4" name="Afbeelding 13">
            <a:extLst>
              <a:ext uri="{FF2B5EF4-FFF2-40B4-BE49-F238E27FC236}">
                <a16:creationId xmlns:a16="http://schemas.microsoft.com/office/drawing/2014/main" id="{59AE3D27-A1D3-4BEF-9D3E-E399BF6505B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2619" y="3774734"/>
            <a:ext cx="849970" cy="1241404"/>
          </a:xfrm>
          <a:prstGeom prst="rect">
            <a:avLst/>
          </a:prstGeom>
        </p:spPr>
      </p:pic>
      <p:pic>
        <p:nvPicPr>
          <p:cNvPr id="15" name="Afbeelding 14">
            <a:extLst>
              <a:ext uri="{FF2B5EF4-FFF2-40B4-BE49-F238E27FC236}">
                <a16:creationId xmlns:a16="http://schemas.microsoft.com/office/drawing/2014/main" id="{32F24BAB-6FD5-4D27-8DF7-8FBB31428725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9480" r="23345"/>
          <a:stretch/>
        </p:blipFill>
        <p:spPr>
          <a:xfrm>
            <a:off x="1997723" y="3774735"/>
            <a:ext cx="849970" cy="127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8915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8466937-33B4-4D58-B782-FD5A290DF2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Grote fietsstromen</a:t>
            </a:r>
          </a:p>
        </p:txBody>
      </p:sp>
      <p:pic>
        <p:nvPicPr>
          <p:cNvPr id="6146" name="Picture 2" descr="Kunnen de Utrechtse fietspaden de drukte nog aan? | De Utrechtse Internet  Courant">
            <a:extLst>
              <a:ext uri="{FF2B5EF4-FFF2-40B4-BE49-F238E27FC236}">
                <a16:creationId xmlns:a16="http://schemas.microsoft.com/office/drawing/2014/main" id="{0CD52B9B-1DFF-4728-968D-CF4C763A8C8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" r="11555"/>
          <a:stretch/>
        </p:blipFill>
        <p:spPr bwMode="auto">
          <a:xfrm>
            <a:off x="327375" y="2040114"/>
            <a:ext cx="4346222" cy="3536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C66C113A-F973-413C-BB01-DD871DFD5B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4357" y="2040113"/>
            <a:ext cx="3203741" cy="3536597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70C8AFF7-3C38-4712-B514-179D40F80B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18858" y="2040113"/>
            <a:ext cx="3563238" cy="3536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408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owerpoint Nederlands gebruik.potx" id="{80561662-FE9D-4655-AC20-FC874AC1FCB1}" vid="{4A6EA668-BFE5-43A3-9B3E-B7E1024679B8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Nederlands gebruik</Template>
  <TotalTime>544</TotalTime>
  <Words>576</Words>
  <Application>Microsoft Office PowerPoint</Application>
  <PresentationFormat>Breedbeeld</PresentationFormat>
  <Paragraphs>171</Paragraphs>
  <Slides>25</Slides>
  <Notes>4</Notes>
  <HiddenSlides>2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25</vt:i4>
      </vt:variant>
    </vt:vector>
  </HeadingPairs>
  <TitlesOfParts>
    <vt:vector size="29" baseType="lpstr">
      <vt:lpstr>Arial</vt:lpstr>
      <vt:lpstr>Calibri</vt:lpstr>
      <vt:lpstr>Calibri Light</vt:lpstr>
      <vt:lpstr>Kantoorthema</vt:lpstr>
      <vt:lpstr>PowerPoint-presentatie</vt:lpstr>
      <vt:lpstr>Stelling</vt:lpstr>
      <vt:lpstr>Agenda</vt:lpstr>
      <vt:lpstr>Even voorstellen</vt:lpstr>
      <vt:lpstr>PowerPoint-presentatie</vt:lpstr>
      <vt:lpstr>PowerPoint-presentatie</vt:lpstr>
      <vt:lpstr>Doel van het onderzoek</vt:lpstr>
      <vt:lpstr>Hoe hebben we onderzoek gedaan</vt:lpstr>
      <vt:lpstr>Grote fietsstromen</vt:lpstr>
      <vt:lpstr>Grote fietsstromen</vt:lpstr>
      <vt:lpstr>Grote fietsstromen</vt:lpstr>
      <vt:lpstr>Problemen &amp; Uitdagingen</vt:lpstr>
      <vt:lpstr>Problemen &amp; Uitdagingen</vt:lpstr>
      <vt:lpstr>Herkenbaar?</vt:lpstr>
      <vt:lpstr>Oplossingsrichtingen</vt:lpstr>
      <vt:lpstr>Oplossingsrichtingen</vt:lpstr>
      <vt:lpstr>Oplossingsrichtingen</vt:lpstr>
      <vt:lpstr>Oplossingsrichtingen</vt:lpstr>
      <vt:lpstr>Oplossingsrichtingen</vt:lpstr>
      <vt:lpstr>Oplossingsrichtingen</vt:lpstr>
      <vt:lpstr>Oplossingsrichtingen</vt:lpstr>
      <vt:lpstr>Oplossingsrichtingen</vt:lpstr>
      <vt:lpstr>Kortom</vt:lpstr>
      <vt:lpstr>Kortom</vt:lpstr>
      <vt:lpstr>Dank voor uw aandacht!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Tiellemans Jacob, J.J.W.</dc:creator>
  <cp:lastModifiedBy>Tiellemans Jacob, J.J.W.</cp:lastModifiedBy>
  <cp:revision>17</cp:revision>
  <dcterms:created xsi:type="dcterms:W3CDTF">2021-05-07T08:16:57Z</dcterms:created>
  <dcterms:modified xsi:type="dcterms:W3CDTF">2021-05-17T12:24:05Z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ce5dff0f-8f2b-4675-8791-acbc2e5505d9_Enabled">
    <vt:lpwstr>True</vt:lpwstr>
  </property>
  <property fmtid="{D5CDD505-2E9C-101B-9397-08002B2CF9AE}" pid="3" name="MSIP_Label_ce5dff0f-8f2b-4675-8791-acbc2e5505d9_SiteId">
    <vt:lpwstr>7e1792ae-4f1a-4ff7-b80b-57b69beb7168</vt:lpwstr>
  </property>
  <property fmtid="{D5CDD505-2E9C-101B-9397-08002B2CF9AE}" pid="4" name="MSIP_Label_ce5dff0f-8f2b-4675-8791-acbc2e5505d9_Owner">
    <vt:lpwstr>harry.koopmans@centric.eu</vt:lpwstr>
  </property>
  <property fmtid="{D5CDD505-2E9C-101B-9397-08002B2CF9AE}" pid="5" name="MSIP_Label_ce5dff0f-8f2b-4675-8791-acbc2e5505d9_SetDate">
    <vt:lpwstr>2019-09-11T07:32:21.4655844Z</vt:lpwstr>
  </property>
  <property fmtid="{D5CDD505-2E9C-101B-9397-08002B2CF9AE}" pid="6" name="MSIP_Label_ce5dff0f-8f2b-4675-8791-acbc2e5505d9_Name">
    <vt:lpwstr>Public (V1)</vt:lpwstr>
  </property>
  <property fmtid="{D5CDD505-2E9C-101B-9397-08002B2CF9AE}" pid="7" name="MSIP_Label_ce5dff0f-8f2b-4675-8791-acbc2e5505d9_Application">
    <vt:lpwstr>Microsoft Azure Information Protection</vt:lpwstr>
  </property>
  <property fmtid="{D5CDD505-2E9C-101B-9397-08002B2CF9AE}" pid="8" name="MSIP_Label_ce5dff0f-8f2b-4675-8791-acbc2e5505d9_ActionId">
    <vt:lpwstr>d1379ac2-7cec-40cd-a526-c3a27798ccad</vt:lpwstr>
  </property>
  <property fmtid="{D5CDD505-2E9C-101B-9397-08002B2CF9AE}" pid="9" name="MSIP_Label_ce5dff0f-8f2b-4675-8791-acbc2e5505d9_Extended_MSFT_Method">
    <vt:lpwstr>Manual</vt:lpwstr>
  </property>
  <property fmtid="{D5CDD505-2E9C-101B-9397-08002B2CF9AE}" pid="10" name="Sensitivity">
    <vt:lpwstr>Public (V1)</vt:lpwstr>
  </property>
</Properties>
</file>