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9" r:id="rId3"/>
    <p:sldId id="270" r:id="rId4"/>
    <p:sldId id="417" r:id="rId5"/>
    <p:sldId id="419" r:id="rId6"/>
    <p:sldId id="434" r:id="rId7"/>
    <p:sldId id="436" r:id="rId8"/>
    <p:sldId id="263" r:id="rId9"/>
    <p:sldId id="435" r:id="rId10"/>
    <p:sldId id="271" r:id="rId11"/>
    <p:sldId id="437" r:id="rId12"/>
  </p:sldIdLst>
  <p:sldSz cx="12192000" cy="6858000"/>
  <p:notesSz cx="6888163" cy="1002188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691" autoAdjust="0"/>
  </p:normalViewPr>
  <p:slideViewPr>
    <p:cSldViewPr snapToGrid="0">
      <p:cViewPr varScale="1">
        <p:scale>
          <a:sx n="73" d="100"/>
          <a:sy n="73" d="100"/>
        </p:scale>
        <p:origin x="99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2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502835"/>
          </a:xfrm>
          <a:prstGeom prst="rect">
            <a:avLst/>
          </a:prstGeom>
        </p:spPr>
        <p:txBody>
          <a:bodyPr vert="horz" lIns="92455" tIns="46227" rIns="92455" bIns="46227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502835"/>
          </a:xfrm>
          <a:prstGeom prst="rect">
            <a:avLst/>
          </a:prstGeom>
        </p:spPr>
        <p:txBody>
          <a:bodyPr vert="horz" lIns="92455" tIns="46227" rIns="92455" bIns="46227" rtlCol="0"/>
          <a:lstStyle>
            <a:lvl1pPr algn="r">
              <a:defRPr sz="1200"/>
            </a:lvl1pPr>
          </a:lstStyle>
          <a:p>
            <a:fld id="{F456476C-0E55-4566-AECE-8C6AD6665515}" type="datetimeFigureOut">
              <a:rPr lang="nl-NL" smtClean="0"/>
              <a:t>1-7-2020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4125"/>
            <a:ext cx="601186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55" tIns="46227" rIns="92455" bIns="46227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8817" y="4823033"/>
            <a:ext cx="5510530" cy="3946119"/>
          </a:xfrm>
          <a:prstGeom prst="rect">
            <a:avLst/>
          </a:prstGeom>
        </p:spPr>
        <p:txBody>
          <a:bodyPr vert="horz" lIns="92455" tIns="46227" rIns="92455" bIns="46227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1" y="9519055"/>
            <a:ext cx="2984870" cy="502834"/>
          </a:xfrm>
          <a:prstGeom prst="rect">
            <a:avLst/>
          </a:prstGeom>
        </p:spPr>
        <p:txBody>
          <a:bodyPr vert="horz" lIns="92455" tIns="46227" rIns="92455" bIns="46227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901699" y="9519055"/>
            <a:ext cx="2984870" cy="502834"/>
          </a:xfrm>
          <a:prstGeom prst="rect">
            <a:avLst/>
          </a:prstGeom>
        </p:spPr>
        <p:txBody>
          <a:bodyPr vert="horz" lIns="92455" tIns="46227" rIns="92455" bIns="46227" rtlCol="0" anchor="b"/>
          <a:lstStyle>
            <a:lvl1pPr algn="r">
              <a:defRPr sz="1200"/>
            </a:lvl1pPr>
          </a:lstStyle>
          <a:p>
            <a:fld id="{6CFBC4A3-CD94-45E2-BE83-68DBCDBA6E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1576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FBC4A3-CD94-45E2-BE83-68DBCDBA6E27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0992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C8D256-3DE5-459B-8079-0F45D02188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E7E7F67-BA06-4569-8A65-0F5DD91566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8F218FC-63C8-4DC6-BA30-6C1C886FD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D311-7C53-469D-8AA7-BE2C1A5B2B80}" type="datetimeFigureOut">
              <a:rPr lang="nl-NL" smtClean="0"/>
              <a:t>1-7-2020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949B35A-83D5-4FC0-B8D3-D66B7FEA3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7A8864-C516-4C2C-854A-E0922D907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60D8-2561-4104-AFFB-E19BF0F82B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8549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3F2296-E9F6-4C41-A8D4-5B0258B8E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3EEA10E-2ED9-481C-9A2B-7337EDCE1F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CE65B6D-4382-48D4-B5BE-3ABD99238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D311-7C53-469D-8AA7-BE2C1A5B2B80}" type="datetimeFigureOut">
              <a:rPr lang="nl-NL" smtClean="0"/>
              <a:t>1-7-2020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D41A1D3-4D78-4608-B0EF-27CA78BB3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79FAC6-A053-400B-9892-BAC78B0A5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60D8-2561-4104-AFFB-E19BF0F82B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0689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21A5EF9D-D532-4A4C-B768-D65845DD1A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68F2A55-3D3C-4E50-A9A5-1CA833327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299C7C0-7FD6-4BFF-B52E-E48EF7C06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D311-7C53-469D-8AA7-BE2C1A5B2B80}" type="datetimeFigureOut">
              <a:rPr lang="nl-NL" smtClean="0"/>
              <a:t>1-7-2020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7C4DFAF-A10C-4A94-9581-4EC5BB5AD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6CAC8EB-7DEC-49EE-9763-BF70B71A3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60D8-2561-4104-AFFB-E19BF0F82B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46748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BC46D6-1CD3-4E82-BF2B-AE9FD5F96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8E4EBA3-2D76-4F8B-816D-789976A7C2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EE12A5B-763E-47F0-B633-FA21FD3E8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D311-7C53-469D-8AA7-BE2C1A5B2B80}" type="datetimeFigureOut">
              <a:rPr lang="nl-NL" smtClean="0"/>
              <a:t>1-7-2020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F1FAA72-DB01-450B-BDF4-1CBD423D5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CAD127-76A8-4350-BBEC-EF1DC34C0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60D8-2561-4104-AFFB-E19BF0F82B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538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F06055-1B7E-4428-BD4A-2183A420D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2B7C4FA-3F98-46B2-8E41-C30343DB8A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5FEEB2B-2867-46C6-8E1B-55295577E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D311-7C53-469D-8AA7-BE2C1A5B2B80}" type="datetimeFigureOut">
              <a:rPr lang="nl-NL" smtClean="0"/>
              <a:t>1-7-2020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C6681A6-B5EC-4D9B-B5C5-BE7249DF7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F6B31BE-AB2A-424A-893D-1BBEAA2FC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60D8-2561-4104-AFFB-E19BF0F82B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3423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C5C8B3-A373-4E89-929D-79A9F89BD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71B9085-4245-432B-9FED-1B87DBB0C4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669AC89-891B-4C1E-B111-81ECB843C3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26C0779-D3FE-449F-8DAA-F469F74D5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D311-7C53-469D-8AA7-BE2C1A5B2B80}" type="datetimeFigureOut">
              <a:rPr lang="nl-NL" smtClean="0"/>
              <a:t>1-7-2020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93BFE0C-6888-4397-9BEC-996924BCD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4BEC9C2-9C10-4027-AA5E-8E831F8A4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60D8-2561-4104-AFFB-E19BF0F82B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7669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6A9965-722F-4D4E-8F59-BD38EA7BB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3FC34AD-EAA2-472B-BD12-800257A9CD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BDA4294-B68C-4DE3-A481-D037FF97C5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0D635480-E17A-4757-B726-59EFA7A2E7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A4CE373-D42F-435B-8CC8-53E39EEFE8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62D8538-0A2F-48F6-B734-94638A00F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D311-7C53-469D-8AA7-BE2C1A5B2B80}" type="datetimeFigureOut">
              <a:rPr lang="nl-NL" smtClean="0"/>
              <a:t>1-7-2020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94105FE-DB1A-4BB2-A622-8725D8895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CEDA259-9454-4B01-8F75-CBD4E9F6A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60D8-2561-4104-AFFB-E19BF0F82B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5427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A84018-4A0D-42D4-8192-0E337C210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52846B9-FA6B-4F2D-9680-87083F95C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D311-7C53-469D-8AA7-BE2C1A5B2B80}" type="datetimeFigureOut">
              <a:rPr lang="nl-NL" smtClean="0"/>
              <a:t>1-7-2020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86FA641-72CE-44B6-90EB-160E7E5F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D31A437-4C56-401B-B790-B258DBD8A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60D8-2561-4104-AFFB-E19BF0F82B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619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5DE6796-082D-4D6C-A9F3-BE17FCA0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D311-7C53-469D-8AA7-BE2C1A5B2B80}" type="datetimeFigureOut">
              <a:rPr lang="nl-NL" smtClean="0"/>
              <a:t>1-7-2020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8FA7FFD-CDB0-4979-8060-5297751EF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7A0FB4F-B0E6-426C-B26F-57295ECA0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60D8-2561-4104-AFFB-E19BF0F82B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1584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0F5EF5-8A90-4C86-A5D1-F49D7B417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8EC00A5-0723-4458-8EF2-EF6079ADED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12EA4B7-2BD4-4139-8238-6A085C9804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415FFC6-9EBE-454C-B3CD-B2CC8F883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D311-7C53-469D-8AA7-BE2C1A5B2B80}" type="datetimeFigureOut">
              <a:rPr lang="nl-NL" smtClean="0"/>
              <a:t>1-7-2020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2CFCEC1-1CF3-4171-8C1B-7A2F0E46D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3067EF6-5755-47D9-8C1A-494024A21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60D8-2561-4104-AFFB-E19BF0F82B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7455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477EE2-5E95-494C-9C35-16C1DE4BA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6674419-19E2-4097-83EF-E1C1D2649B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4E67382-C27B-430C-A31D-CEEAAE2B29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C4BCFC0-71BF-47DC-90BF-AFD072E77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D311-7C53-469D-8AA7-BE2C1A5B2B80}" type="datetimeFigureOut">
              <a:rPr lang="nl-NL" smtClean="0"/>
              <a:t>1-7-2020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B9037F8-6A24-4D83-978C-6BCC8F24E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0805058-0B08-4264-81C5-2F250289D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60D8-2561-4104-AFFB-E19BF0F82B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675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8D18498B-E5F4-4D26-A2C3-6B704B672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819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B539B6C-E1D6-429E-A22B-DB7C8111D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72887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189A1C6-3051-4D74-B45F-5EA306E3F8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dirty="0"/>
              <a:t>7-5-2020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7EBCA60-5FEF-427E-B2C3-4984389AA6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dirty="0"/>
              <a:t>Verkeersmaatregelen rond opstarten basisonderwijs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C2ED679-F07E-4C0A-B0DC-A0FF9E3B7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F60D8-2561-4104-AFFB-E19BF0F82B66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Picture 21" descr="Macintosh HD:Users:TomvdLinden:Dropbox:Inpladi Content marketing:Word template:CR9 Fietsberaad C_CMYK–21-5-0-87.eps">
            <a:extLst>
              <a:ext uri="{FF2B5EF4-FFF2-40B4-BE49-F238E27FC236}">
                <a16:creationId xmlns:a16="http://schemas.microsoft.com/office/drawing/2014/main" id="{BCFB9029-7720-4D85-B352-5BD4B9F9EDFD}"/>
              </a:ext>
            </a:extLst>
          </p:cNvPr>
          <p:cNvPicPr/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923" y="451388"/>
            <a:ext cx="1439545" cy="434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rto="http://schemas.microsoft.com/office/word/2006/arto" xmlns:ve="http://schemas.openxmlformats.org/markup-compatibility/2006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="" xmlns:lc="http://schemas.openxmlformats.org/drawingml/2006/lockedCanvas"/>
            </a:ext>
          </a:extLst>
        </p:spPr>
      </p:pic>
      <p:pic>
        <p:nvPicPr>
          <p:cNvPr id="10" name="officeArt object">
            <a:extLst>
              <a:ext uri="{FF2B5EF4-FFF2-40B4-BE49-F238E27FC236}">
                <a16:creationId xmlns:a16="http://schemas.microsoft.com/office/drawing/2014/main" id="{EC6D74AF-BE94-4D86-8691-F9B21A895523}"/>
              </a:ext>
            </a:extLst>
          </p:cNvPr>
          <p:cNvPicPr/>
          <p:nvPr userDrawn="1"/>
        </p:nvPicPr>
        <p:blipFill>
          <a:blip r:embed="rId14"/>
          <a:stretch>
            <a:fillRect/>
          </a:stretch>
        </p:blipFill>
        <p:spPr>
          <a:xfrm>
            <a:off x="8205405" y="413218"/>
            <a:ext cx="1248410" cy="50038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94DCC4D-886F-4432-AB1A-FA65547EDE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499" y="255485"/>
            <a:ext cx="2307742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FD346505-8D77-4E57-BE80-6F0429DCC563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75493" y="434823"/>
            <a:ext cx="3930805" cy="424633"/>
          </a:xfrm>
          <a:prstGeom prst="rect">
            <a:avLst/>
          </a:prstGeom>
        </p:spPr>
      </p:pic>
      <p:pic>
        <p:nvPicPr>
          <p:cNvPr id="1034" name="Picture 10" descr="VNG Logo">
            <a:extLst>
              <a:ext uri="{FF2B5EF4-FFF2-40B4-BE49-F238E27FC236}">
                <a16:creationId xmlns:a16="http://schemas.microsoft.com/office/drawing/2014/main" id="{EF694380-D1D0-49FF-B90C-62BDCBA24A8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7" t="20816" r="14523" b="24955"/>
          <a:stretch/>
        </p:blipFill>
        <p:spPr bwMode="auto">
          <a:xfrm>
            <a:off x="797312" y="366631"/>
            <a:ext cx="1142812" cy="64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194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9571AC-3FA7-4E5C-B07F-B4241F80A6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800" y="1620499"/>
            <a:ext cx="10566400" cy="2101892"/>
          </a:xfrm>
        </p:spPr>
        <p:txBody>
          <a:bodyPr>
            <a:normAutofit fontScale="90000"/>
          </a:bodyPr>
          <a:lstStyle/>
          <a:p>
            <a:r>
              <a:rPr lang="nl-NL" sz="4000" dirty="0"/>
              <a:t>kennissessie </a:t>
            </a:r>
            <a:br>
              <a:rPr lang="nl-NL" dirty="0"/>
            </a:br>
            <a:r>
              <a:rPr lang="nl-NL" dirty="0"/>
              <a:t>Ervaringen met voetgangersgebieden </a:t>
            </a:r>
            <a:br>
              <a:rPr lang="nl-NL" dirty="0"/>
            </a:br>
            <a:r>
              <a:rPr lang="nl-NL" dirty="0"/>
              <a:t>in de 1,5 m-samenleving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539335E-F76C-4F0F-A283-4FF86A4F2B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30044"/>
            <a:ext cx="9144000" cy="527756"/>
          </a:xfrm>
        </p:spPr>
        <p:txBody>
          <a:bodyPr/>
          <a:lstStyle/>
          <a:p>
            <a:r>
              <a:rPr lang="nl-NL" dirty="0"/>
              <a:t>1 juli 15:00 tot 16:30 uur</a:t>
            </a:r>
          </a:p>
        </p:txBody>
      </p:sp>
      <p:pic>
        <p:nvPicPr>
          <p:cNvPr id="5" name="Afbeelding 4" descr="Afbeelding met gebouw, buiten, teken, straat&#10;&#10;Automatisch gegenereerde beschrijving">
            <a:extLst>
              <a:ext uri="{FF2B5EF4-FFF2-40B4-BE49-F238E27FC236}">
                <a16:creationId xmlns:a16="http://schemas.microsoft.com/office/drawing/2014/main" id="{CFB89EC6-CB93-40EC-9030-C9A9E360DDE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771" y="4044245"/>
            <a:ext cx="1939290" cy="258635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315BC15-57BC-4157-9CD1-9B4523880E6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257496"/>
            <a:ext cx="2338941" cy="23941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7832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F19CE5-4165-402E-B762-C69D61CCF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9311"/>
            <a:ext cx="10515600" cy="1325563"/>
          </a:xfrm>
        </p:spPr>
        <p:txBody>
          <a:bodyPr>
            <a:normAutofit/>
          </a:bodyPr>
          <a:lstStyle/>
          <a:p>
            <a:r>
              <a:rPr lang="nl-NL" sz="3600" b="1" dirty="0"/>
              <a:t>Mogelijke maatregelen in straten met te smalle trottoirs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E94847F-7A5E-4813-A9C2-9B95E01FF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4874"/>
            <a:ext cx="10515600" cy="4351338"/>
          </a:xfrm>
        </p:spPr>
        <p:txBody>
          <a:bodyPr/>
          <a:lstStyle/>
          <a:p>
            <a:r>
              <a:rPr lang="nl-NL" dirty="0"/>
              <a:t>Verwijderen obstakels</a:t>
            </a:r>
          </a:p>
          <a:p>
            <a:r>
              <a:rPr lang="nl-NL" dirty="0"/>
              <a:t>Verplaatsen fietsparkeervoorzieningen</a:t>
            </a:r>
          </a:p>
          <a:p>
            <a:r>
              <a:rPr lang="nl-NL" dirty="0"/>
              <a:t>Gebruik parkeerruimte voor fietsers of voetgangers</a:t>
            </a:r>
          </a:p>
          <a:p>
            <a:r>
              <a:rPr lang="nl-NL" dirty="0"/>
              <a:t>Medegebruik rijbaan door voetgangers door instellen tijdelijk erf</a:t>
            </a:r>
          </a:p>
          <a:p>
            <a:r>
              <a:rPr lang="nl-NL" dirty="0"/>
              <a:t>Gebruik rijbaan door voetgangers door inrijverbod</a:t>
            </a:r>
          </a:p>
          <a:p>
            <a:r>
              <a:rPr lang="nl-NL" dirty="0"/>
              <a:t>Loopstroken op rijbaan</a:t>
            </a:r>
          </a:p>
          <a:p>
            <a:r>
              <a:rPr lang="nl-NL" dirty="0"/>
              <a:t>Omzetten fietspad naar voetpad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8A6B5CF-9C5A-4BBD-8C0A-26A690BC69D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463" y="1894840"/>
            <a:ext cx="2045335" cy="1534160"/>
          </a:xfrm>
          <a:prstGeom prst="rect">
            <a:avLst/>
          </a:prstGeom>
          <a:noFill/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2D88C440-6B6E-486D-8FA9-DDD8A5F8AC8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463" y="4508984"/>
            <a:ext cx="2338705" cy="1744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4703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293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0A36F4-47B9-4441-AD8C-9E8B797D7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6455"/>
            <a:ext cx="10515600" cy="1325563"/>
          </a:xfrm>
        </p:spPr>
        <p:txBody>
          <a:bodyPr/>
          <a:lstStyle/>
          <a:p>
            <a:r>
              <a:rPr lang="nl-NL" dirty="0"/>
              <a:t>Agenda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6DEC74E-3AEF-4CCB-B436-6F8DC42DC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2018"/>
            <a:ext cx="10515600" cy="507876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400" dirty="0"/>
              <a:t>15:00 uur Welkom en voorstellen (Ton Hesselmans, CROW)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2400" dirty="0"/>
              <a:t>15.05 uur Toelichting op Maaksamenruimte.nl (Ton Hesselmans, CROW)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2400" dirty="0"/>
              <a:t>15.10 uur Korte inleiding op thema van vandaag (Emile Oostenbrink, CROW)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2400" dirty="0"/>
              <a:t>15:15 uur Expeditie: 4 strategieën (Rico </a:t>
            </a:r>
            <a:r>
              <a:rPr lang="nl-NL" sz="2400" dirty="0" err="1"/>
              <a:t>Andriesse</a:t>
            </a:r>
            <a:r>
              <a:rPr lang="nl-NL" sz="2400" dirty="0"/>
              <a:t>, Goudappel </a:t>
            </a:r>
            <a:r>
              <a:rPr lang="nl-NL" sz="2400" dirty="0" err="1"/>
              <a:t>Coffeng</a:t>
            </a:r>
            <a:r>
              <a:rPr lang="nl-NL" sz="2400" dirty="0"/>
              <a:t>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2400" dirty="0"/>
              <a:t>15:25 uur Het wordt weer drukker in de straat… (Fred Aalders, Nijmegen)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2400" dirty="0"/>
              <a:t>15:35 uur Rotterdamse aanpak voor uitgaansgebieden (André de Wit, Rotterdam)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2400" dirty="0"/>
              <a:t>15:45 uur Discussie en reacties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2400" dirty="0"/>
              <a:t>16:30 uur Afsluiting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64798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3C38A1-CD79-472E-BA9D-1C658F8D7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586" y="2103437"/>
            <a:ext cx="7065580" cy="1325563"/>
          </a:xfrm>
        </p:spPr>
        <p:txBody>
          <a:bodyPr>
            <a:normAutofit/>
          </a:bodyPr>
          <a:lstStyle/>
          <a:p>
            <a:r>
              <a:rPr lang="nl-NL" sz="3600" b="1" dirty="0"/>
              <a:t>Toelichting op Maaksamenruimte.nl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D8795B-AFB9-480E-BD94-ED2D7E22E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586" y="3273421"/>
            <a:ext cx="6235262" cy="67918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sz="2400" dirty="0"/>
              <a:t>Ton Hesselmans</a:t>
            </a:r>
          </a:p>
          <a:p>
            <a:pPr marL="0" indent="0">
              <a:buNone/>
            </a:pPr>
            <a:r>
              <a:rPr lang="nl-NL" sz="2400" dirty="0"/>
              <a:t>CROW</a:t>
            </a:r>
          </a:p>
        </p:txBody>
      </p:sp>
      <p:grpSp>
        <p:nvGrpSpPr>
          <p:cNvPr id="11" name="Groep 10">
            <a:extLst>
              <a:ext uri="{FF2B5EF4-FFF2-40B4-BE49-F238E27FC236}">
                <a16:creationId xmlns:a16="http://schemas.microsoft.com/office/drawing/2014/main" id="{6FDEF6B9-7E85-45F6-97A9-66F6A83D316B}"/>
              </a:ext>
            </a:extLst>
          </p:cNvPr>
          <p:cNvGrpSpPr/>
          <p:nvPr/>
        </p:nvGrpSpPr>
        <p:grpSpPr>
          <a:xfrm>
            <a:off x="556347" y="5201585"/>
            <a:ext cx="5676288" cy="1111361"/>
            <a:chOff x="5422636" y="5359240"/>
            <a:chExt cx="5676288" cy="1111361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E40BB278-E921-4960-B8D1-041C73F1A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22636" y="5429007"/>
              <a:ext cx="1873309" cy="943634"/>
            </a:xfrm>
            <a:prstGeom prst="rect">
              <a:avLst/>
            </a:prstGeom>
          </p:spPr>
        </p:pic>
        <p:pic>
          <p:nvPicPr>
            <p:cNvPr id="8" name="Afbeelding 7" descr="Afbeelding met voedsel, bloem&#10;&#10;Automatisch gegenereerde beschrijving">
              <a:extLst>
                <a:ext uri="{FF2B5EF4-FFF2-40B4-BE49-F238E27FC236}">
                  <a16:creationId xmlns:a16="http://schemas.microsoft.com/office/drawing/2014/main" id="{6B39A8BB-CBC9-4C9A-B3E2-73508BB39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5945" y="5359240"/>
              <a:ext cx="2083948" cy="1111361"/>
            </a:xfrm>
            <a:prstGeom prst="rect">
              <a:avLst/>
            </a:prstGeom>
          </p:spPr>
        </p:pic>
        <p:pic>
          <p:nvPicPr>
            <p:cNvPr id="9" name="Afbeelding 8">
              <a:extLst>
                <a:ext uri="{FF2B5EF4-FFF2-40B4-BE49-F238E27FC236}">
                  <a16:creationId xmlns:a16="http://schemas.microsoft.com/office/drawing/2014/main" id="{2F356800-D328-43DD-BDFB-73DF84B742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66491" y="5703673"/>
              <a:ext cx="1832433" cy="556556"/>
            </a:xfrm>
            <a:prstGeom prst="rect">
              <a:avLst/>
            </a:prstGeom>
          </p:spPr>
        </p:pic>
      </p:grpSp>
      <p:pic>
        <p:nvPicPr>
          <p:cNvPr id="10" name="Afbeelding 9">
            <a:extLst>
              <a:ext uri="{FF2B5EF4-FFF2-40B4-BE49-F238E27FC236}">
                <a16:creationId xmlns:a16="http://schemas.microsoft.com/office/drawing/2014/main" id="{D1E969CE-583C-449C-9C55-8802F70DEC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586" y="4125977"/>
            <a:ext cx="7215051" cy="77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374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59314" y="1457553"/>
            <a:ext cx="6159992" cy="786434"/>
          </a:xfrm>
        </p:spPr>
        <p:txBody>
          <a:bodyPr>
            <a:normAutofit/>
          </a:bodyPr>
          <a:lstStyle/>
          <a:p>
            <a:pPr algn="l"/>
            <a:r>
              <a:rPr lang="nl-NL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Maak Samen Ruimte</a:t>
            </a:r>
            <a:endParaRPr lang="nl-NL" sz="3200" b="1" dirty="0">
              <a:solidFill>
                <a:schemeClr val="accent4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59314" y="2243988"/>
            <a:ext cx="8974578" cy="4614012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nl-NL" sz="20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nl-NL" sz="20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nl-NL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0C8E6A4-CE13-422F-B263-94A3C24588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314" y="2645508"/>
            <a:ext cx="7886433" cy="361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331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59314" y="1457554"/>
            <a:ext cx="6159992" cy="786434"/>
          </a:xfrm>
        </p:spPr>
        <p:txBody>
          <a:bodyPr>
            <a:normAutofit/>
          </a:bodyPr>
          <a:lstStyle/>
          <a:p>
            <a:pPr algn="l"/>
            <a:r>
              <a:rPr lang="nl-NL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Gebruik van Ruimte</a:t>
            </a:r>
            <a:endParaRPr lang="nl-NL" sz="3200" b="1" dirty="0">
              <a:solidFill>
                <a:schemeClr val="accent4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59314" y="2243988"/>
            <a:ext cx="7679178" cy="4344116"/>
          </a:xfrm>
        </p:spPr>
        <p:txBody>
          <a:bodyPr>
            <a:noAutofit/>
          </a:bodyPr>
          <a:lstStyle/>
          <a:p>
            <a:pPr algn="l"/>
            <a:endParaRPr lang="nl-NL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nl-N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Verplaatsen</a:t>
            </a:r>
          </a:p>
          <a:p>
            <a:pPr marL="457200" indent="-457200" algn="l">
              <a:buFont typeface="+mj-lt"/>
              <a:buAutoNum type="arabicPeriod"/>
            </a:pPr>
            <a:endParaRPr lang="nl-NL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nl-N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Verblijven</a:t>
            </a:r>
          </a:p>
          <a:p>
            <a:pPr marL="457200" indent="-457200" algn="l">
              <a:buFont typeface="+mj-lt"/>
              <a:buAutoNum type="arabicPeriod"/>
            </a:pPr>
            <a:endParaRPr lang="nl-NL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nl-N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Vermaken</a:t>
            </a:r>
          </a:p>
          <a:p>
            <a:pPr marL="457200" indent="-457200" algn="l">
              <a:buFont typeface="+mj-lt"/>
              <a:buAutoNum type="arabicPeriod"/>
            </a:pPr>
            <a:endParaRPr lang="nl-NL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nl-NL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Vermarkten </a:t>
            </a:r>
          </a:p>
          <a:p>
            <a:pPr algn="l"/>
            <a:endParaRPr lang="nl-NL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nl-NL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nl-NL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nl-NL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nl-NL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124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85840" y="1728915"/>
            <a:ext cx="9095500" cy="786434"/>
          </a:xfrm>
        </p:spPr>
        <p:txBody>
          <a:bodyPr>
            <a:normAutofit/>
          </a:bodyPr>
          <a:lstStyle/>
          <a:p>
            <a:pPr algn="l"/>
            <a:r>
              <a:rPr lang="nl-NL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Ontsluiting via website </a:t>
            </a:r>
            <a:endParaRPr lang="nl-NL" sz="3200" b="1" dirty="0">
              <a:solidFill>
                <a:schemeClr val="accent4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4405CB1-6234-458A-BA50-BB8E394804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40" y="2751855"/>
            <a:ext cx="4727343" cy="140197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7FD1CC7-2DB7-4368-B23D-C66645BFB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840" y="4484124"/>
            <a:ext cx="4810716" cy="135231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AF04D115-4DB9-4B79-9B99-50C67CDE0A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5500" y="2655800"/>
            <a:ext cx="5269371" cy="1718727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5DB14F17-2661-4609-B085-7CC0D31BCF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2425" y="4514978"/>
            <a:ext cx="3610708" cy="1519339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70F89998-238E-4D79-98F7-9546F52A28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9294" y="4425509"/>
            <a:ext cx="1780731" cy="151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420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3C38A1-CD79-472E-BA9D-1C658F8D7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586" y="2103437"/>
            <a:ext cx="6056586" cy="1325563"/>
          </a:xfrm>
        </p:spPr>
        <p:txBody>
          <a:bodyPr>
            <a:normAutofit/>
          </a:bodyPr>
          <a:lstStyle/>
          <a:p>
            <a:r>
              <a:rPr lang="nl-NL" sz="3600" b="1" dirty="0"/>
              <a:t>Inleiding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D8795B-AFB9-480E-BD94-ED2D7E22E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586" y="3273421"/>
            <a:ext cx="6235262" cy="67918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sz="2400" dirty="0"/>
              <a:t>Emile Oostenbrink </a:t>
            </a:r>
          </a:p>
          <a:p>
            <a:pPr marL="0" indent="0">
              <a:buNone/>
            </a:pPr>
            <a:r>
              <a:rPr lang="nl-NL" sz="2400" dirty="0"/>
              <a:t>CROW / Ruimte voor Lopen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3EBCEF1-8B53-4C84-B452-BE3E0A43D1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0304" y="1400734"/>
            <a:ext cx="3737928" cy="52638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70537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CE855-DC37-40EC-89A5-FC9C16571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/>
              <a:t>Quick-scan</a:t>
            </a:r>
            <a:r>
              <a:rPr lang="nl-NL" b="1" dirty="0"/>
              <a:t> knelpunten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24AFB5F3-20AF-4D75-9C6B-64698330A5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4898832"/>
              </p:ext>
            </p:extLst>
          </p:nvPr>
        </p:nvGraphicFramePr>
        <p:xfrm>
          <a:off x="838200" y="2184991"/>
          <a:ext cx="11006470" cy="43646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7442">
                  <a:extLst>
                    <a:ext uri="{9D8B030D-6E8A-4147-A177-3AD203B41FA5}">
                      <a16:colId xmlns:a16="http://schemas.microsoft.com/office/drawing/2014/main" val="1519077983"/>
                    </a:ext>
                  </a:extLst>
                </a:gridCol>
                <a:gridCol w="4424795">
                  <a:extLst>
                    <a:ext uri="{9D8B030D-6E8A-4147-A177-3AD203B41FA5}">
                      <a16:colId xmlns:a16="http://schemas.microsoft.com/office/drawing/2014/main" val="1744991966"/>
                    </a:ext>
                  </a:extLst>
                </a:gridCol>
                <a:gridCol w="5954233">
                  <a:extLst>
                    <a:ext uri="{9D8B030D-6E8A-4147-A177-3AD203B41FA5}">
                      <a16:colId xmlns:a16="http://schemas.microsoft.com/office/drawing/2014/main" val="1969875706"/>
                    </a:ext>
                  </a:extLst>
                </a:gridCol>
              </a:tblGrid>
              <a:tr h="410900">
                <a:tc grid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600" dirty="0">
                          <a:effectLst/>
                        </a:rPr>
                        <a:t>Tabel 1: Quick scan knelpuntlocaties </a:t>
                      </a:r>
                      <a:endParaRPr lang="nl-NL" sz="1600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166897"/>
                  </a:ext>
                </a:extLst>
              </a:tr>
              <a:tr h="199092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nl-NL" sz="1400" b="1" dirty="0" err="1">
                          <a:effectLst/>
                        </a:rPr>
                        <a:t>Prio</a:t>
                      </a:r>
                      <a:endParaRPr lang="nl-NL" sz="1400" b="1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nl-NL" sz="1400" b="1" dirty="0">
                          <a:effectLst/>
                        </a:rPr>
                        <a:t>Type locatie</a:t>
                      </a:r>
                      <a:endParaRPr lang="nl-NL" sz="1400" b="1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nl-NL" sz="1400" b="1" dirty="0">
                          <a:effectLst/>
                        </a:rPr>
                        <a:t>Mogelijke criteria</a:t>
                      </a:r>
                      <a:endParaRPr lang="nl-NL" sz="1400" b="1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64009948"/>
                  </a:ext>
                </a:extLst>
              </a:tr>
              <a:tr h="315268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1</a:t>
                      </a:r>
                      <a:endParaRPr lang="nl-NL" sz="140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Omgeving (basis-)scholen</a:t>
                      </a:r>
                      <a:endParaRPr lang="nl-NL" sz="1400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Klachten/wensen van scholen. Zie notitie</a:t>
                      </a:r>
                      <a:endParaRPr lang="nl-NL" sz="1400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714096"/>
                  </a:ext>
                </a:extLst>
              </a:tr>
              <a:tr h="464548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nl-NL" sz="1400" b="1" dirty="0">
                          <a:effectLst/>
                        </a:rPr>
                        <a:t>2</a:t>
                      </a:r>
                      <a:endParaRPr lang="nl-NL" sz="1400" b="1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nl-NL" sz="1400" b="1" dirty="0">
                          <a:effectLst/>
                        </a:rPr>
                        <a:t>Drukke voetgangersstraten</a:t>
                      </a:r>
                      <a:endParaRPr lang="nl-NL" sz="1400" b="1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nl-NL" sz="1400" b="1" dirty="0">
                          <a:effectLst/>
                        </a:rPr>
                        <a:t>Dichtheid &gt; 500 voetgangers/uur per breedte meter. *</a:t>
                      </a:r>
                    </a:p>
                  </a:txBody>
                  <a:tcPr marL="44450" marR="4445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380981"/>
                  </a:ext>
                </a:extLst>
              </a:tr>
              <a:tr h="641124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nl-NL" sz="1400" b="1">
                          <a:effectLst/>
                        </a:rPr>
                        <a:t>3</a:t>
                      </a:r>
                      <a:endParaRPr lang="nl-NL" sz="1400" b="1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nl-NL" sz="1400" b="1" dirty="0">
                          <a:effectLst/>
                        </a:rPr>
                        <a:t>Trottoirs met activiteiten in plint en belangrijke looproutes naar centra/scholen</a:t>
                      </a:r>
                      <a:endParaRPr lang="nl-NL" sz="1400" b="1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nl-NL" sz="1400" b="1" dirty="0">
                          <a:effectLst/>
                        </a:rPr>
                        <a:t>Effectieve loopruimte &lt; 270 cm*.  </a:t>
                      </a:r>
                    </a:p>
                  </a:txBody>
                  <a:tcPr marL="44450" marR="4445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0117507"/>
                  </a:ext>
                </a:extLst>
              </a:tr>
              <a:tr h="813391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4</a:t>
                      </a:r>
                      <a:endParaRPr lang="nl-NL" sz="140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Drukke voetgangersoversteken met weinig opstelruimte bij centra en in belangrijke looproutes naar centra/scholen</a:t>
                      </a:r>
                      <a:endParaRPr lang="nl-NL" sz="1400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21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nl-NL" sz="1400" dirty="0">
                          <a:effectLst/>
                        </a:rPr>
                        <a:t>Geregeld: cyclustijd &gt; 1 minuut</a:t>
                      </a:r>
                    </a:p>
                    <a:p>
                      <a:pPr marL="0" lvl="0" indent="0" algn="l">
                        <a:lnSpc>
                          <a:spcPts val="21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nl-NL" sz="1400" dirty="0">
                          <a:effectLst/>
                        </a:rPr>
                        <a:t>Ongeregeld: I-auto &gt; 1.000 mvt/uur</a:t>
                      </a:r>
                      <a:endParaRPr lang="nl-NL" sz="1400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7820256"/>
                  </a:ext>
                </a:extLst>
              </a:tr>
              <a:tr h="701749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5</a:t>
                      </a:r>
                      <a:endParaRPr lang="nl-NL" sz="140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Fietsoversteken drukke fietsroutes en weinig opstelruimte</a:t>
                      </a:r>
                      <a:endParaRPr lang="nl-NL" sz="1400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21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nl-NL" sz="1400" dirty="0">
                          <a:effectLst/>
                        </a:rPr>
                        <a:t>Geregeld: cyclustijd &gt; 1 minuut</a:t>
                      </a:r>
                    </a:p>
                    <a:p>
                      <a:pPr marL="0" lvl="0" indent="0" algn="l">
                        <a:lnSpc>
                          <a:spcPts val="21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nl-NL" sz="1400" dirty="0">
                          <a:effectLst/>
                        </a:rPr>
                        <a:t>Ongeregeld: I-auto &gt; 1.000 mvt/uur</a:t>
                      </a:r>
                      <a:endParaRPr lang="nl-NL" sz="1400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7359372"/>
                  </a:ext>
                </a:extLst>
              </a:tr>
              <a:tr h="770860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nl-NL" sz="1400">
                          <a:effectLst/>
                        </a:rPr>
                        <a:t>6</a:t>
                      </a:r>
                      <a:endParaRPr lang="nl-NL" sz="140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</a:rPr>
                        <a:t>Drukke fietspaden die te smal zijn.  Speciale aandacht voor fietsroutes naar middelbare scholen</a:t>
                      </a:r>
                      <a:endParaRPr lang="nl-NL" sz="1400" dirty="0">
                        <a:effectLst/>
                        <a:latin typeface="Museo Sans 300" panose="020000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21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nl-NL" sz="1400" dirty="0">
                          <a:effectLst/>
                        </a:rPr>
                        <a:t>Eenrichtingsfietspad: &gt; 250 fietsers/uur  en &lt;300 cm breed (&lt;210 cm)*</a:t>
                      </a:r>
                    </a:p>
                    <a:p>
                      <a:pPr marL="0" lvl="0" indent="0" algn="l">
                        <a:lnSpc>
                          <a:spcPts val="21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nl-NL" sz="1400" dirty="0">
                          <a:effectLst/>
                        </a:rPr>
                        <a:t>Tweerichtingsfietspad: &gt; 400 fietsers/uur en  &lt;400 cm breed   (&lt; 310 cm)*</a:t>
                      </a:r>
                    </a:p>
                  </a:txBody>
                  <a:tcPr marL="44450" marR="4445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051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4758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3C38A1-CD79-472E-BA9D-1C658F8D7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5836"/>
            <a:ext cx="10515600" cy="1325563"/>
          </a:xfrm>
        </p:spPr>
        <p:txBody>
          <a:bodyPr>
            <a:normAutofit/>
          </a:bodyPr>
          <a:lstStyle/>
          <a:p>
            <a:r>
              <a:rPr lang="nl-NL" sz="3600" b="1" dirty="0"/>
              <a:t>Mogelijke maatregelen in te drukke voetgangersstraten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D8795B-AFB9-480E-BD94-ED2D7E22E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7583"/>
            <a:ext cx="10515600" cy="4351338"/>
          </a:xfrm>
        </p:spPr>
        <p:txBody>
          <a:bodyPr/>
          <a:lstStyle/>
          <a:p>
            <a:r>
              <a:rPr lang="nl-NL" dirty="0"/>
              <a:t>Rechts lopen</a:t>
            </a:r>
          </a:p>
          <a:p>
            <a:r>
              <a:rPr lang="nl-NL" dirty="0"/>
              <a:t>Reguleren wachtrijen</a:t>
            </a:r>
          </a:p>
          <a:p>
            <a:r>
              <a:rPr lang="nl-NL" dirty="0"/>
              <a:t>Begeleiders op straat</a:t>
            </a:r>
          </a:p>
          <a:p>
            <a:r>
              <a:rPr lang="nl-NL" dirty="0"/>
              <a:t>Verwijderen obstakels</a:t>
            </a:r>
          </a:p>
          <a:p>
            <a:r>
              <a:rPr lang="nl-NL" dirty="0"/>
              <a:t>Eenrichtingverkeer</a:t>
            </a:r>
          </a:p>
          <a:p>
            <a:r>
              <a:rPr lang="nl-NL" dirty="0"/>
              <a:t>Ontvlechten loopstromen</a:t>
            </a:r>
          </a:p>
          <a:p>
            <a:r>
              <a:rPr lang="nl-NL" dirty="0"/>
              <a:t>Verbieden rijdende en/of gestalde fietsen</a:t>
            </a:r>
          </a:p>
          <a:p>
            <a:r>
              <a:rPr lang="nl-NL" dirty="0"/>
              <a:t>Reguleren bevoorrading</a:t>
            </a:r>
          </a:p>
          <a:p>
            <a:endParaRPr lang="nl-NL" dirty="0"/>
          </a:p>
        </p:txBody>
      </p:sp>
      <p:pic>
        <p:nvPicPr>
          <p:cNvPr id="4" name="Afbeelding 3" descr="Afbeelding met vloer, gebouw, man, geel&#10;&#10;Automatisch gegenereerde beschrijving">
            <a:extLst>
              <a:ext uri="{FF2B5EF4-FFF2-40B4-BE49-F238E27FC236}">
                <a16:creationId xmlns:a16="http://schemas.microsoft.com/office/drawing/2014/main" id="{6E9CC385-01B6-4A6B-A025-4B32DEF49E9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90" r="7748"/>
          <a:stretch/>
        </p:blipFill>
        <p:spPr bwMode="auto">
          <a:xfrm>
            <a:off x="9097611" y="2371522"/>
            <a:ext cx="1900555" cy="16078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Retailsector moet door corona het roer omgooien - Insights">
            <a:extLst>
              <a:ext uri="{FF2B5EF4-FFF2-40B4-BE49-F238E27FC236}">
                <a16:creationId xmlns:a16="http://schemas.microsoft.com/office/drawing/2014/main" id="{446F4B39-541B-4EB5-8759-E5D152F46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149" y="4439588"/>
            <a:ext cx="3487420" cy="19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6975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</TotalTime>
  <Words>359</Words>
  <Application>Microsoft Office PowerPoint</Application>
  <PresentationFormat>Breedbeeld</PresentationFormat>
  <Paragraphs>76</Paragraphs>
  <Slides>11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Museo Sans 300</vt:lpstr>
      <vt:lpstr>Kantoorthema</vt:lpstr>
      <vt:lpstr>kennissessie  Ervaringen met voetgangersgebieden  in de 1,5 m-samenleving</vt:lpstr>
      <vt:lpstr>Agenda</vt:lpstr>
      <vt:lpstr>Toelichting op Maaksamenruimte.nl</vt:lpstr>
      <vt:lpstr>Maak Samen Ruimte</vt:lpstr>
      <vt:lpstr>Gebruik van Ruimte</vt:lpstr>
      <vt:lpstr>Ontsluiting via website </vt:lpstr>
      <vt:lpstr>Inleiding</vt:lpstr>
      <vt:lpstr>Quick-scan knelpunten</vt:lpstr>
      <vt:lpstr>Mogelijke maatregelen in te drukke voetgangersstraten</vt:lpstr>
      <vt:lpstr>Mogelijke maatregelen in straten met te smalle trottoirs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Boggelen, Otto van</dc:creator>
  <cp:lastModifiedBy>Oostenbrink, Emile</cp:lastModifiedBy>
  <cp:revision>88</cp:revision>
  <cp:lastPrinted>2020-05-26T11:35:50Z</cp:lastPrinted>
  <dcterms:created xsi:type="dcterms:W3CDTF">2020-04-23T14:43:38Z</dcterms:created>
  <dcterms:modified xsi:type="dcterms:W3CDTF">2020-07-01T11:47:20Z</dcterms:modified>
</cp:coreProperties>
</file>