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87" r:id="rId2"/>
    <p:sldId id="292" r:id="rId3"/>
    <p:sldId id="308" r:id="rId4"/>
    <p:sldId id="298" r:id="rId5"/>
    <p:sldId id="310" r:id="rId6"/>
    <p:sldId id="312" r:id="rId7"/>
    <p:sldId id="311" r:id="rId8"/>
    <p:sldId id="306" r:id="rId9"/>
    <p:sldId id="289" r:id="rId10"/>
  </p:sldIdLst>
  <p:sldSz cx="12192000" cy="6858000"/>
  <p:notesSz cx="6858000" cy="9144000"/>
  <p:embeddedFontLst>
    <p:embeddedFont>
      <p:font typeface="Sweco Sans" pitchFamily="2" charset="77"/>
      <p:regular r:id="rId13"/>
      <p:bold r:id="rId14"/>
      <p:italic r:id="rId15"/>
      <p:boldItalic r:id="rId16"/>
    </p:embeddedFont>
    <p:embeddedFont>
      <p:font typeface="Sweco Sans Medium" pitchFamily="2" charset="77"/>
      <p:regular r:id="rId17"/>
      <p:bold r:id="rId18"/>
      <p:italic r:id="rId19"/>
      <p:boldItalic r:id="rId20"/>
    </p:embeddedFont>
  </p:embeddedFontLst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AD014C3E-A789-4E74-8A5F-6F5304B984BC}">
          <p14:sldIdLst>
            <p14:sldId id="287"/>
            <p14:sldId id="292"/>
            <p14:sldId id="308"/>
            <p14:sldId id="298"/>
            <p14:sldId id="310"/>
            <p14:sldId id="312"/>
            <p14:sldId id="311"/>
            <p14:sldId id="306"/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20" userDrawn="1">
          <p15:clr>
            <a:srgbClr val="A4A3A4"/>
          </p15:clr>
        </p15:guide>
        <p15:guide id="2" pos="506" userDrawn="1">
          <p15:clr>
            <a:srgbClr val="A4A3A4"/>
          </p15:clr>
        </p15:guide>
        <p15:guide id="3" pos="7514" userDrawn="1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orient="horz" pos="1321" userDrawn="1">
          <p15:clr>
            <a:srgbClr val="A4A3A4"/>
          </p15:clr>
        </p15:guide>
        <p15:guide id="6" orient="horz" pos="396" userDrawn="1">
          <p15:clr>
            <a:srgbClr val="A4A3A4"/>
          </p15:clr>
        </p15:guide>
        <p15:guide id="7" orient="horz" pos="164" userDrawn="1">
          <p15:clr>
            <a:srgbClr val="A4A3A4"/>
          </p15:clr>
        </p15:guide>
        <p15:guide id="8" pos="6738" userDrawn="1">
          <p15:clr>
            <a:srgbClr val="A4A3A4"/>
          </p15:clr>
        </p15:guide>
        <p15:guide id="9" orient="horz" pos="4156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  <p15:guide id="11" orient="horz" pos="42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84B2"/>
    <a:srgbClr val="9AB7E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just format 2 - Dekorfär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just format 2 - Dekorfärg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Stijl, licht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Stijl, licht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7292A2E-F333-43FB-9621-5CBBE7FDCDCB}" styleName="Stijl, licht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08" autoAdjust="0"/>
    <p:restoredTop sz="89161" autoAdjust="0"/>
  </p:normalViewPr>
  <p:slideViewPr>
    <p:cSldViewPr snapToGrid="0" showGuides="1">
      <p:cViewPr varScale="1">
        <p:scale>
          <a:sx n="87" d="100"/>
          <a:sy n="87" d="100"/>
        </p:scale>
        <p:origin x="392" y="184"/>
      </p:cViewPr>
      <p:guideLst>
        <p:guide orient="horz" pos="4020"/>
        <p:guide pos="506"/>
        <p:guide pos="7514"/>
        <p:guide orient="horz" pos="981"/>
        <p:guide orient="horz" pos="1321"/>
        <p:guide orient="horz" pos="396"/>
        <p:guide orient="horz" pos="164"/>
        <p:guide pos="6738"/>
        <p:guide orient="horz" pos="4156"/>
        <p:guide orient="horz" pos="2160"/>
        <p:guide orient="horz" pos="420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237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 dirty="0">
              <a:latin typeface="Arial" panose="020B0604020202020204" pitchFamily="34" charset="0"/>
            </a:endParaRPr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66789-7B4A-4F00-9286-DDD8ED65D568}" type="datetimeFigureOut">
              <a:rPr lang="sv-SE" smtClean="0">
                <a:latin typeface="Arial" panose="020B0604020202020204" pitchFamily="34" charset="0"/>
              </a:rPr>
              <a:t>2021-05-25</a:t>
            </a:fld>
            <a:endParaRPr lang="sv-SE" dirty="0">
              <a:latin typeface="Arial" panose="020B0604020202020204" pitchFamily="34" charset="0"/>
            </a:endParaRP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 dirty="0">
              <a:latin typeface="Arial" panose="020B0604020202020204" pitchFamily="34" charset="0"/>
            </a:endParaRP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7E181-C03F-4811-9B36-CB7788F180BA}" type="slidenum">
              <a:rPr lang="sv-SE" smtClean="0">
                <a:latin typeface="Arial" panose="020B0604020202020204" pitchFamily="34" charset="0"/>
              </a:rPr>
              <a:t>‹#›</a:t>
            </a:fld>
            <a:endParaRPr lang="sv-S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3181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sv-SE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7F3F61B6-EEAE-45CF-BC26-93497CBA11EE}" type="datetimeFigureOut">
              <a:rPr lang="sv-SE" smtClean="0"/>
              <a:pPr/>
              <a:t>2021-05-25</a:t>
            </a:fld>
            <a:endParaRPr lang="sv-SE" dirty="0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 dirty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sv-SE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7850F7A7-DA63-4A74-9242-8131DBB6E08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72779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50F7A7-DA63-4A74-9242-8131DBB6E085}" type="slidenum">
              <a:rPr lang="sv-SE" smtClean="0"/>
              <a:pPr/>
              <a:t>1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71133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50F7A7-DA63-4A74-9242-8131DBB6E085}" type="slidenum">
              <a:rPr lang="sv-SE" smtClean="0"/>
              <a:pPr/>
              <a:t>2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41692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50F7A7-DA63-4A74-9242-8131DBB6E085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4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srgbClr val="3F3F4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5757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50F7A7-DA63-4A74-9242-8131DBB6E085}" type="slidenum">
              <a:rPr lang="sv-SE" smtClean="0"/>
              <a:pPr/>
              <a:t>4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99160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50F7A7-DA63-4A74-9242-8131DBB6E085}" type="slidenum">
              <a:rPr lang="sv-SE" smtClean="0"/>
              <a:pPr/>
              <a:t>6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05287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dirty="0"/>
              <a:t>Wie kan dit schema toelichten?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50F7A7-DA63-4A74-9242-8131DBB6E085}" type="slidenum">
              <a:rPr lang="sv-SE" smtClean="0"/>
              <a:pPr/>
              <a:t>7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5380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(1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46F014-7D51-48F3-9915-51EA24F52A10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803275" y="260568"/>
            <a:ext cx="120332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EAEDCA-98D4-4724-9772-C653855CA0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329" y="264741"/>
            <a:ext cx="1229546" cy="372895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6FAC9F50-A259-450B-A0DC-FC58DF938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830" y="1826147"/>
            <a:ext cx="8639999" cy="1080000"/>
          </a:xfrm>
        </p:spPr>
        <p:txBody>
          <a:bodyPr anchor="t" anchorCtr="0">
            <a:noAutofit/>
          </a:bodyPr>
          <a:lstStyle>
            <a:lvl1pPr>
              <a:defRPr sz="76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9052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803275" y="2059818"/>
            <a:ext cx="5226757" cy="4321932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0C33B-591C-4208-9D0D-35FC029433BF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Platshållare för innehåll 8"/>
          <p:cNvSpPr>
            <a:spLocks noGrp="1"/>
          </p:cNvSpPr>
          <p:nvPr>
            <p:ph sz="quarter" idx="13"/>
          </p:nvPr>
        </p:nvSpPr>
        <p:spPr>
          <a:xfrm>
            <a:off x="6144684" y="2060575"/>
            <a:ext cx="5783292" cy="4321175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7018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98E68-26D1-423A-ADDE-7A62164022A9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Platshållare för text 7"/>
          <p:cNvSpPr>
            <a:spLocks noGrp="1"/>
          </p:cNvSpPr>
          <p:nvPr>
            <p:ph type="body" sz="quarter" idx="13"/>
          </p:nvPr>
        </p:nvSpPr>
        <p:spPr>
          <a:xfrm>
            <a:off x="812800" y="1633151"/>
            <a:ext cx="11125200" cy="344757"/>
          </a:xfrm>
        </p:spPr>
        <p:txBody>
          <a:bodyPr/>
          <a:lstStyle>
            <a:lvl1pPr marL="12600" indent="0">
              <a:buNone/>
              <a:defRPr/>
            </a:lvl1pPr>
            <a:lvl2pPr marL="469800" indent="0">
              <a:buNone/>
              <a:defRPr/>
            </a:lvl2pPr>
            <a:lvl3pPr marL="927000" indent="0">
              <a:buNone/>
              <a:defRPr/>
            </a:lvl3pPr>
            <a:lvl4pPr marL="1384200" indent="0">
              <a:buNone/>
              <a:defRPr/>
            </a:lvl4pPr>
            <a:lvl5pPr marL="1841400" indent="0">
              <a:buNone/>
              <a:defRPr/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1" name="Platshållare för diagram 10"/>
          <p:cNvSpPr>
            <a:spLocks noGrp="1"/>
          </p:cNvSpPr>
          <p:nvPr>
            <p:ph type="chart" sz="quarter" idx="14"/>
          </p:nvPr>
        </p:nvSpPr>
        <p:spPr>
          <a:xfrm>
            <a:off x="803275" y="2059818"/>
            <a:ext cx="10969975" cy="4307418"/>
          </a:xfrm>
        </p:spPr>
        <p:txBody>
          <a:bodyPr/>
          <a:lstStyle/>
          <a:p>
            <a:r>
              <a:rPr lang="sv-SE"/>
              <a:t>Klicka på ikonen för att lägga till ett diagram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0417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two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35173-2601-4DE1-86F4-BD176390A14F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Platshållare för text 7"/>
          <p:cNvSpPr>
            <a:spLocks noGrp="1"/>
          </p:cNvSpPr>
          <p:nvPr>
            <p:ph type="body" sz="quarter" idx="13"/>
          </p:nvPr>
        </p:nvSpPr>
        <p:spPr>
          <a:xfrm>
            <a:off x="812800" y="1633151"/>
            <a:ext cx="11125200" cy="344757"/>
          </a:xfrm>
        </p:spPr>
        <p:txBody>
          <a:bodyPr/>
          <a:lstStyle>
            <a:lvl1pPr marL="12600" indent="0">
              <a:buNone/>
              <a:defRPr/>
            </a:lvl1pPr>
            <a:lvl2pPr marL="469800" indent="0">
              <a:buNone/>
              <a:defRPr/>
            </a:lvl2pPr>
            <a:lvl3pPr marL="927000" indent="0">
              <a:buNone/>
              <a:defRPr/>
            </a:lvl3pPr>
            <a:lvl4pPr marL="1384200" indent="0">
              <a:buNone/>
              <a:defRPr/>
            </a:lvl4pPr>
            <a:lvl5pPr marL="1841400" indent="0">
              <a:buNone/>
              <a:defRPr/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11" name="Platshållare för diagram 10"/>
          <p:cNvSpPr>
            <a:spLocks noGrp="1"/>
          </p:cNvSpPr>
          <p:nvPr>
            <p:ph type="chart" sz="quarter" idx="14"/>
          </p:nvPr>
        </p:nvSpPr>
        <p:spPr>
          <a:xfrm>
            <a:off x="803275" y="2059818"/>
            <a:ext cx="5226757" cy="4321932"/>
          </a:xfrm>
        </p:spPr>
        <p:txBody>
          <a:bodyPr/>
          <a:lstStyle/>
          <a:p>
            <a:r>
              <a:rPr lang="sv-SE"/>
              <a:t>Klicka på ikonen för att lägga till ett diagram</a:t>
            </a:r>
          </a:p>
        </p:txBody>
      </p:sp>
      <p:sp>
        <p:nvSpPr>
          <p:cNvPr id="7" name="Platshållare för diagram 6"/>
          <p:cNvSpPr>
            <a:spLocks noGrp="1"/>
          </p:cNvSpPr>
          <p:nvPr>
            <p:ph type="chart" sz="quarter" idx="15"/>
          </p:nvPr>
        </p:nvSpPr>
        <p:spPr>
          <a:xfrm>
            <a:off x="6144684" y="2060575"/>
            <a:ext cx="5783292" cy="4321175"/>
          </a:xfrm>
        </p:spPr>
        <p:txBody>
          <a:bodyPr/>
          <a:lstStyle/>
          <a:p>
            <a:r>
              <a:rPr lang="sv-SE"/>
              <a:t>Klicka på ikonen för att lägga till ett diagram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517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251847" y="1557337"/>
            <a:ext cx="7740000" cy="3600000"/>
          </a:xfrm>
        </p:spPr>
        <p:txBody>
          <a:bodyPr anchor="t">
            <a:normAutofit/>
          </a:bodyPr>
          <a:lstStyle>
            <a:lvl1pPr algn="l">
              <a:defRPr sz="2900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sv-SE"/>
              <a:t>Klicka här för att ändra mall för rubrikformat</a:t>
            </a:r>
            <a:endParaRPr lang="en-GB" dirty="0"/>
          </a:p>
        </p:txBody>
      </p:sp>
      <p:sp>
        <p:nvSpPr>
          <p:cNvPr id="9" name="Platshållare fö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83A-4B74-48E7-B685-4F78C9A74AF1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10" name="Platshållare för sidfot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Platshållare för bildnumm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9656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(2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251846" y="1557338"/>
            <a:ext cx="7740000" cy="3600000"/>
          </a:xfrm>
        </p:spPr>
        <p:txBody>
          <a:bodyPr anchor="t">
            <a:normAutofit/>
          </a:bodyPr>
          <a:lstStyle>
            <a:lvl1pPr algn="l">
              <a:defRPr sz="29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sv-SE"/>
              <a:t>Klicka här för att ändra mall för rubrikformat</a:t>
            </a: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A5BD73-117F-4C23-8626-AB3221A1E29A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EAEDCA-98D4-4724-9772-C653855CA0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28" y="235005"/>
            <a:ext cx="1372500" cy="41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983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(3)">
    <p:bg>
      <p:bgPr>
        <a:solidFill>
          <a:srgbClr val="7A9B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251846" y="1557338"/>
            <a:ext cx="7740000" cy="3600000"/>
          </a:xfrm>
        </p:spPr>
        <p:txBody>
          <a:bodyPr anchor="t">
            <a:normAutofit/>
          </a:bodyPr>
          <a:lstStyle>
            <a:lvl1pPr algn="l">
              <a:defRPr sz="29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sv-SE"/>
              <a:t>Klicka här för att ändra mall för rubrikformat</a:t>
            </a: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A5BD73-117F-4C23-8626-AB3221A1E29A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EAEDCA-98D4-4724-9772-C653855CA0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28" y="235005"/>
            <a:ext cx="1372500" cy="41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621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D2E4C-330A-450F-A001-DF807E62A088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Rubri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526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DD37-E26E-4381-B5B9-26D09E601C02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3335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page (1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 userDrawn="1"/>
        </p:nvSpPr>
        <p:spPr>
          <a:xfrm>
            <a:off x="264000" y="243000"/>
            <a:ext cx="11664000" cy="637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099" y="2979186"/>
            <a:ext cx="3987801" cy="120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2310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(2)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B976FF3-B83A-4258-B1BC-F17BC81BE5F5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803275" y="260568"/>
            <a:ext cx="120332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EAEDCA-98D4-4724-9772-C653855CA0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329" y="264741"/>
            <a:ext cx="1229546" cy="372895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84D7BB5-5867-4EDA-8502-C88BC4B589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51847" y="3159256"/>
            <a:ext cx="8640000" cy="360000"/>
          </a:xfrm>
        </p:spPr>
        <p:txBody>
          <a:bodyPr lIns="36000">
            <a:noAutofit/>
          </a:bodyPr>
          <a:lstStyle>
            <a:lvl1pPr marL="0" indent="0">
              <a:buNone/>
              <a:defRPr sz="29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D04268F-9F73-4C36-8591-00DD091C2C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1845" y="2979615"/>
            <a:ext cx="720000" cy="3600"/>
          </a:xfr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r>
              <a:rPr lang="en-US" dirty="0"/>
              <a:t> </a:t>
            </a:r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6E3287-AE20-47C8-A1D4-1A4AC01AB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46" y="1738079"/>
            <a:ext cx="8639999" cy="1080000"/>
          </a:xfrm>
        </p:spPr>
        <p:txBody>
          <a:bodyPr>
            <a:noAutofit/>
          </a:bodyPr>
          <a:lstStyle>
            <a:lvl1pPr>
              <a:defRPr sz="76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46610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ith image (1)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17">
            <a:extLst>
              <a:ext uri="{FF2B5EF4-FFF2-40B4-BE49-F238E27FC236}">
                <a16:creationId xmlns:a16="http://schemas.microsoft.com/office/drawing/2014/main" id="{1DCA6531-CE77-4A05-9227-4F09916B15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anchor="ctr">
            <a:normAutofit/>
          </a:bodyPr>
          <a:lstStyle>
            <a:lvl1pPr marL="12600" indent="0" algn="ctr">
              <a:buNone/>
              <a:defRPr sz="1000"/>
            </a:lvl1pPr>
          </a:lstStyle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9AD2B6B-06C2-4C6F-9883-2EB4DF4E89CE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803275" y="260568"/>
            <a:ext cx="120332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EAEDCA-98D4-4724-9772-C653855CA0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Platshållare för text 6">
            <a:extLst>
              <a:ext uri="{FF2B5EF4-FFF2-40B4-BE49-F238E27FC236}">
                <a16:creationId xmlns:a16="http://schemas.microsoft.com/office/drawing/2014/main" id="{AE572B6A-97D8-4ABD-B352-A955DFBDA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99330" y="264741"/>
            <a:ext cx="1229546" cy="372895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12600" indent="0">
              <a:buNone/>
              <a:defRPr sz="100"/>
            </a:lvl1pPr>
          </a:lstStyle>
          <a:p>
            <a:pPr lvl="0"/>
            <a:r>
              <a:rPr lang="en-GB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0A54AE-F288-4296-8AA6-88DDA39DE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830" y="1826147"/>
            <a:ext cx="8639999" cy="1080000"/>
          </a:xfrm>
        </p:spPr>
        <p:txBody>
          <a:bodyPr anchor="t" anchorCtr="0">
            <a:noAutofit/>
          </a:bodyPr>
          <a:lstStyle>
            <a:lvl1pPr>
              <a:defRPr sz="76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82900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ith image (2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tshållare för bild 17">
            <a:extLst>
              <a:ext uri="{FF2B5EF4-FFF2-40B4-BE49-F238E27FC236}">
                <a16:creationId xmlns:a16="http://schemas.microsoft.com/office/drawing/2014/main" id="{5E0BB0CB-A606-4EA2-9F5A-A9A84FB3D2A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anchor="ctr">
            <a:normAutofit/>
          </a:bodyPr>
          <a:lstStyle>
            <a:lvl1pPr marL="12600" indent="0" algn="ctr">
              <a:buNone/>
              <a:defRPr sz="1000"/>
            </a:lvl1pPr>
          </a:lstStyle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FDAD04B-2A3F-4AE3-97D1-4BC8C977BAD5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803275" y="260568"/>
            <a:ext cx="120332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EAEDCA-98D4-4724-9772-C653855CA0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latshållare för text 6"/>
          <p:cNvSpPr>
            <a:spLocks noGrp="1"/>
          </p:cNvSpPr>
          <p:nvPr>
            <p:ph type="body" sz="quarter" idx="13" hasCustomPrompt="1"/>
          </p:nvPr>
        </p:nvSpPr>
        <p:spPr>
          <a:xfrm>
            <a:off x="10699330" y="264741"/>
            <a:ext cx="1229546" cy="372895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12600" indent="0">
              <a:buNone/>
              <a:defRPr sz="100"/>
            </a:lvl1pPr>
          </a:lstStyle>
          <a:p>
            <a:pPr lvl="0"/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824F4E8-CD3A-49AB-947D-F41A9A4F9A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51847" y="3159257"/>
            <a:ext cx="8640000" cy="360000"/>
          </a:xfrm>
        </p:spPr>
        <p:txBody>
          <a:bodyPr lIns="36000">
            <a:noAutofit/>
          </a:bodyPr>
          <a:lstStyle>
            <a:lvl1pPr marL="0" indent="0">
              <a:buNone/>
              <a:defRPr sz="29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681764A8-9F16-427A-B8F4-5167A1F8F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51845" y="2979616"/>
            <a:ext cx="720000" cy="3600"/>
          </a:xfr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r>
              <a:rPr lang="en-US" dirty="0"/>
              <a:t> </a:t>
            </a:r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FF4A00-6D5C-43A3-B030-D23F8A6CA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46" y="1738079"/>
            <a:ext cx="8639999" cy="1080000"/>
          </a:xfrm>
        </p:spPr>
        <p:txBody>
          <a:bodyPr>
            <a:noAutofit/>
          </a:bodyPr>
          <a:lstStyle>
            <a:lvl1pPr>
              <a:defRPr sz="76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372542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GB" dirty="0"/>
          </a:p>
        </p:txBody>
      </p:sp>
      <p:sp>
        <p:nvSpPr>
          <p:cNvPr id="10" name="Platshållare för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5E3-B503-469C-AC8B-A5A83772A74C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11" name="Platshållare för sidfot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Platshållare för bildnumm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8086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803275" y="2059818"/>
            <a:ext cx="5816600" cy="4307418"/>
          </a:xfrm>
        </p:spPr>
        <p:txBody>
          <a:bodyPr/>
          <a:lstStyle>
            <a:lvl1pPr marL="12600" indent="0">
              <a:buNone/>
              <a:defRPr/>
            </a:lvl1pPr>
            <a:lvl2pPr marL="469800" indent="0">
              <a:buNone/>
              <a:defRPr/>
            </a:lvl2pPr>
            <a:lvl3pPr marL="927000" indent="0">
              <a:buNone/>
              <a:defRPr/>
            </a:lvl3pPr>
            <a:lvl4pPr marL="1384200" indent="0">
              <a:buNone/>
              <a:defRPr/>
            </a:lvl4pPr>
            <a:lvl5pPr marL="1841400" indent="0">
              <a:buNone/>
              <a:defRPr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94-5231-4234-B42F-99688D217CA4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916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803275" y="2059818"/>
            <a:ext cx="4664075" cy="4321932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49D92-AF17-47C7-914E-D40784C4E9B1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Platshållare för bild 7"/>
          <p:cNvSpPr>
            <a:spLocks noGrp="1"/>
          </p:cNvSpPr>
          <p:nvPr>
            <p:ph type="pic" sz="quarter" idx="13"/>
          </p:nvPr>
        </p:nvSpPr>
        <p:spPr>
          <a:xfrm>
            <a:off x="6144684" y="2097087"/>
            <a:ext cx="5783292" cy="4284663"/>
          </a:xfrm>
        </p:spPr>
        <p:txBody>
          <a:bodyPr/>
          <a:lstStyle/>
          <a:p>
            <a:r>
              <a:rPr lang="sv-SE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3586072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text oc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803275" y="2059818"/>
            <a:ext cx="4664075" cy="4321932"/>
          </a:xfrm>
        </p:spPr>
        <p:txBody>
          <a:bodyPr/>
          <a:lstStyle>
            <a:lvl1pPr marL="12600" indent="0">
              <a:buNone/>
              <a:defRPr/>
            </a:lvl1pPr>
            <a:lvl2pPr marL="469800" indent="0">
              <a:buNone/>
              <a:defRPr/>
            </a:lvl2pPr>
            <a:lvl3pPr marL="927000" indent="0">
              <a:buNone/>
              <a:defRPr/>
            </a:lvl3pPr>
            <a:lvl4pPr marL="1384200" indent="0">
              <a:buNone/>
              <a:defRPr/>
            </a:lvl4pPr>
            <a:lvl5pPr marL="1841400" indent="0">
              <a:buNone/>
              <a:defRPr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F467-56C0-48B2-8425-028CFC04A562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Platshållare för bild 7"/>
          <p:cNvSpPr>
            <a:spLocks noGrp="1"/>
          </p:cNvSpPr>
          <p:nvPr>
            <p:ph type="pic" sz="quarter" idx="13"/>
          </p:nvPr>
        </p:nvSpPr>
        <p:spPr>
          <a:xfrm>
            <a:off x="6144684" y="2097088"/>
            <a:ext cx="5783292" cy="4284662"/>
          </a:xfrm>
        </p:spPr>
        <p:txBody>
          <a:bodyPr/>
          <a:lstStyle/>
          <a:p>
            <a:r>
              <a:rPr lang="sv-SE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1506099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B36E-FB9E-4E6C-9497-D5A08C17CB72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Platshållare för bild 7"/>
          <p:cNvSpPr>
            <a:spLocks noGrp="1"/>
          </p:cNvSpPr>
          <p:nvPr>
            <p:ph type="pic" sz="quarter" idx="13"/>
          </p:nvPr>
        </p:nvSpPr>
        <p:spPr>
          <a:xfrm>
            <a:off x="5997146" y="2109572"/>
            <a:ext cx="2736000" cy="1908000"/>
          </a:xfrm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9" name="Platshållare för bild 7"/>
          <p:cNvSpPr>
            <a:spLocks noGrp="1"/>
          </p:cNvSpPr>
          <p:nvPr>
            <p:ph type="pic" sz="quarter" idx="14"/>
          </p:nvPr>
        </p:nvSpPr>
        <p:spPr>
          <a:xfrm>
            <a:off x="9184776" y="2109572"/>
            <a:ext cx="2736000" cy="1908000"/>
          </a:xfrm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10" name="Platshållare för bild 7"/>
          <p:cNvSpPr>
            <a:spLocks noGrp="1"/>
          </p:cNvSpPr>
          <p:nvPr>
            <p:ph type="pic" sz="quarter" idx="15"/>
          </p:nvPr>
        </p:nvSpPr>
        <p:spPr>
          <a:xfrm>
            <a:off x="5997146" y="4300344"/>
            <a:ext cx="2736000" cy="1908000"/>
          </a:xfrm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11" name="Platshållare för bild 7"/>
          <p:cNvSpPr>
            <a:spLocks noGrp="1"/>
          </p:cNvSpPr>
          <p:nvPr>
            <p:ph type="pic" sz="quarter" idx="16"/>
          </p:nvPr>
        </p:nvSpPr>
        <p:spPr>
          <a:xfrm>
            <a:off x="9184776" y="4300344"/>
            <a:ext cx="2736000" cy="1908000"/>
          </a:xfrm>
        </p:spPr>
        <p:txBody>
          <a:bodyPr/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12" name="Platshållare för bild 7"/>
          <p:cNvSpPr>
            <a:spLocks noGrp="1"/>
          </p:cNvSpPr>
          <p:nvPr>
            <p:ph type="pic" sz="quarter" idx="17"/>
          </p:nvPr>
        </p:nvSpPr>
        <p:spPr>
          <a:xfrm>
            <a:off x="819210" y="2109572"/>
            <a:ext cx="4856661" cy="4098772"/>
          </a:xfrm>
        </p:spPr>
        <p:txBody>
          <a:bodyPr/>
          <a:lstStyle/>
          <a:p>
            <a:r>
              <a:rPr lang="sv-SE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3836134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803275" y="756946"/>
            <a:ext cx="11124701" cy="88741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GB" dirty="0" err="1"/>
              <a:t>Klicka</a:t>
            </a:r>
            <a:r>
              <a:rPr lang="en-GB" dirty="0"/>
              <a:t> </a:t>
            </a:r>
            <a:r>
              <a:rPr lang="en-GB" dirty="0" err="1"/>
              <a:t>här</a:t>
            </a:r>
            <a:r>
              <a:rPr lang="en-GB" dirty="0"/>
              <a:t> </a:t>
            </a:r>
            <a:r>
              <a:rPr lang="en-GB" dirty="0" err="1"/>
              <a:t>för</a:t>
            </a:r>
            <a:r>
              <a:rPr lang="en-GB" dirty="0"/>
              <a:t> </a:t>
            </a:r>
            <a:r>
              <a:rPr lang="en-GB" dirty="0" err="1"/>
              <a:t>att</a:t>
            </a:r>
            <a:r>
              <a:rPr lang="en-GB" dirty="0"/>
              <a:t> </a:t>
            </a:r>
            <a:r>
              <a:rPr lang="en-GB" dirty="0" err="1"/>
              <a:t>ändra</a:t>
            </a:r>
            <a:r>
              <a:rPr lang="en-GB" dirty="0"/>
              <a:t>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03275" y="2059818"/>
            <a:ext cx="11124701" cy="430741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err="1"/>
              <a:t>Klicka</a:t>
            </a:r>
            <a:r>
              <a:rPr lang="en-GB" dirty="0"/>
              <a:t> </a:t>
            </a:r>
            <a:r>
              <a:rPr lang="en-GB" dirty="0" err="1"/>
              <a:t>här</a:t>
            </a:r>
            <a:r>
              <a:rPr lang="en-GB" dirty="0"/>
              <a:t> </a:t>
            </a:r>
            <a:r>
              <a:rPr lang="en-GB" dirty="0" err="1"/>
              <a:t>för</a:t>
            </a:r>
            <a:r>
              <a:rPr lang="en-GB" dirty="0"/>
              <a:t> </a:t>
            </a:r>
            <a:r>
              <a:rPr lang="en-GB" dirty="0" err="1"/>
              <a:t>att</a:t>
            </a:r>
            <a:r>
              <a:rPr lang="en-GB" dirty="0"/>
              <a:t> </a:t>
            </a:r>
            <a:r>
              <a:rPr lang="en-GB" dirty="0" err="1"/>
              <a:t>ändra</a:t>
            </a:r>
            <a:r>
              <a:rPr lang="en-GB" dirty="0"/>
              <a:t> format </a:t>
            </a:r>
            <a:r>
              <a:rPr lang="en-GB" dirty="0" err="1"/>
              <a:t>på</a:t>
            </a:r>
            <a:r>
              <a:rPr lang="en-GB" dirty="0"/>
              <a:t> </a:t>
            </a:r>
            <a:r>
              <a:rPr lang="en-GB" dirty="0" err="1"/>
              <a:t>bakgrundstexten</a:t>
            </a:r>
            <a:endParaRPr lang="en-GB" dirty="0"/>
          </a:p>
          <a:p>
            <a:pPr lvl="1"/>
            <a:r>
              <a:rPr lang="en-GB" dirty="0" err="1"/>
              <a:t>Nivå</a:t>
            </a:r>
            <a:r>
              <a:rPr lang="en-GB" dirty="0"/>
              <a:t> </a:t>
            </a:r>
            <a:r>
              <a:rPr lang="en-GB" dirty="0" err="1"/>
              <a:t>två</a:t>
            </a:r>
            <a:endParaRPr lang="en-GB" dirty="0"/>
          </a:p>
          <a:p>
            <a:pPr lvl="2"/>
            <a:r>
              <a:rPr lang="en-GB" dirty="0" err="1"/>
              <a:t>Nivå</a:t>
            </a:r>
            <a:r>
              <a:rPr lang="en-GB" dirty="0"/>
              <a:t> </a:t>
            </a:r>
            <a:r>
              <a:rPr lang="en-GB" dirty="0" err="1"/>
              <a:t>tre</a:t>
            </a:r>
            <a:endParaRPr lang="en-GB" dirty="0"/>
          </a:p>
          <a:p>
            <a:pPr lvl="3"/>
            <a:r>
              <a:rPr lang="en-GB" dirty="0" err="1"/>
              <a:t>Nivå</a:t>
            </a:r>
            <a:r>
              <a:rPr lang="en-GB" dirty="0"/>
              <a:t> </a:t>
            </a:r>
            <a:r>
              <a:rPr lang="en-GB" dirty="0" err="1"/>
              <a:t>fyra</a:t>
            </a:r>
            <a:endParaRPr lang="en-GB" dirty="0"/>
          </a:p>
          <a:p>
            <a:pPr lvl="4"/>
            <a:r>
              <a:rPr lang="en-GB" dirty="0" err="1"/>
              <a:t>Nivå</a:t>
            </a:r>
            <a:r>
              <a:rPr lang="en-GB" dirty="0"/>
              <a:t> fem</a:t>
            </a:r>
          </a:p>
          <a:p>
            <a:pPr lvl="5"/>
            <a:r>
              <a:rPr lang="en-GB" dirty="0"/>
              <a:t>6</a:t>
            </a:r>
          </a:p>
          <a:p>
            <a:pPr lvl="6"/>
            <a:r>
              <a:rPr lang="en-GB" dirty="0"/>
              <a:t>7</a:t>
            </a:r>
          </a:p>
          <a:p>
            <a:pPr lvl="7"/>
            <a:r>
              <a:rPr lang="en-GB" dirty="0"/>
              <a:t>8</a:t>
            </a:r>
          </a:p>
          <a:p>
            <a:pPr lvl="8"/>
            <a:r>
              <a:rPr lang="en-GB" dirty="0"/>
              <a:t>9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9184776" y="6562725"/>
            <a:ext cx="2743200" cy="10795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8D7DF68D-2E8D-4626-9123-9D37319D05D6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809624" y="6400800"/>
            <a:ext cx="1924051" cy="2413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600" cap="all" baseline="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9184776" y="6391276"/>
            <a:ext cx="2743200" cy="15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A3EAEDCA-98D4-4724-9772-C653855CA0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8" name="Bildobjekt 1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330" y="264740"/>
            <a:ext cx="1229546" cy="372895"/>
          </a:xfrm>
          <a:prstGeom prst="rect">
            <a:avLst/>
          </a:prstGeom>
        </p:spPr>
      </p:pic>
      <p:pic>
        <p:nvPicPr>
          <p:cNvPr id="8" name="Picture 2" descr="Ministerie van Infrastructuur en Waterstaat | Nutrient Platform">
            <a:extLst>
              <a:ext uri="{FF2B5EF4-FFF2-40B4-BE49-F238E27FC236}">
                <a16:creationId xmlns:a16="http://schemas.microsoft.com/office/drawing/2014/main" id="{2176C87B-4733-49FA-ABB5-1369DA2B440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07" b="23610"/>
          <a:stretch/>
        </p:blipFill>
        <p:spPr bwMode="auto">
          <a:xfrm>
            <a:off x="10766290" y="782512"/>
            <a:ext cx="1161686" cy="60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202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64" r:id="rId2"/>
    <p:sldLayoutId id="2147483681" r:id="rId3"/>
    <p:sldLayoutId id="2147483665" r:id="rId4"/>
    <p:sldLayoutId id="2147483650" r:id="rId5"/>
    <p:sldLayoutId id="2147483670" r:id="rId6"/>
    <p:sldLayoutId id="2147483671" r:id="rId7"/>
    <p:sldLayoutId id="2147483675" r:id="rId8"/>
    <p:sldLayoutId id="2147483685" r:id="rId9"/>
    <p:sldLayoutId id="2147483672" r:id="rId10"/>
    <p:sldLayoutId id="2147483673" r:id="rId11"/>
    <p:sldLayoutId id="2147483674" r:id="rId12"/>
    <p:sldLayoutId id="2147483649" r:id="rId13"/>
    <p:sldLayoutId id="2147483666" r:id="rId14"/>
    <p:sldLayoutId id="2147483686" r:id="rId15"/>
    <p:sldLayoutId id="2147483654" r:id="rId16"/>
    <p:sldLayoutId id="2147483655" r:id="rId17"/>
    <p:sldLayoutId id="2147483679" r:id="rId18"/>
  </p:sldLayoutIdLst>
  <p:hf hdr="0" ft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2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0000500000000000000" pitchFamily="50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0000500000000000000" pitchFamily="50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4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0000500000000000000" pitchFamily="50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0000500000000000000" pitchFamily="50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296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0000500000000000000" pitchFamily="50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512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0000500000000000000" pitchFamily="50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728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0000500000000000000" pitchFamily="50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1944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0000500000000000000" pitchFamily="50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506" userDrawn="1">
          <p15:clr>
            <a:srgbClr val="F26B43"/>
          </p15:clr>
        </p15:guide>
        <p15:guide id="3" orient="horz" pos="981" userDrawn="1">
          <p15:clr>
            <a:srgbClr val="F26B43"/>
          </p15:clr>
        </p15:guide>
        <p15:guide id="4" orient="horz" pos="1321" userDrawn="1">
          <p15:clr>
            <a:srgbClr val="F26B43"/>
          </p15:clr>
        </p15:guide>
        <p15:guide id="5" orient="horz" pos="4020" userDrawn="1">
          <p15:clr>
            <a:srgbClr val="F26B43"/>
          </p15:clr>
        </p15:guide>
        <p15:guide id="7" orient="horz" pos="396" userDrawn="1">
          <p15:clr>
            <a:srgbClr val="F26B43"/>
          </p15:clr>
        </p15:guide>
        <p15:guide id="9" pos="6743" userDrawn="1">
          <p15:clr>
            <a:srgbClr val="F26B43"/>
          </p15:clr>
        </p15:guide>
        <p15:guide id="10" orient="horz" pos="164" userDrawn="1">
          <p15:clr>
            <a:srgbClr val="F26B43"/>
          </p15:clr>
        </p15:guide>
        <p15:guide id="11" orient="horz" pos="4156" userDrawn="1">
          <p15:clr>
            <a:srgbClr val="F26B43"/>
          </p15:clr>
        </p15:guide>
        <p15:guide id="12" pos="7514" userDrawn="1">
          <p15:clr>
            <a:srgbClr val="F26B43"/>
          </p15:clr>
        </p15:guide>
        <p15:guide id="13" orient="horz" pos="42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9C513-3C3D-4055-80E8-DE423722B283}" type="datetime1">
              <a:rPr lang="sv-SE" smtClean="0"/>
              <a:pPr/>
              <a:t>2021-05-25</a:t>
            </a:fld>
            <a:endParaRPr lang="en-GB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2D2C1A9-D55F-4A4F-8352-8D88AC64F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331" y="3429000"/>
            <a:ext cx="2665275" cy="596900"/>
          </a:xfrm>
          <a:solidFill>
            <a:schemeClr val="accent2"/>
          </a:solidFill>
        </p:spPr>
        <p:txBody>
          <a:bodyPr/>
          <a:lstStyle/>
          <a:p>
            <a:r>
              <a:rPr lang="sv-SE" sz="3200" dirty="0" err="1"/>
              <a:t>Fietsdata</a:t>
            </a:r>
            <a:r>
              <a:rPr lang="sv-SE" sz="3200" dirty="0"/>
              <a:t> IenW</a:t>
            </a: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9E134A0F-3AC9-4916-A0E3-DC119AC96025}"/>
              </a:ext>
            </a:extLst>
          </p:cNvPr>
          <p:cNvSpPr txBox="1">
            <a:spLocks/>
          </p:cNvSpPr>
          <p:nvPr/>
        </p:nvSpPr>
        <p:spPr>
          <a:xfrm>
            <a:off x="933331" y="4240571"/>
            <a:ext cx="1588643" cy="339517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6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2000" dirty="0"/>
              <a:t>25 </a:t>
            </a:r>
            <a:r>
              <a:rPr lang="sv-SE" sz="2000" dirty="0" err="1"/>
              <a:t>mei</a:t>
            </a:r>
            <a:r>
              <a:rPr lang="sv-SE" sz="2000" dirty="0"/>
              <a:t> 2021</a:t>
            </a:r>
          </a:p>
        </p:txBody>
      </p:sp>
      <p:pic>
        <p:nvPicPr>
          <p:cNvPr id="8" name="Picture 2" descr="Ministerie van Infrastructuur en Waterstaat | Nutrient Platform">
            <a:extLst>
              <a:ext uri="{FF2B5EF4-FFF2-40B4-BE49-F238E27FC236}">
                <a16:creationId xmlns:a16="http://schemas.microsoft.com/office/drawing/2014/main" id="{6D6CFB56-FAAA-49C9-A3A1-BA0FD6F387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07" b="23610"/>
          <a:stretch/>
        </p:blipFill>
        <p:spPr bwMode="auto">
          <a:xfrm>
            <a:off x="10689016" y="808918"/>
            <a:ext cx="1238960" cy="642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835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593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4ACAB9-9667-437B-B84F-A7B2256D4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Het (</a:t>
            </a:r>
            <a:r>
              <a:rPr lang="nl-NL" dirty="0" err="1">
                <a:solidFill>
                  <a:schemeClr val="bg1"/>
                </a:solidFill>
              </a:rPr>
              <a:t>Beleids</a:t>
            </a:r>
            <a:r>
              <a:rPr lang="nl-NL" dirty="0">
                <a:solidFill>
                  <a:schemeClr val="bg1"/>
                </a:solidFill>
              </a:rPr>
              <a:t>)plan Fietsdata IenW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66C0AF-7A45-4EE3-88BF-7B48693911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275" y="2059818"/>
            <a:ext cx="10041933" cy="4307418"/>
          </a:xfrm>
        </p:spPr>
        <p:txBody>
          <a:bodyPr/>
          <a:lstStyle/>
          <a:p>
            <a:pPr marL="0" indent="0">
              <a:buNone/>
            </a:pPr>
            <a:r>
              <a:rPr lang="nl-NL" i="1" dirty="0">
                <a:solidFill>
                  <a:schemeClr val="bg1"/>
                </a:solidFill>
              </a:rPr>
              <a:t>Met het Beleidsplan Fietsdata van IenW willen we:</a:t>
            </a:r>
          </a:p>
          <a:p>
            <a:r>
              <a:rPr lang="nl-NL" dirty="0">
                <a:solidFill>
                  <a:schemeClr val="bg1"/>
                </a:solidFill>
              </a:rPr>
              <a:t>Het fietsgebruik in Nederland </a:t>
            </a:r>
            <a:r>
              <a:rPr lang="nl-NL" b="1" dirty="0">
                <a:solidFill>
                  <a:schemeClr val="bg1"/>
                </a:solidFill>
              </a:rPr>
              <a:t>verder stimuleren</a:t>
            </a:r>
            <a:r>
              <a:rPr lang="nl-NL" dirty="0">
                <a:solidFill>
                  <a:schemeClr val="bg1"/>
                </a:solidFill>
              </a:rPr>
              <a:t>, via </a:t>
            </a:r>
            <a:r>
              <a:rPr lang="nl-NL" dirty="0" err="1">
                <a:solidFill>
                  <a:schemeClr val="bg1"/>
                </a:solidFill>
              </a:rPr>
              <a:t>datagedreven</a:t>
            </a:r>
            <a:r>
              <a:rPr lang="nl-NL" dirty="0">
                <a:solidFill>
                  <a:schemeClr val="bg1"/>
                </a:solidFill>
              </a:rPr>
              <a:t> beleid en diensten.</a:t>
            </a:r>
          </a:p>
          <a:p>
            <a:r>
              <a:rPr lang="nl-NL" dirty="0">
                <a:solidFill>
                  <a:schemeClr val="bg1"/>
                </a:solidFill>
              </a:rPr>
              <a:t>Zorgen dat er </a:t>
            </a:r>
            <a:r>
              <a:rPr lang="nl-NL" b="1" dirty="0">
                <a:solidFill>
                  <a:schemeClr val="bg1"/>
                </a:solidFill>
              </a:rPr>
              <a:t>meer fietsdata beschikbaar </a:t>
            </a:r>
            <a:r>
              <a:rPr lang="nl-NL" dirty="0">
                <a:solidFill>
                  <a:schemeClr val="bg1"/>
                </a:solidFill>
              </a:rPr>
              <a:t>komt, waarmee het fietsbeleid verder wordt geprofessionaliseerd en de fiets als volwaardige modaliteit naast auto, ov en lopen wordt gepositioneerd.</a:t>
            </a:r>
          </a:p>
          <a:p>
            <a:r>
              <a:rPr lang="nl-NL" dirty="0">
                <a:solidFill>
                  <a:schemeClr val="bg1"/>
                </a:solidFill>
              </a:rPr>
              <a:t>Helderheid geven over de </a:t>
            </a:r>
            <a:r>
              <a:rPr lang="nl-NL" b="1" dirty="0">
                <a:solidFill>
                  <a:schemeClr val="bg1"/>
                </a:solidFill>
              </a:rPr>
              <a:t>rol van IenW</a:t>
            </a:r>
            <a:r>
              <a:rPr lang="nl-NL" dirty="0">
                <a:solidFill>
                  <a:schemeClr val="bg1"/>
                </a:solidFill>
              </a:rPr>
              <a:t>, per dataveld en </a:t>
            </a:r>
            <a:r>
              <a:rPr lang="nl-NL" i="1" dirty="0">
                <a:solidFill>
                  <a:schemeClr val="bg1"/>
                </a:solidFill>
              </a:rPr>
              <a:t>overall. </a:t>
            </a:r>
            <a:r>
              <a:rPr lang="nl-NL" dirty="0">
                <a:solidFill>
                  <a:schemeClr val="bg1"/>
                </a:solidFill>
              </a:rPr>
              <a:t>Dit geldt ook voor de interne afstemming. </a:t>
            </a:r>
          </a:p>
          <a:p>
            <a:r>
              <a:rPr lang="nl-NL" dirty="0">
                <a:solidFill>
                  <a:schemeClr val="bg1"/>
                </a:solidFill>
              </a:rPr>
              <a:t>De </a:t>
            </a:r>
            <a:r>
              <a:rPr lang="nl-NL" b="1" dirty="0" err="1">
                <a:solidFill>
                  <a:schemeClr val="bg1"/>
                </a:solidFill>
              </a:rPr>
              <a:t>governance</a:t>
            </a:r>
            <a:r>
              <a:rPr lang="nl-NL" b="1" dirty="0">
                <a:solidFill>
                  <a:schemeClr val="bg1"/>
                </a:solidFill>
              </a:rPr>
              <a:t> organiseren </a:t>
            </a:r>
            <a:r>
              <a:rPr lang="nl-NL" dirty="0">
                <a:solidFill>
                  <a:schemeClr val="bg1"/>
                </a:solidFill>
              </a:rPr>
              <a:t>om tot uitvoering te komen van het Beleidsplan Fietsdata, samen met partners.</a:t>
            </a:r>
          </a:p>
          <a:p>
            <a:pPr marL="0" indent="0">
              <a:buNone/>
            </a:pP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DB2EAA4-3B94-456F-BDE7-BA7FE6874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5E3-B503-469C-AC8B-A5A83772A74C}" type="datetime1">
              <a:rPr lang="sv-SE" smtClean="0">
                <a:solidFill>
                  <a:schemeClr val="bg1"/>
                </a:solidFill>
              </a:rPr>
              <a:t>2021-05-25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EB91D55-A3F9-418B-A305-D083BDDE6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>
                <a:solidFill>
                  <a:schemeClr val="bg1"/>
                </a:solidFill>
              </a:rPr>
              <a:pPr/>
              <a:t>2</a:t>
            </a:fld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99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4ACAB9-9667-437B-B84F-A7B2256D4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 welke fiets-data-items zetten we in?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66C0AF-7A45-4EE3-88BF-7B48693911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053" y="1871436"/>
            <a:ext cx="7107347" cy="4487636"/>
          </a:xfrm>
        </p:spPr>
        <p:txBody>
          <a:bodyPr/>
          <a:lstStyle/>
          <a:p>
            <a:pPr>
              <a:buFontTx/>
              <a:buChar char="-"/>
            </a:pPr>
            <a:r>
              <a:rPr lang="nl-NL" dirty="0">
                <a:solidFill>
                  <a:schemeClr val="bg1"/>
                </a:solidFill>
              </a:rPr>
              <a:t>In afstemming met het LDKO-Fiets selectie van 9 data-items</a:t>
            </a:r>
          </a:p>
          <a:p>
            <a:pPr>
              <a:buFontTx/>
              <a:buChar char="-"/>
            </a:pPr>
            <a:r>
              <a:rPr lang="nl-NL" dirty="0">
                <a:solidFill>
                  <a:schemeClr val="bg1"/>
                </a:solidFill>
              </a:rPr>
              <a:t>De eerstkomende jaren inzetten op 3 items vanuit I&amp;W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DB2EAA4-3B94-456F-BDE7-BA7FE6874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BED5E3-B503-469C-AC8B-A5A83772A74C}" type="datetime1">
              <a:rPr kumimoji="0" lang="sv-SE" sz="6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Sweco San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2021-05-25</a:t>
            </a:fld>
            <a:endParaRPr kumimoji="0" lang="en-GB" sz="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weco Sans"/>
              <a:ea typeface="+mn-ea"/>
              <a:cs typeface="+mn-cs"/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EB91D55-A3F9-418B-A305-D083BDDE6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EAEDCA-98D4-4724-9772-C653855CA076}" type="slidenum">
              <a:rPr kumimoji="0" lang="en-GB" sz="6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Sweco San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weco Sans"/>
              <a:ea typeface="+mn-ea"/>
              <a:cs typeface="+mn-cs"/>
            </a:endParaRPr>
          </a:p>
        </p:txBody>
      </p:sp>
      <p:graphicFrame>
        <p:nvGraphicFramePr>
          <p:cNvPr id="9" name="Tabel 8">
            <a:extLst>
              <a:ext uri="{FF2B5EF4-FFF2-40B4-BE49-F238E27FC236}">
                <a16:creationId xmlns:a16="http://schemas.microsoft.com/office/drawing/2014/main" id="{2C4309E2-4817-405A-8244-CBF25CD9F4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176465"/>
              </p:ext>
            </p:extLst>
          </p:nvPr>
        </p:nvGraphicFramePr>
        <p:xfrm>
          <a:off x="4245600" y="2341646"/>
          <a:ext cx="3700800" cy="366060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3700800">
                  <a:extLst>
                    <a:ext uri="{9D8B030D-6E8A-4147-A177-3AD203B41FA5}">
                      <a16:colId xmlns:a16="http://schemas.microsoft.com/office/drawing/2014/main" val="1398983102"/>
                    </a:ext>
                  </a:extLst>
                </a:gridCol>
              </a:tblGrid>
              <a:tr h="366060">
                <a:tc>
                  <a:txBody>
                    <a:bodyPr/>
                    <a:lstStyle/>
                    <a:p>
                      <a:r>
                        <a:rPr lang="nl-NL" sz="1600" dirty="0"/>
                        <a:t>Data-item</a:t>
                      </a:r>
                      <a:endParaRPr lang="nl-NL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3300027"/>
                  </a:ext>
                </a:extLst>
              </a:tr>
              <a:tr h="366060">
                <a:tc>
                  <a:txBody>
                    <a:bodyPr/>
                    <a:lstStyle/>
                    <a:p>
                      <a:r>
                        <a:rPr lang="nl-NL" sz="1600" dirty="0"/>
                        <a:t>Verplaatsingsdata (</a:t>
                      </a:r>
                      <a:r>
                        <a:rPr lang="nl-NL" sz="1600" dirty="0" err="1"/>
                        <a:t>floating</a:t>
                      </a:r>
                      <a:r>
                        <a:rPr lang="nl-NL" sz="1600" dirty="0"/>
                        <a:t> bike data)</a:t>
                      </a:r>
                      <a:endParaRPr lang="nl-NL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291267"/>
                  </a:ext>
                </a:extLst>
              </a:tr>
              <a:tr h="366060">
                <a:tc>
                  <a:txBody>
                    <a:bodyPr/>
                    <a:lstStyle/>
                    <a:p>
                      <a:r>
                        <a:rPr lang="nl-NL" sz="1600" dirty="0"/>
                        <a:t>Puntdata</a:t>
                      </a:r>
                      <a:endParaRPr lang="nl-NL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424539"/>
                  </a:ext>
                </a:extLst>
              </a:tr>
              <a:tr h="366060">
                <a:tc>
                  <a:txBody>
                    <a:bodyPr/>
                    <a:lstStyle/>
                    <a:p>
                      <a:r>
                        <a:rPr lang="nl-NL" sz="1600" dirty="0"/>
                        <a:t>Assetdata (infrastructuur)</a:t>
                      </a:r>
                      <a:endParaRPr lang="nl-NL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4593759"/>
                  </a:ext>
                </a:extLst>
              </a:tr>
              <a:tr h="3660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dirty="0"/>
                        <a:t>Verkeersveiligheidsdata (ongevallen)</a:t>
                      </a:r>
                      <a:endParaRPr lang="nl-NL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089422"/>
                  </a:ext>
                </a:extLst>
              </a:tr>
              <a:tr h="366060">
                <a:tc>
                  <a:txBody>
                    <a:bodyPr/>
                    <a:lstStyle/>
                    <a:p>
                      <a:r>
                        <a:rPr lang="nl-NL" sz="1600" dirty="0" err="1"/>
                        <a:t>Fietsparkeren</a:t>
                      </a:r>
                      <a:endParaRPr lang="nl-NL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2162646"/>
                  </a:ext>
                </a:extLst>
              </a:tr>
              <a:tr h="366060">
                <a:tc>
                  <a:txBody>
                    <a:bodyPr/>
                    <a:lstStyle/>
                    <a:p>
                      <a:r>
                        <a:rPr lang="nl-NL" sz="1600" dirty="0"/>
                        <a:t>Deelfietsen</a:t>
                      </a:r>
                      <a:endParaRPr lang="nl-NL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425849"/>
                  </a:ext>
                </a:extLst>
              </a:tr>
              <a:tr h="366060">
                <a:tc>
                  <a:txBody>
                    <a:bodyPr/>
                    <a:lstStyle/>
                    <a:p>
                      <a:r>
                        <a:rPr lang="nl-NL" sz="1600" dirty="0"/>
                        <a:t>De fietser</a:t>
                      </a:r>
                      <a:endParaRPr lang="nl-NL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394277"/>
                  </a:ext>
                </a:extLst>
              </a:tr>
              <a:tr h="366060">
                <a:tc>
                  <a:txBody>
                    <a:bodyPr/>
                    <a:lstStyle/>
                    <a:p>
                      <a:r>
                        <a:rPr lang="nl-NL" sz="1600" dirty="0"/>
                        <a:t>De fiets (fietsbezit)</a:t>
                      </a:r>
                      <a:endParaRPr lang="nl-NL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439959"/>
                  </a:ext>
                </a:extLst>
              </a:tr>
              <a:tr h="366060">
                <a:tc>
                  <a:txBody>
                    <a:bodyPr/>
                    <a:lstStyle/>
                    <a:p>
                      <a:r>
                        <a:rPr lang="nl-NL" sz="1600" dirty="0"/>
                        <a:t>Belevingsdata</a:t>
                      </a:r>
                      <a:endParaRPr lang="nl-NL" sz="16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5085530"/>
                  </a:ext>
                </a:extLst>
              </a:tr>
            </a:tbl>
          </a:graphicData>
        </a:graphic>
      </p:graphicFrame>
      <p:pic>
        <p:nvPicPr>
          <p:cNvPr id="1028" name="Picture 4" descr="Krimpen is Inclusief: iedereen kan meedoen - Home | Facebook">
            <a:extLst>
              <a:ext uri="{FF2B5EF4-FFF2-40B4-BE49-F238E27FC236}">
                <a16:creationId xmlns:a16="http://schemas.microsoft.com/office/drawing/2014/main" id="{BEDC4C94-F15D-4A24-9C6B-B2AB49373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140" y="3877027"/>
            <a:ext cx="840745" cy="84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C65308FD-25F2-4B2A-BCE4-DA9EA04C23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49" t="35814" r="37961" b="37519"/>
          <a:stretch/>
        </p:blipFill>
        <p:spPr>
          <a:xfrm>
            <a:off x="12730771" y="5105466"/>
            <a:ext cx="1063287" cy="485647"/>
          </a:xfrm>
          <a:prstGeom prst="rect">
            <a:avLst/>
          </a:prstGeom>
        </p:spPr>
      </p:pic>
      <p:pic>
        <p:nvPicPr>
          <p:cNvPr id="1030" name="Picture 6" descr="Jij bent de regisseur van je eigen leven!">
            <a:extLst>
              <a:ext uri="{FF2B5EF4-FFF2-40B4-BE49-F238E27FC236}">
                <a16:creationId xmlns:a16="http://schemas.microsoft.com/office/drawing/2014/main" id="{9346309E-621B-4BF0-BDCF-7B6457479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8" r="8753"/>
          <a:stretch/>
        </p:blipFill>
        <p:spPr bwMode="auto">
          <a:xfrm>
            <a:off x="12750281" y="2732565"/>
            <a:ext cx="1327209" cy="99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raccolade 7">
            <a:extLst>
              <a:ext uri="{FF2B5EF4-FFF2-40B4-BE49-F238E27FC236}">
                <a16:creationId xmlns:a16="http://schemas.microsoft.com/office/drawing/2014/main" id="{2BFDFEEF-FC15-4807-88D8-4570ABC5CDBA}"/>
              </a:ext>
            </a:extLst>
          </p:cNvPr>
          <p:cNvSpPr/>
          <p:nvPr/>
        </p:nvSpPr>
        <p:spPr>
          <a:xfrm>
            <a:off x="8042805" y="2732565"/>
            <a:ext cx="464794" cy="1033254"/>
          </a:xfrm>
          <a:prstGeom prst="rightBrace">
            <a:avLst>
              <a:gd name="adj1" fmla="val 30192"/>
              <a:gd name="adj2" fmla="val 52458"/>
            </a:avLst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eraccolade 11">
            <a:extLst>
              <a:ext uri="{FF2B5EF4-FFF2-40B4-BE49-F238E27FC236}">
                <a16:creationId xmlns:a16="http://schemas.microsoft.com/office/drawing/2014/main" id="{6A5C1A2A-6B21-4944-9D58-EA01C8C0CD35}"/>
              </a:ext>
            </a:extLst>
          </p:cNvPr>
          <p:cNvSpPr/>
          <p:nvPr/>
        </p:nvSpPr>
        <p:spPr>
          <a:xfrm>
            <a:off x="8042805" y="4540510"/>
            <a:ext cx="464794" cy="1449990"/>
          </a:xfrm>
          <a:prstGeom prst="rightBrace">
            <a:avLst>
              <a:gd name="adj1" fmla="val 30192"/>
              <a:gd name="adj2" fmla="val 52458"/>
            </a:avLst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eraccolade 12">
            <a:extLst>
              <a:ext uri="{FF2B5EF4-FFF2-40B4-BE49-F238E27FC236}">
                <a16:creationId xmlns:a16="http://schemas.microsoft.com/office/drawing/2014/main" id="{F2E8030E-899C-41E8-8488-B98485EFE84D}"/>
              </a:ext>
            </a:extLst>
          </p:cNvPr>
          <p:cNvSpPr/>
          <p:nvPr/>
        </p:nvSpPr>
        <p:spPr>
          <a:xfrm rot="10800000">
            <a:off x="3674886" y="3831413"/>
            <a:ext cx="464794" cy="681066"/>
          </a:xfrm>
          <a:prstGeom prst="rightBrace">
            <a:avLst>
              <a:gd name="adj1" fmla="val 30192"/>
              <a:gd name="adj2" fmla="val 52458"/>
            </a:avLst>
          </a:prstGeom>
          <a:ln w="127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D2AB4236-50BF-4098-A30D-6866D239FFE7}"/>
              </a:ext>
            </a:extLst>
          </p:cNvPr>
          <p:cNvSpPr/>
          <p:nvPr/>
        </p:nvSpPr>
        <p:spPr>
          <a:xfrm>
            <a:off x="8451525" y="2949526"/>
            <a:ext cx="22614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Actieve rol </a:t>
            </a:r>
            <a:r>
              <a:rPr lang="nl-NL" i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IenW</a:t>
            </a:r>
            <a:r>
              <a:rPr lang="nl-NL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- Fietsteam</a:t>
            </a:r>
            <a:endParaRPr lang="nl-NL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25630F22-B350-46B5-8FFC-997EED16C5EE}"/>
              </a:ext>
            </a:extLst>
          </p:cNvPr>
          <p:cNvSpPr/>
          <p:nvPr/>
        </p:nvSpPr>
        <p:spPr>
          <a:xfrm>
            <a:off x="598706" y="3749495"/>
            <a:ext cx="29417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i="1" dirty="0"/>
              <a:t>Initiatief binnen de overheid elders belegd, </a:t>
            </a:r>
            <a:r>
              <a:rPr lang="nl-NL" i="1" dirty="0" err="1"/>
              <a:t>IenW</a:t>
            </a:r>
            <a:r>
              <a:rPr lang="nl-NL" i="1" dirty="0"/>
              <a:t> (Fietsteam) blijft aangehaakt</a:t>
            </a:r>
            <a:endParaRPr lang="nl-NL" dirty="0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B176EFF6-82ED-4B2F-81A8-03CC6F7FAEE0}"/>
              </a:ext>
            </a:extLst>
          </p:cNvPr>
          <p:cNvSpPr/>
          <p:nvPr/>
        </p:nvSpPr>
        <p:spPr>
          <a:xfrm>
            <a:off x="8451524" y="4973384"/>
            <a:ext cx="22614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Behoeften van de markt zijn leidend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4093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270831-8DAE-403A-B167-84EA81052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zijn we tot deze keuzes gekomen?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225189-3C44-4469-89D0-C7CEA1F51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276" y="2059818"/>
            <a:ext cx="8381500" cy="4307418"/>
          </a:xfrm>
        </p:spPr>
        <p:txBody>
          <a:bodyPr>
            <a:normAutofit lnSpcReduction="10000"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nl-NL" b="1" dirty="0"/>
              <a:t>Aansluiten bij de doelstellingen van IenW.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600" dirty="0"/>
              <a:t>Nationale doelstellingen waar fietsen aan bijdraagt (mede te bepalen in het Nationaal Toekomstbeeld Fiets): b.v. gezondheid, duurzaamheid, bereikbaarheid.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600" dirty="0"/>
              <a:t>Bij de keuze voor inzet op data-items heeft het de voorkeur te kiezen voor data-items die meerdere doelen en toepassingen dienen (zoals evalueren meerdere doelen).</a:t>
            </a:r>
          </a:p>
          <a:p>
            <a:pPr marL="216000" lvl="1" indent="0">
              <a:buNone/>
            </a:pPr>
            <a:endParaRPr lang="nl-NL" dirty="0"/>
          </a:p>
          <a:p>
            <a:pPr marL="342900" lvl="0" indent="-342900">
              <a:buFont typeface="+mj-lt"/>
              <a:buAutoNum type="arabicPeriod"/>
            </a:pPr>
            <a:r>
              <a:rPr lang="nl-NL" b="1" dirty="0"/>
              <a:t>Focus aanbrengen in het </a:t>
            </a:r>
            <a:r>
              <a:rPr lang="nl-NL" b="1" dirty="0" err="1"/>
              <a:t>fietsdatabeleid</a:t>
            </a:r>
            <a:r>
              <a:rPr lang="nl-NL" b="1" dirty="0"/>
              <a:t>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600" dirty="0"/>
              <a:t>Focus de eerste jaren op een beperkt aantal items.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600" dirty="0"/>
              <a:t>Wees realistisch wat je op korte termijn vanuit Kernteam Fiets kan organiseren, soms is initiatief beter belegd elders binnen de Rijksoverheid of bij de markt.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600" dirty="0"/>
              <a:t>Zoek de verbinding met M&amp;E, en benut waar mogelijk lopende overleggen.</a:t>
            </a:r>
          </a:p>
          <a:p>
            <a:pPr lvl="1"/>
            <a:endParaRPr lang="nl-NL" dirty="0"/>
          </a:p>
          <a:p>
            <a:pPr marL="342900" lvl="0" indent="-342900">
              <a:buFont typeface="+mj-lt"/>
              <a:buAutoNum type="arabicPeriod"/>
            </a:pPr>
            <a:r>
              <a:rPr lang="nl-NL" b="1" dirty="0"/>
              <a:t>De basis op orde brengen voor landelijke evaluatie en toepassing.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600" dirty="0"/>
              <a:t>Voor de drie data-items waar het Kernteam Fiets een actieve rol aanneemt: bouw aan standaarden en eenduidigheid, zodat je regio’s kunt vergelijken en op vergelijkbare wijze initiatieven kunt uitrollen en evalueren. Dit kan door standaarden voor inwinning, opslag en uitwisseling.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600" dirty="0"/>
              <a:t>Stel duidelijke kwaliteitseisen aan de data.</a:t>
            </a:r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CDA9547-2EAE-4074-8E16-51A201C58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5E3-B503-469C-AC8B-A5A83772A74C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D6D29C6-EBE0-4DE7-A994-7AEF34A99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2054" name="Picture 6" descr="Waarom een goede Focus belangrijk is.">
            <a:extLst>
              <a:ext uri="{FF2B5EF4-FFF2-40B4-BE49-F238E27FC236}">
                <a16:creationId xmlns:a16="http://schemas.microsoft.com/office/drawing/2014/main" id="{E7587F71-9B4E-4E3C-A3C6-51D47DC45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8375" y="3072056"/>
            <a:ext cx="1295843" cy="129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EFE665C9-28B9-41E2-9C49-BF2D22EA6F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" t="5622" r="48382" b="41305"/>
          <a:stretch/>
        </p:blipFill>
        <p:spPr bwMode="auto">
          <a:xfrm>
            <a:off x="9588869" y="1644359"/>
            <a:ext cx="2434856" cy="144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atabase change management - Kamil Grzybek">
            <a:extLst>
              <a:ext uri="{FF2B5EF4-FFF2-40B4-BE49-F238E27FC236}">
                <a16:creationId xmlns:a16="http://schemas.microsoft.com/office/drawing/2014/main" id="{39B25BB4-447E-4DBB-8A13-204F56D75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870" y="4350345"/>
            <a:ext cx="2434856" cy="1572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834D55B-72F4-5F46-8FB6-9085A0488C51}"/>
              </a:ext>
            </a:extLst>
          </p:cNvPr>
          <p:cNvSpPr/>
          <p:nvPr/>
        </p:nvSpPr>
        <p:spPr>
          <a:xfrm>
            <a:off x="501445" y="1864328"/>
            <a:ext cx="5442155" cy="598477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EE71D9-1FB9-DB45-83B5-369B6F042D59}"/>
              </a:ext>
            </a:extLst>
          </p:cNvPr>
          <p:cNvSpPr/>
          <p:nvPr/>
        </p:nvSpPr>
        <p:spPr>
          <a:xfrm>
            <a:off x="501444" y="3355170"/>
            <a:ext cx="5442155" cy="530942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3F1BCA0-A0CE-3944-B372-EFF66BAB9A9F}"/>
              </a:ext>
            </a:extLst>
          </p:cNvPr>
          <p:cNvSpPr/>
          <p:nvPr/>
        </p:nvSpPr>
        <p:spPr>
          <a:xfrm>
            <a:off x="501444" y="4778477"/>
            <a:ext cx="7093975" cy="530942"/>
          </a:xfrm>
          <a:prstGeom prst="ellipse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88946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hthoek: afgeronde hoeken 56">
            <a:extLst>
              <a:ext uri="{FF2B5EF4-FFF2-40B4-BE49-F238E27FC236}">
                <a16:creationId xmlns:a16="http://schemas.microsoft.com/office/drawing/2014/main" id="{F40CA70B-D437-4168-A982-17A7ECFAB438}"/>
              </a:ext>
            </a:extLst>
          </p:cNvPr>
          <p:cNvSpPr/>
          <p:nvPr/>
        </p:nvSpPr>
        <p:spPr>
          <a:xfrm>
            <a:off x="1952768" y="729184"/>
            <a:ext cx="7953231" cy="143243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361FF4E-6E80-4F5C-BB1E-3D8698E12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5E3-B503-469C-AC8B-A5A83772A74C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C75800D-226E-4E5C-AD0A-0BF9CFD85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9EAA6639-85E8-48B3-A03F-42E933B119B9}"/>
              </a:ext>
            </a:extLst>
          </p:cNvPr>
          <p:cNvSpPr/>
          <p:nvPr/>
        </p:nvSpPr>
        <p:spPr>
          <a:xfrm>
            <a:off x="5382497" y="3097403"/>
            <a:ext cx="1426999" cy="1335246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phic 9" descr="Fietsen">
            <a:extLst>
              <a:ext uri="{FF2B5EF4-FFF2-40B4-BE49-F238E27FC236}">
                <a16:creationId xmlns:a16="http://schemas.microsoft.com/office/drawing/2014/main" id="{6F4039E0-5A70-4B36-B47C-2EAC22EBB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561622" y="3177491"/>
            <a:ext cx="1121118" cy="1106162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8A78AE68-20F8-4C8C-A28B-49370D4BDFD6}"/>
              </a:ext>
            </a:extLst>
          </p:cNvPr>
          <p:cNvSpPr/>
          <p:nvPr/>
        </p:nvSpPr>
        <p:spPr>
          <a:xfrm>
            <a:off x="2310836" y="790150"/>
            <a:ext cx="1187688" cy="129783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Aanjagen data-gedreven fietsdiensten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CB3C7B93-C69D-4EC9-812E-1FBE5CE1E51B}"/>
              </a:ext>
            </a:extLst>
          </p:cNvPr>
          <p:cNvSpPr txBox="1"/>
          <p:nvPr/>
        </p:nvSpPr>
        <p:spPr>
          <a:xfrm>
            <a:off x="1952769" y="113482"/>
            <a:ext cx="7953231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nl-NL" sz="1600" b="1" dirty="0">
                <a:latin typeface="Arial" panose="020B0604020202020204" pitchFamily="34" charset="0"/>
                <a:cs typeface="Arial" panose="020B0604020202020204" pitchFamily="34" charset="0"/>
              </a:rPr>
              <a:t>oepassing fietsdata door IenW</a:t>
            </a:r>
          </a:p>
        </p:txBody>
      </p: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E7FF52FE-AC65-4667-874A-0FDCE6BC6773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2904680" y="2087986"/>
            <a:ext cx="2265661" cy="13344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Rechthoek 13">
            <a:extLst>
              <a:ext uri="{FF2B5EF4-FFF2-40B4-BE49-F238E27FC236}">
                <a16:creationId xmlns:a16="http://schemas.microsoft.com/office/drawing/2014/main" id="{332ABCC7-498C-49D7-8C68-F7B665CB6C83}"/>
              </a:ext>
            </a:extLst>
          </p:cNvPr>
          <p:cNvSpPr/>
          <p:nvPr/>
        </p:nvSpPr>
        <p:spPr>
          <a:xfrm>
            <a:off x="8438802" y="785381"/>
            <a:ext cx="1107819" cy="130260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Aansturen </a:t>
            </a:r>
            <a:r>
              <a:rPr lang="nl-NL" sz="1400" dirty="0" err="1">
                <a:latin typeface="Arial" panose="020B0604020202020204" pitchFamily="34" charset="0"/>
                <a:cs typeface="Arial" panose="020B0604020202020204" pitchFamily="34" charset="0"/>
              </a:rPr>
              <a:t>operation-ele</a:t>
            </a:r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 processen</a:t>
            </a:r>
          </a:p>
        </p:txBody>
      </p:sp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3719EEDE-9D78-4796-870E-55567863DABA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6061668" y="2092755"/>
            <a:ext cx="5099" cy="866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hoek 15">
            <a:extLst>
              <a:ext uri="{FF2B5EF4-FFF2-40B4-BE49-F238E27FC236}">
                <a16:creationId xmlns:a16="http://schemas.microsoft.com/office/drawing/2014/main" id="{9203E743-D470-4558-9DA1-A6861DA543B6}"/>
              </a:ext>
            </a:extLst>
          </p:cNvPr>
          <p:cNvSpPr/>
          <p:nvPr/>
        </p:nvSpPr>
        <p:spPr>
          <a:xfrm>
            <a:off x="5507758" y="790150"/>
            <a:ext cx="1107820" cy="1302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Monitoren beleids-</a:t>
            </a:r>
          </a:p>
          <a:p>
            <a:pPr algn="ctr"/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doel</a:t>
            </a:r>
          </a:p>
          <a:p>
            <a:pPr algn="ctr"/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stellingen</a:t>
            </a:r>
          </a:p>
        </p:txBody>
      </p:sp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6EB4D225-8AD9-4642-9725-5E453F432509}"/>
              </a:ext>
            </a:extLst>
          </p:cNvPr>
          <p:cNvCxnSpPr>
            <a:cxnSpLocks/>
          </p:cNvCxnSpPr>
          <p:nvPr/>
        </p:nvCxnSpPr>
        <p:spPr>
          <a:xfrm flipH="1">
            <a:off x="6740100" y="1687173"/>
            <a:ext cx="1701411" cy="7526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FCC4ED3A-679F-4E6A-A28F-1A5A7A258FD8}"/>
              </a:ext>
            </a:extLst>
          </p:cNvPr>
          <p:cNvCxnSpPr>
            <a:cxnSpLocks/>
            <a:stCxn id="9" idx="4"/>
            <a:endCxn id="36" idx="0"/>
          </p:cNvCxnSpPr>
          <p:nvPr/>
        </p:nvCxnSpPr>
        <p:spPr>
          <a:xfrm flipH="1">
            <a:off x="6095380" y="4432649"/>
            <a:ext cx="617" cy="1669745"/>
          </a:xfrm>
          <a:prstGeom prst="straightConnector1">
            <a:avLst/>
          </a:prstGeom>
          <a:ln w="57150">
            <a:solidFill>
              <a:schemeClr val="bg2"/>
            </a:solidFill>
            <a:prstDash val="soli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Wolk 18">
            <a:extLst>
              <a:ext uri="{FF2B5EF4-FFF2-40B4-BE49-F238E27FC236}">
                <a16:creationId xmlns:a16="http://schemas.microsoft.com/office/drawing/2014/main" id="{4EEA2EF6-1195-4F2A-AB33-528B604F2FCF}"/>
              </a:ext>
            </a:extLst>
          </p:cNvPr>
          <p:cNvSpPr/>
          <p:nvPr/>
        </p:nvSpPr>
        <p:spPr>
          <a:xfrm>
            <a:off x="5692229" y="4601637"/>
            <a:ext cx="807532" cy="418220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nl-N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F86CE4D2-B4AA-4CE6-99F3-CCCA4B54F41C}"/>
              </a:ext>
            </a:extLst>
          </p:cNvPr>
          <p:cNvCxnSpPr>
            <a:cxnSpLocks/>
          </p:cNvCxnSpPr>
          <p:nvPr/>
        </p:nvCxnSpPr>
        <p:spPr>
          <a:xfrm flipH="1" flipV="1">
            <a:off x="3623784" y="1708525"/>
            <a:ext cx="1883975" cy="16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9E6405D7-3600-43E2-8BC9-45B355B3D650}"/>
              </a:ext>
            </a:extLst>
          </p:cNvPr>
          <p:cNvCxnSpPr>
            <a:cxnSpLocks/>
          </p:cNvCxnSpPr>
          <p:nvPr/>
        </p:nvCxnSpPr>
        <p:spPr>
          <a:xfrm>
            <a:off x="3498523" y="1182250"/>
            <a:ext cx="188397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Rechte verbindingslijn met pijl 21">
            <a:extLst>
              <a:ext uri="{FF2B5EF4-FFF2-40B4-BE49-F238E27FC236}">
                <a16:creationId xmlns:a16="http://schemas.microsoft.com/office/drawing/2014/main" id="{D6F05E2D-0ED3-46AA-8031-BA316639090D}"/>
              </a:ext>
            </a:extLst>
          </p:cNvPr>
          <p:cNvCxnSpPr>
            <a:cxnSpLocks/>
          </p:cNvCxnSpPr>
          <p:nvPr/>
        </p:nvCxnSpPr>
        <p:spPr>
          <a:xfrm flipH="1">
            <a:off x="6782490" y="1227134"/>
            <a:ext cx="1656312" cy="182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Ovaal 22">
            <a:extLst>
              <a:ext uri="{FF2B5EF4-FFF2-40B4-BE49-F238E27FC236}">
                <a16:creationId xmlns:a16="http://schemas.microsoft.com/office/drawing/2014/main" id="{223AE74F-6DE6-4956-A7E9-ED8943963F5B}"/>
              </a:ext>
            </a:extLst>
          </p:cNvPr>
          <p:cNvSpPr/>
          <p:nvPr/>
        </p:nvSpPr>
        <p:spPr>
          <a:xfrm>
            <a:off x="7157104" y="1027218"/>
            <a:ext cx="1107819" cy="421814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Interne afstemming beleid</a:t>
            </a:r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DE3E0249-556E-46F9-AECC-8D233A28976F}"/>
              </a:ext>
            </a:extLst>
          </p:cNvPr>
          <p:cNvSpPr/>
          <p:nvPr/>
        </p:nvSpPr>
        <p:spPr>
          <a:xfrm>
            <a:off x="4065483" y="1485260"/>
            <a:ext cx="1317753" cy="46279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900" dirty="0" err="1">
                <a:latin typeface="Arial" panose="020B0604020202020204" pitchFamily="34" charset="0"/>
                <a:cs typeface="Arial" panose="020B0604020202020204" pitchFamily="34" charset="0"/>
              </a:rPr>
              <a:t>Ontw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. diensten o.b.v. databehoefte</a:t>
            </a:r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2B986029-1071-4225-BCFC-5ECB69E5ED1D}"/>
              </a:ext>
            </a:extLst>
          </p:cNvPr>
          <p:cNvSpPr/>
          <p:nvPr/>
        </p:nvSpPr>
        <p:spPr>
          <a:xfrm>
            <a:off x="3717413" y="978310"/>
            <a:ext cx="1060603" cy="4086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Diensten </a:t>
            </a:r>
            <a:r>
              <a:rPr lang="nl-NL" sz="900" dirty="0" err="1">
                <a:latin typeface="Arial" panose="020B0604020202020204" pitchFamily="34" charset="0"/>
                <a:cs typeface="Arial" panose="020B0604020202020204" pitchFamily="34" charset="0"/>
              </a:rPr>
              <a:t>tbv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 beleid</a:t>
            </a:r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ECB57C4D-C623-44E0-BE45-1CC0B28D9F43}"/>
              </a:ext>
            </a:extLst>
          </p:cNvPr>
          <p:cNvSpPr/>
          <p:nvPr/>
        </p:nvSpPr>
        <p:spPr>
          <a:xfrm>
            <a:off x="3634500" y="2550750"/>
            <a:ext cx="1089859" cy="4086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Diensten </a:t>
            </a:r>
            <a:r>
              <a:rPr lang="nl-NL" sz="900" dirty="0" err="1">
                <a:latin typeface="Arial" panose="020B0604020202020204" pitchFamily="34" charset="0"/>
                <a:cs typeface="Arial" panose="020B0604020202020204" pitchFamily="34" charset="0"/>
              </a:rPr>
              <a:t>tbv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 fietsers</a:t>
            </a:r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C1DBED92-F7FB-432E-A892-A82511634493}"/>
              </a:ext>
            </a:extLst>
          </p:cNvPr>
          <p:cNvSpPr/>
          <p:nvPr/>
        </p:nvSpPr>
        <p:spPr>
          <a:xfrm>
            <a:off x="7032832" y="1865725"/>
            <a:ext cx="1107820" cy="4086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Koppel-kansen</a:t>
            </a:r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1AB754C4-E746-4894-A086-CA04F25FEBCE}"/>
              </a:ext>
            </a:extLst>
          </p:cNvPr>
          <p:cNvSpPr/>
          <p:nvPr/>
        </p:nvSpPr>
        <p:spPr>
          <a:xfrm>
            <a:off x="5442578" y="2352378"/>
            <a:ext cx="1238180" cy="4086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Rijksbijdrage projecten / subsidies</a:t>
            </a:r>
          </a:p>
        </p:txBody>
      </p:sp>
      <p:cxnSp>
        <p:nvCxnSpPr>
          <p:cNvPr id="29" name="Rechte verbindingslijn met pijl 28">
            <a:extLst>
              <a:ext uri="{FF2B5EF4-FFF2-40B4-BE49-F238E27FC236}">
                <a16:creationId xmlns:a16="http://schemas.microsoft.com/office/drawing/2014/main" id="{F6F3A76E-C56C-4708-ADB9-D4E96DFEA488}"/>
              </a:ext>
            </a:extLst>
          </p:cNvPr>
          <p:cNvCxnSpPr>
            <a:cxnSpLocks/>
            <a:stCxn id="14" idx="2"/>
          </p:cNvCxnSpPr>
          <p:nvPr/>
        </p:nvCxnSpPr>
        <p:spPr>
          <a:xfrm flipH="1">
            <a:off x="6988622" y="2087986"/>
            <a:ext cx="2004090" cy="13099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Ovaal 29">
            <a:extLst>
              <a:ext uri="{FF2B5EF4-FFF2-40B4-BE49-F238E27FC236}">
                <a16:creationId xmlns:a16="http://schemas.microsoft.com/office/drawing/2014/main" id="{B73CD9EE-35DB-446F-A516-BA8234B8FFF0}"/>
              </a:ext>
            </a:extLst>
          </p:cNvPr>
          <p:cNvSpPr/>
          <p:nvPr/>
        </p:nvSpPr>
        <p:spPr>
          <a:xfrm>
            <a:off x="7163106" y="2695009"/>
            <a:ext cx="1275696" cy="472081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Verkeers-management</a:t>
            </a:r>
          </a:p>
        </p:txBody>
      </p:sp>
      <p:sp>
        <p:nvSpPr>
          <p:cNvPr id="31" name="Pijl: omlaag 30">
            <a:extLst>
              <a:ext uri="{FF2B5EF4-FFF2-40B4-BE49-F238E27FC236}">
                <a16:creationId xmlns:a16="http://schemas.microsoft.com/office/drawing/2014/main" id="{0DF80AC5-7E0C-4DD9-B2CE-77312F8C3717}"/>
              </a:ext>
            </a:extLst>
          </p:cNvPr>
          <p:cNvSpPr/>
          <p:nvPr/>
        </p:nvSpPr>
        <p:spPr>
          <a:xfrm>
            <a:off x="2780786" y="441887"/>
            <a:ext cx="292100" cy="306347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Pijl: omlaag 31">
            <a:extLst>
              <a:ext uri="{FF2B5EF4-FFF2-40B4-BE49-F238E27FC236}">
                <a16:creationId xmlns:a16="http://schemas.microsoft.com/office/drawing/2014/main" id="{2930444F-B21B-4037-A429-95AEABDD699C}"/>
              </a:ext>
            </a:extLst>
          </p:cNvPr>
          <p:cNvSpPr/>
          <p:nvPr/>
        </p:nvSpPr>
        <p:spPr>
          <a:xfrm>
            <a:off x="5915618" y="452036"/>
            <a:ext cx="292100" cy="306347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Pijl: omlaag 32">
            <a:extLst>
              <a:ext uri="{FF2B5EF4-FFF2-40B4-BE49-F238E27FC236}">
                <a16:creationId xmlns:a16="http://schemas.microsoft.com/office/drawing/2014/main" id="{BA283B4A-8A78-492D-9999-3CA0CE496BA9}"/>
              </a:ext>
            </a:extLst>
          </p:cNvPr>
          <p:cNvSpPr/>
          <p:nvPr/>
        </p:nvSpPr>
        <p:spPr>
          <a:xfrm>
            <a:off x="8824171" y="450461"/>
            <a:ext cx="292100" cy="306347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Rechte verbindingslijn met pijl 33">
            <a:extLst>
              <a:ext uri="{FF2B5EF4-FFF2-40B4-BE49-F238E27FC236}">
                <a16:creationId xmlns:a16="http://schemas.microsoft.com/office/drawing/2014/main" id="{786D7486-4007-4768-B371-E009A3FF897B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2904680" y="2087986"/>
            <a:ext cx="2012425" cy="30007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Ovaal 34">
            <a:extLst>
              <a:ext uri="{FF2B5EF4-FFF2-40B4-BE49-F238E27FC236}">
                <a16:creationId xmlns:a16="http://schemas.microsoft.com/office/drawing/2014/main" id="{06FE0DAD-BF58-404B-B035-F47A2C5A98B8}"/>
              </a:ext>
            </a:extLst>
          </p:cNvPr>
          <p:cNvSpPr/>
          <p:nvPr/>
        </p:nvSpPr>
        <p:spPr>
          <a:xfrm>
            <a:off x="3501805" y="3653617"/>
            <a:ext cx="1133720" cy="4086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Diensten </a:t>
            </a:r>
            <a:r>
              <a:rPr lang="nl-NL" sz="900" dirty="0" err="1">
                <a:latin typeface="Arial" panose="020B0604020202020204" pitchFamily="34" charset="0"/>
                <a:cs typeface="Arial" panose="020B0604020202020204" pitchFamily="34" charset="0"/>
              </a:rPr>
              <a:t>tbv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 inwinning</a:t>
            </a:r>
          </a:p>
        </p:txBody>
      </p:sp>
      <p:sp>
        <p:nvSpPr>
          <p:cNvPr id="36" name="Rechthoek 35">
            <a:extLst>
              <a:ext uri="{FF2B5EF4-FFF2-40B4-BE49-F238E27FC236}">
                <a16:creationId xmlns:a16="http://schemas.microsoft.com/office/drawing/2014/main" id="{D26C4006-4E61-4C12-B0C1-BD92D9CB9580}"/>
              </a:ext>
            </a:extLst>
          </p:cNvPr>
          <p:cNvSpPr/>
          <p:nvPr/>
        </p:nvSpPr>
        <p:spPr>
          <a:xfrm>
            <a:off x="4917106" y="6102394"/>
            <a:ext cx="2356548" cy="4790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050" b="1" dirty="0">
                <a:latin typeface="Arial" panose="020B0604020202020204" pitchFamily="34" charset="0"/>
                <a:cs typeface="Arial" panose="020B0604020202020204" pitchFamily="34" charset="0"/>
              </a:rPr>
              <a:t>Beheer fietsdata</a:t>
            </a:r>
          </a:p>
          <a:p>
            <a:pPr algn="ctr"/>
            <a:r>
              <a:rPr lang="nl-NL" sz="900" dirty="0" err="1">
                <a:latin typeface="Arial" panose="020B0604020202020204" pitchFamily="34" charset="0"/>
                <a:cs typeface="Arial" panose="020B0604020202020204" pitchFamily="34" charset="0"/>
              </a:rPr>
              <a:t>Cloud-diensten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, deeldatabeheer diensten</a:t>
            </a:r>
          </a:p>
        </p:txBody>
      </p:sp>
      <p:cxnSp>
        <p:nvCxnSpPr>
          <p:cNvPr id="37" name="Rechte verbindingslijn met pijl 36">
            <a:extLst>
              <a:ext uri="{FF2B5EF4-FFF2-40B4-BE49-F238E27FC236}">
                <a16:creationId xmlns:a16="http://schemas.microsoft.com/office/drawing/2014/main" id="{FB7CDC5C-06BB-4904-AF48-807AD4E7FD9F}"/>
              </a:ext>
            </a:extLst>
          </p:cNvPr>
          <p:cNvCxnSpPr>
            <a:cxnSpLocks/>
            <a:stCxn id="14" idx="2"/>
          </p:cNvCxnSpPr>
          <p:nvPr/>
        </p:nvCxnSpPr>
        <p:spPr>
          <a:xfrm flipH="1">
            <a:off x="7299850" y="2087986"/>
            <a:ext cx="1692862" cy="30007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8" name="Ovaal 37">
            <a:extLst>
              <a:ext uri="{FF2B5EF4-FFF2-40B4-BE49-F238E27FC236}">
                <a16:creationId xmlns:a16="http://schemas.microsoft.com/office/drawing/2014/main" id="{7496D315-CC2C-43BC-8DF4-5812949F3767}"/>
              </a:ext>
            </a:extLst>
          </p:cNvPr>
          <p:cNvSpPr/>
          <p:nvPr/>
        </p:nvSpPr>
        <p:spPr>
          <a:xfrm>
            <a:off x="7657630" y="3422302"/>
            <a:ext cx="1214586" cy="40866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Processen </a:t>
            </a:r>
            <a:r>
              <a:rPr lang="nl-NL" sz="900" dirty="0" err="1">
                <a:latin typeface="Arial" panose="020B0604020202020204" pitchFamily="34" charset="0"/>
                <a:cs typeface="Arial" panose="020B0604020202020204" pitchFamily="34" charset="0"/>
              </a:rPr>
              <a:t>tbv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 inwinning</a:t>
            </a:r>
          </a:p>
        </p:txBody>
      </p:sp>
      <p:sp>
        <p:nvSpPr>
          <p:cNvPr id="39" name="Rechthoek 38">
            <a:extLst>
              <a:ext uri="{FF2B5EF4-FFF2-40B4-BE49-F238E27FC236}">
                <a16:creationId xmlns:a16="http://schemas.microsoft.com/office/drawing/2014/main" id="{21B4AE80-B633-4589-9DF7-F2FE7273AB6D}"/>
              </a:ext>
            </a:extLst>
          </p:cNvPr>
          <p:cNvSpPr/>
          <p:nvPr/>
        </p:nvSpPr>
        <p:spPr>
          <a:xfrm>
            <a:off x="4917105" y="5186903"/>
            <a:ext cx="2356549" cy="55945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050" b="1" dirty="0">
                <a:latin typeface="Arial" panose="020B0604020202020204" pitchFamily="34" charset="0"/>
                <a:cs typeface="Arial" panose="020B0604020202020204" pitchFamily="34" charset="0"/>
              </a:rPr>
              <a:t>Inwinning fietsdata</a:t>
            </a:r>
          </a:p>
          <a:p>
            <a:pPr algn="ctr"/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Wegbeheerders, beheerders deelsystemen, dienstverleners</a:t>
            </a:r>
          </a:p>
        </p:txBody>
      </p:sp>
      <p:sp>
        <p:nvSpPr>
          <p:cNvPr id="40" name="Boog 39">
            <a:extLst>
              <a:ext uri="{FF2B5EF4-FFF2-40B4-BE49-F238E27FC236}">
                <a16:creationId xmlns:a16="http://schemas.microsoft.com/office/drawing/2014/main" id="{EC493D36-AD29-4EE5-BFDA-DBAB3D890898}"/>
              </a:ext>
            </a:extLst>
          </p:cNvPr>
          <p:cNvSpPr/>
          <p:nvPr/>
        </p:nvSpPr>
        <p:spPr>
          <a:xfrm rot="16491515" flipH="1">
            <a:off x="933738" y="-3123544"/>
            <a:ext cx="10756788" cy="8823905"/>
          </a:xfrm>
          <a:custGeom>
            <a:avLst/>
            <a:gdLst>
              <a:gd name="connsiteX0" fmla="*/ 5087819 w 10756788"/>
              <a:gd name="connsiteY0" fmla="*/ 6444 h 8823905"/>
              <a:gd name="connsiteX1" fmla="*/ 10587769 w 10756788"/>
              <a:gd name="connsiteY1" fmla="*/ 3314595 h 8823905"/>
              <a:gd name="connsiteX2" fmla="*/ 9904762 w 10756788"/>
              <a:gd name="connsiteY2" fmla="*/ 3458471 h 8823905"/>
              <a:gd name="connsiteX3" fmla="*/ 9430130 w 10756788"/>
              <a:gd name="connsiteY3" fmla="*/ 3558452 h 8823905"/>
              <a:gd name="connsiteX4" fmla="*/ 8851311 w 10756788"/>
              <a:gd name="connsiteY4" fmla="*/ 3680381 h 8823905"/>
              <a:gd name="connsiteX5" fmla="*/ 8428772 w 10756788"/>
              <a:gd name="connsiteY5" fmla="*/ 3769389 h 8823905"/>
              <a:gd name="connsiteX6" fmla="*/ 8006234 w 10756788"/>
              <a:gd name="connsiteY6" fmla="*/ 3858397 h 8823905"/>
              <a:gd name="connsiteX7" fmla="*/ 7583696 w 10756788"/>
              <a:gd name="connsiteY7" fmla="*/ 3947405 h 8823905"/>
              <a:gd name="connsiteX8" fmla="*/ 7109064 w 10756788"/>
              <a:gd name="connsiteY8" fmla="*/ 4047386 h 8823905"/>
              <a:gd name="connsiteX9" fmla="*/ 6582338 w 10756788"/>
              <a:gd name="connsiteY9" fmla="*/ 4158341 h 8823905"/>
              <a:gd name="connsiteX10" fmla="*/ 6003519 w 10756788"/>
              <a:gd name="connsiteY10" fmla="*/ 4280270 h 8823905"/>
              <a:gd name="connsiteX11" fmla="*/ 5378394 w 10756788"/>
              <a:gd name="connsiteY11" fmla="*/ 4411953 h 8823905"/>
              <a:gd name="connsiteX12" fmla="*/ 5347884 w 10756788"/>
              <a:gd name="connsiteY12" fmla="*/ 3949375 h 8823905"/>
              <a:gd name="connsiteX13" fmla="*/ 5317373 w 10756788"/>
              <a:gd name="connsiteY13" fmla="*/ 3486796 h 8823905"/>
              <a:gd name="connsiteX14" fmla="*/ 5278146 w 10756788"/>
              <a:gd name="connsiteY14" fmla="*/ 2892052 h 8823905"/>
              <a:gd name="connsiteX15" fmla="*/ 5238918 w 10756788"/>
              <a:gd name="connsiteY15" fmla="*/ 2297309 h 8823905"/>
              <a:gd name="connsiteX16" fmla="*/ 5199690 w 10756788"/>
              <a:gd name="connsiteY16" fmla="*/ 1702565 h 8823905"/>
              <a:gd name="connsiteX17" fmla="*/ 5172086 w 10756788"/>
              <a:gd name="connsiteY17" fmla="*/ 1284042 h 8823905"/>
              <a:gd name="connsiteX18" fmla="*/ 5141575 w 10756788"/>
              <a:gd name="connsiteY18" fmla="*/ 821463 h 8823905"/>
              <a:gd name="connsiteX19" fmla="*/ 5087819 w 10756788"/>
              <a:gd name="connsiteY19" fmla="*/ 6444 h 8823905"/>
              <a:gd name="connsiteX0" fmla="*/ 5087819 w 10756788"/>
              <a:gd name="connsiteY0" fmla="*/ 6444 h 8823905"/>
              <a:gd name="connsiteX1" fmla="*/ 10587769 w 10756788"/>
              <a:gd name="connsiteY1" fmla="*/ 3314595 h 8823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56788" h="8823905" stroke="0" extrusionOk="0">
                <a:moveTo>
                  <a:pt x="5087819" y="6444"/>
                </a:moveTo>
                <a:cubicBezTo>
                  <a:pt x="7895740" y="-645069"/>
                  <a:pt x="10085745" y="947096"/>
                  <a:pt x="10587769" y="3314595"/>
                </a:cubicBezTo>
                <a:cubicBezTo>
                  <a:pt x="10429626" y="3420816"/>
                  <a:pt x="10104115" y="3336322"/>
                  <a:pt x="9904762" y="3458471"/>
                </a:cubicBezTo>
                <a:cubicBezTo>
                  <a:pt x="9705409" y="3580620"/>
                  <a:pt x="9623480" y="3503236"/>
                  <a:pt x="9430130" y="3558452"/>
                </a:cubicBezTo>
                <a:cubicBezTo>
                  <a:pt x="9236780" y="3613669"/>
                  <a:pt x="9009342" y="3601995"/>
                  <a:pt x="8851311" y="3680381"/>
                </a:cubicBezTo>
                <a:cubicBezTo>
                  <a:pt x="8693280" y="3758767"/>
                  <a:pt x="8583592" y="3732795"/>
                  <a:pt x="8428772" y="3769389"/>
                </a:cubicBezTo>
                <a:cubicBezTo>
                  <a:pt x="8273952" y="3805983"/>
                  <a:pt x="8141307" y="3779956"/>
                  <a:pt x="8006234" y="3858397"/>
                </a:cubicBezTo>
                <a:cubicBezTo>
                  <a:pt x="7871161" y="3936838"/>
                  <a:pt x="7667094" y="3909392"/>
                  <a:pt x="7583696" y="3947405"/>
                </a:cubicBezTo>
                <a:cubicBezTo>
                  <a:pt x="7500298" y="3985418"/>
                  <a:pt x="7296598" y="4005832"/>
                  <a:pt x="7109064" y="4047386"/>
                </a:cubicBezTo>
                <a:cubicBezTo>
                  <a:pt x="6921530" y="4088940"/>
                  <a:pt x="6764615" y="4083461"/>
                  <a:pt x="6582338" y="4158341"/>
                </a:cubicBezTo>
                <a:cubicBezTo>
                  <a:pt x="6400061" y="4233222"/>
                  <a:pt x="6188976" y="4186711"/>
                  <a:pt x="6003519" y="4280270"/>
                </a:cubicBezTo>
                <a:cubicBezTo>
                  <a:pt x="5818062" y="4373828"/>
                  <a:pt x="5676487" y="4294116"/>
                  <a:pt x="5378394" y="4411953"/>
                </a:cubicBezTo>
                <a:cubicBezTo>
                  <a:pt x="5334588" y="4321041"/>
                  <a:pt x="5364785" y="4070832"/>
                  <a:pt x="5347884" y="3949375"/>
                </a:cubicBezTo>
                <a:cubicBezTo>
                  <a:pt x="5330983" y="3827918"/>
                  <a:pt x="5363951" y="3596911"/>
                  <a:pt x="5317373" y="3486796"/>
                </a:cubicBezTo>
                <a:cubicBezTo>
                  <a:pt x="5270795" y="3376681"/>
                  <a:pt x="5358962" y="3063816"/>
                  <a:pt x="5278146" y="2892052"/>
                </a:cubicBezTo>
                <a:cubicBezTo>
                  <a:pt x="5197330" y="2720288"/>
                  <a:pt x="5294784" y="2540628"/>
                  <a:pt x="5238918" y="2297309"/>
                </a:cubicBezTo>
                <a:cubicBezTo>
                  <a:pt x="5183052" y="2053990"/>
                  <a:pt x="5213706" y="1896119"/>
                  <a:pt x="5199690" y="1702565"/>
                </a:cubicBezTo>
                <a:cubicBezTo>
                  <a:pt x="5185675" y="1509011"/>
                  <a:pt x="5225394" y="1403981"/>
                  <a:pt x="5172086" y="1284042"/>
                </a:cubicBezTo>
                <a:cubicBezTo>
                  <a:pt x="5118778" y="1164104"/>
                  <a:pt x="5153074" y="920587"/>
                  <a:pt x="5141575" y="821463"/>
                </a:cubicBezTo>
                <a:cubicBezTo>
                  <a:pt x="5130076" y="722339"/>
                  <a:pt x="5158296" y="211635"/>
                  <a:pt x="5087819" y="6444"/>
                </a:cubicBezTo>
                <a:close/>
              </a:path>
              <a:path w="10756788" h="8823905" fill="none" extrusionOk="0">
                <a:moveTo>
                  <a:pt x="5087819" y="6444"/>
                </a:moveTo>
                <a:cubicBezTo>
                  <a:pt x="7767632" y="211094"/>
                  <a:pt x="9831146" y="959282"/>
                  <a:pt x="10587769" y="3314595"/>
                </a:cubicBezTo>
              </a:path>
              <a:path w="10756788" h="8823905" fill="none" stroke="0" extrusionOk="0">
                <a:moveTo>
                  <a:pt x="5087819" y="6444"/>
                </a:moveTo>
                <a:cubicBezTo>
                  <a:pt x="7992326" y="-203308"/>
                  <a:pt x="9908674" y="796234"/>
                  <a:pt x="10587769" y="3314595"/>
                </a:cubicBezTo>
              </a:path>
            </a:pathLst>
          </a:custGeom>
          <a:ln w="28575"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907534591">
                  <a:prstGeom prst="arc">
                    <a:avLst>
                      <a:gd name="adj1" fmla="val 15973584"/>
                      <a:gd name="adj2" fmla="val 2088627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188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11461F23-6811-4E4F-8F40-5D6A23CB00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6050" y="1589959"/>
            <a:ext cx="6819900" cy="4157746"/>
          </a:xfrm>
          <a:prstGeom prst="rect">
            <a:avLst/>
          </a:prstGeom>
        </p:spPr>
      </p:pic>
      <p:sp>
        <p:nvSpPr>
          <p:cNvPr id="10" name="Stroomdiagram: Proces 9">
            <a:extLst>
              <a:ext uri="{FF2B5EF4-FFF2-40B4-BE49-F238E27FC236}">
                <a16:creationId xmlns:a16="http://schemas.microsoft.com/office/drawing/2014/main" id="{5B47CA2F-9BD2-4C2E-B01A-9D17EDE763B5}"/>
              </a:ext>
            </a:extLst>
          </p:cNvPr>
          <p:cNvSpPr/>
          <p:nvPr/>
        </p:nvSpPr>
        <p:spPr>
          <a:xfrm>
            <a:off x="552449" y="567200"/>
            <a:ext cx="2133601" cy="1134600"/>
          </a:xfrm>
          <a:prstGeom prst="flowChartProcess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dirty="0"/>
              <a:t>Regie pakken op:</a:t>
            </a:r>
          </a:p>
          <a:p>
            <a:pPr algn="ctr"/>
            <a:r>
              <a:rPr lang="nl-NL" sz="1600" dirty="0"/>
              <a:t>Puntdata</a:t>
            </a:r>
          </a:p>
          <a:p>
            <a:pPr algn="ctr"/>
            <a:r>
              <a:rPr lang="nl-NL" sz="1600" dirty="0"/>
              <a:t>Verplaatsingsdata</a:t>
            </a:r>
          </a:p>
          <a:p>
            <a:pPr algn="ctr"/>
            <a:r>
              <a:rPr lang="nl-NL" sz="1600" dirty="0"/>
              <a:t>Assetdata</a:t>
            </a:r>
          </a:p>
          <a:p>
            <a:pPr algn="ctr"/>
            <a:r>
              <a:rPr lang="nl-NL" dirty="0"/>
              <a:t> </a:t>
            </a:r>
          </a:p>
        </p:txBody>
      </p:sp>
      <p:sp>
        <p:nvSpPr>
          <p:cNvPr id="67" name="Stroomdiagram: Proces 66">
            <a:extLst>
              <a:ext uri="{FF2B5EF4-FFF2-40B4-BE49-F238E27FC236}">
                <a16:creationId xmlns:a16="http://schemas.microsoft.com/office/drawing/2014/main" id="{C498F190-B7FD-4EB2-B742-B969DD927183}"/>
              </a:ext>
            </a:extLst>
          </p:cNvPr>
          <p:cNvSpPr/>
          <p:nvPr/>
        </p:nvSpPr>
        <p:spPr>
          <a:xfrm>
            <a:off x="9832012" y="554500"/>
            <a:ext cx="1993901" cy="916653"/>
          </a:xfrm>
          <a:prstGeom prst="flowChartProcess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dirty="0"/>
              <a:t>Regisseur fietsdata aanstellen</a:t>
            </a:r>
          </a:p>
        </p:txBody>
      </p:sp>
      <p:sp>
        <p:nvSpPr>
          <p:cNvPr id="68" name="Stroomdiagram: Proces 67">
            <a:extLst>
              <a:ext uri="{FF2B5EF4-FFF2-40B4-BE49-F238E27FC236}">
                <a16:creationId xmlns:a16="http://schemas.microsoft.com/office/drawing/2014/main" id="{92DF9787-3698-4F07-BD52-F7B2201E9379}"/>
              </a:ext>
            </a:extLst>
          </p:cNvPr>
          <p:cNvSpPr/>
          <p:nvPr/>
        </p:nvSpPr>
        <p:spPr>
          <a:xfrm>
            <a:off x="9832012" y="5034801"/>
            <a:ext cx="1993901" cy="916653"/>
          </a:xfrm>
          <a:prstGeom prst="flowChartProcess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dirty="0"/>
              <a:t>Duidelijkheid geven over je rol als IenW</a:t>
            </a:r>
          </a:p>
        </p:txBody>
      </p: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87AB312B-9C60-4867-A48C-229CB25BC266}"/>
              </a:ext>
            </a:extLst>
          </p:cNvPr>
          <p:cNvCxnSpPr>
            <a:cxnSpLocks/>
          </p:cNvCxnSpPr>
          <p:nvPr/>
        </p:nvCxnSpPr>
        <p:spPr>
          <a:xfrm flipH="1">
            <a:off x="4279900" y="1244600"/>
            <a:ext cx="5829300" cy="128270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Rechte verbindingslijn met pijl 68">
            <a:extLst>
              <a:ext uri="{FF2B5EF4-FFF2-40B4-BE49-F238E27FC236}">
                <a16:creationId xmlns:a16="http://schemas.microsoft.com/office/drawing/2014/main" id="{A4DF2BFA-242E-40E5-8880-8A5AD24965A2}"/>
              </a:ext>
            </a:extLst>
          </p:cNvPr>
          <p:cNvCxnSpPr>
            <a:cxnSpLocks/>
          </p:cNvCxnSpPr>
          <p:nvPr/>
        </p:nvCxnSpPr>
        <p:spPr>
          <a:xfrm flipH="1">
            <a:off x="8636000" y="1244600"/>
            <a:ext cx="1473200" cy="116840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Rechte verbindingslijn met pijl 69">
            <a:extLst>
              <a:ext uri="{FF2B5EF4-FFF2-40B4-BE49-F238E27FC236}">
                <a16:creationId xmlns:a16="http://schemas.microsoft.com/office/drawing/2014/main" id="{0D7D7B0B-9E3E-4226-80C8-BC5F24440921}"/>
              </a:ext>
            </a:extLst>
          </p:cNvPr>
          <p:cNvCxnSpPr>
            <a:cxnSpLocks/>
          </p:cNvCxnSpPr>
          <p:nvPr/>
        </p:nvCxnSpPr>
        <p:spPr>
          <a:xfrm flipH="1">
            <a:off x="6832600" y="5034801"/>
            <a:ext cx="3327400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Rechte verbindingslijn met pijl 70">
            <a:extLst>
              <a:ext uri="{FF2B5EF4-FFF2-40B4-BE49-F238E27FC236}">
                <a16:creationId xmlns:a16="http://schemas.microsoft.com/office/drawing/2014/main" id="{06E98EC8-6905-4074-8D6E-9596C9D3C7FB}"/>
              </a:ext>
            </a:extLst>
          </p:cNvPr>
          <p:cNvCxnSpPr>
            <a:cxnSpLocks/>
          </p:cNvCxnSpPr>
          <p:nvPr/>
        </p:nvCxnSpPr>
        <p:spPr>
          <a:xfrm flipH="1" flipV="1">
            <a:off x="8343900" y="3949702"/>
            <a:ext cx="1816100" cy="1085099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met pijl 75">
            <a:extLst>
              <a:ext uri="{FF2B5EF4-FFF2-40B4-BE49-F238E27FC236}">
                <a16:creationId xmlns:a16="http://schemas.microsoft.com/office/drawing/2014/main" id="{CB3E9F65-3D6A-4ED1-A760-9D8D1FAE4084}"/>
              </a:ext>
            </a:extLst>
          </p:cNvPr>
          <p:cNvCxnSpPr>
            <a:cxnSpLocks/>
          </p:cNvCxnSpPr>
          <p:nvPr/>
        </p:nvCxnSpPr>
        <p:spPr>
          <a:xfrm>
            <a:off x="1733550" y="1589959"/>
            <a:ext cx="1514475" cy="1686641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itel 1">
            <a:extLst>
              <a:ext uri="{FF2B5EF4-FFF2-40B4-BE49-F238E27FC236}">
                <a16:creationId xmlns:a16="http://schemas.microsoft.com/office/drawing/2014/main" id="{3582E84E-02A0-4801-A39D-0320E0AF9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8607" y="506625"/>
            <a:ext cx="5414785" cy="496266"/>
          </a:xfrm>
        </p:spPr>
        <p:txBody>
          <a:bodyPr>
            <a:noAutofit/>
          </a:bodyPr>
          <a:lstStyle/>
          <a:p>
            <a:r>
              <a:rPr lang="nl-NL" sz="2800" dirty="0"/>
              <a:t>Waar moeten acties worden belegd?</a:t>
            </a:r>
          </a:p>
        </p:txBody>
      </p:sp>
    </p:spTree>
    <p:extLst>
      <p:ext uri="{BB962C8B-B14F-4D97-AF65-F5344CB8AC3E}">
        <p14:creationId xmlns:p14="http://schemas.microsoft.com/office/powerpoint/2010/main" val="2005115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976CD81-5624-47AD-B15E-B708E21D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5E3-B503-469C-AC8B-A5A83772A74C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8E803BB-430E-47C4-9FBA-D6BC07BAB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962897B3-23A3-4438-874E-B9768C664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024" y="6159978"/>
            <a:ext cx="1764801" cy="462595"/>
          </a:xfrm>
        </p:spPr>
        <p:txBody>
          <a:bodyPr>
            <a:noAutofit/>
          </a:bodyPr>
          <a:lstStyle/>
          <a:p>
            <a:r>
              <a:rPr lang="nl-NL" sz="2000" dirty="0"/>
              <a:t>Welke “lijnen” lopen er?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7687C42F-0085-42AF-83B0-4BBDBA1CC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812" y="187325"/>
            <a:ext cx="9289022" cy="637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19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DCF3F2-F5E3-4A26-B7A4-02AEFE34F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Roadmap</a:t>
            </a:r>
            <a:r>
              <a:rPr lang="nl-NL" dirty="0"/>
              <a:t> 2021 - 2025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AEB2DC-546D-4167-AD14-1AEB7B2B45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/>
              <a:t>Aanstellen systeemverantwoordelijke voor Fietsdata</a:t>
            </a:r>
          </a:p>
          <a:p>
            <a:pPr lvl="0"/>
            <a:r>
              <a:rPr lang="nl-NL" dirty="0"/>
              <a:t>Nader uitwerken organisatie van de </a:t>
            </a:r>
            <a:r>
              <a:rPr lang="nl-NL" dirty="0" err="1"/>
              <a:t>governance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Opstellen van monitoringsplan fiets</a:t>
            </a:r>
          </a:p>
          <a:p>
            <a:pPr lvl="0"/>
            <a:endParaRPr lang="nl-NL" dirty="0"/>
          </a:p>
          <a:p>
            <a:pPr lvl="0"/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D3A768B-0846-410B-ABE2-1E5008B5C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5E3-B503-469C-AC8B-A5A83772A74C}" type="datetime1">
              <a:rPr lang="sv-SE" smtClean="0"/>
              <a:t>2021-05-25</a:t>
            </a:fld>
            <a:endParaRPr lang="en-GB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86ACE2F-9995-4EC3-82FE-BAA7C71DD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AEDCA-98D4-4724-9772-C653855CA076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5311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457778"/>
      </p:ext>
    </p:extLst>
  </p:cSld>
  <p:clrMapOvr>
    <a:masterClrMapping/>
  </p:clrMapOvr>
</p:sld>
</file>

<file path=ppt/theme/theme1.xml><?xml version="1.0" encoding="utf-8"?>
<a:theme xmlns:a="http://schemas.openxmlformats.org/drawingml/2006/main" name="Sweco">
  <a:themeElements>
    <a:clrScheme name="Sweco">
      <a:dk1>
        <a:srgbClr val="3F3F42"/>
      </a:dk1>
      <a:lt1>
        <a:srgbClr val="FFFFFF"/>
      </a:lt1>
      <a:dk2>
        <a:srgbClr val="3F3F42"/>
      </a:dk2>
      <a:lt2>
        <a:srgbClr val="E2E0DA"/>
      </a:lt2>
      <a:accent1>
        <a:srgbClr val="A48730"/>
      </a:accent1>
      <a:accent2>
        <a:srgbClr val="8593AF"/>
      </a:accent2>
      <a:accent3>
        <a:srgbClr val="B484A2"/>
      </a:accent3>
      <a:accent4>
        <a:srgbClr val="3F3F42"/>
      </a:accent4>
      <a:accent5>
        <a:srgbClr val="DEC55B"/>
      </a:accent5>
      <a:accent6>
        <a:srgbClr val="A4A4A6"/>
      </a:accent6>
      <a:hlink>
        <a:srgbClr val="A4A4A6"/>
      </a:hlink>
      <a:folHlink>
        <a:srgbClr val="F2B1DC"/>
      </a:folHlink>
    </a:clrScheme>
    <a:fontScheme name="Sweco">
      <a:majorFont>
        <a:latin typeface="Sweco Sans Medium"/>
        <a:ea typeface=""/>
        <a:cs typeface=""/>
      </a:majorFont>
      <a:minorFont>
        <a:latin typeface="Swec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Muted1">
      <a:srgbClr val="A48730"/>
    </a:custClr>
    <a:custClr name="Muted2">
      <a:srgbClr val="8593AF"/>
    </a:custClr>
    <a:custClr name="Muted3">
      <a:srgbClr val="B484A2"/>
    </a:custClr>
    <a:custClr name="Bright1">
      <a:srgbClr val="7A9B62"/>
    </a:custClr>
    <a:custClr name="Bright1">
      <a:srgbClr val="DEC55B"/>
    </a:custClr>
    <a:custClr name="Bright2">
      <a:srgbClr val="C0D4FD"/>
    </a:custClr>
    <a:custClr name="Grey1">
      <a:srgbClr val="F2B1DC"/>
    </a:custClr>
    <a:custClr name="Bright4">
      <a:srgbClr val="9DD354"/>
    </a:custClr>
    <a:custClr>
      <a:srgbClr val="FFFFFF"/>
    </a:custClr>
    <a:custClr>
      <a:srgbClr val="FFFFFF"/>
    </a:custClr>
    <a:custClr name="Grey1">
      <a:srgbClr val="E2E0DA"/>
    </a:custClr>
    <a:custClr name="Grey2">
      <a:srgbClr val="A4A4A6"/>
    </a:custClr>
    <a:custClr name="Grey3">
      <a:srgbClr val="3F3F42"/>
    </a:custClr>
  </a:custClrLst>
  <a:extLst>
    <a:ext uri="{05A4C25C-085E-4340-85A3-A5531E510DB2}">
      <thm15:themeFamily xmlns:thm15="http://schemas.microsoft.com/office/thememl/2012/main" name="Presentation Sweco 16_9 Sweco Sans.potx" id="{66E8337D-87A7-4418-B860-572120D6D687}" vid="{BC586F01-9CB2-46B2-8AD3-246D6498BDF4}"/>
    </a:ext>
  </a:extLst>
</a:theme>
</file>

<file path=ppt/theme/theme2.xml><?xml version="1.0" encoding="utf-8"?>
<a:theme xmlns:a="http://schemas.openxmlformats.org/drawingml/2006/main" name="Office-tema">
  <a:themeElements>
    <a:clrScheme name="Sweco">
      <a:dk1>
        <a:srgbClr val="3F3F42"/>
      </a:dk1>
      <a:lt1>
        <a:srgbClr val="FFFFFF"/>
      </a:lt1>
      <a:dk2>
        <a:srgbClr val="3F3F42"/>
      </a:dk2>
      <a:lt2>
        <a:srgbClr val="E2E0DA"/>
      </a:lt2>
      <a:accent1>
        <a:srgbClr val="A48730"/>
      </a:accent1>
      <a:accent2>
        <a:srgbClr val="8593AF"/>
      </a:accent2>
      <a:accent3>
        <a:srgbClr val="B484A2"/>
      </a:accent3>
      <a:accent4>
        <a:srgbClr val="3F3F42"/>
      </a:accent4>
      <a:accent5>
        <a:srgbClr val="DEC55B"/>
      </a:accent5>
      <a:accent6>
        <a:srgbClr val="A4A4A6"/>
      </a:accent6>
      <a:hlink>
        <a:srgbClr val="A4A4A6"/>
      </a:hlink>
      <a:folHlink>
        <a:srgbClr val="F2B1DC"/>
      </a:folHlink>
    </a:clrScheme>
    <a:fontScheme name="Sweco">
      <a:majorFont>
        <a:latin typeface="Sweco Sans Medium"/>
        <a:ea typeface=""/>
        <a:cs typeface=""/>
      </a:majorFont>
      <a:minorFont>
        <a:latin typeface="Swec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Sweco">
      <a:dk1>
        <a:srgbClr val="3F3F42"/>
      </a:dk1>
      <a:lt1>
        <a:srgbClr val="FFFFFF"/>
      </a:lt1>
      <a:dk2>
        <a:srgbClr val="3F3F42"/>
      </a:dk2>
      <a:lt2>
        <a:srgbClr val="E2E0DA"/>
      </a:lt2>
      <a:accent1>
        <a:srgbClr val="A48730"/>
      </a:accent1>
      <a:accent2>
        <a:srgbClr val="8593AF"/>
      </a:accent2>
      <a:accent3>
        <a:srgbClr val="B484A2"/>
      </a:accent3>
      <a:accent4>
        <a:srgbClr val="3F3F42"/>
      </a:accent4>
      <a:accent5>
        <a:srgbClr val="DEC55B"/>
      </a:accent5>
      <a:accent6>
        <a:srgbClr val="A4A4A6"/>
      </a:accent6>
      <a:hlink>
        <a:srgbClr val="A4A4A6"/>
      </a:hlink>
      <a:folHlink>
        <a:srgbClr val="F2B1DC"/>
      </a:folHlink>
    </a:clrScheme>
    <a:fontScheme name="Sweco">
      <a:majorFont>
        <a:latin typeface="Sweco Sans Medium"/>
        <a:ea typeface=""/>
        <a:cs typeface=""/>
      </a:majorFont>
      <a:minorFont>
        <a:latin typeface="Swec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Sweco 16_9 Sweco Sans</Template>
  <TotalTime>1813</TotalTime>
  <Words>503</Words>
  <Application>Microsoft Macintosh PowerPoint</Application>
  <PresentationFormat>Widescreen</PresentationFormat>
  <Paragraphs>92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Sweco Sans</vt:lpstr>
      <vt:lpstr>Sweco Sans Medium</vt:lpstr>
      <vt:lpstr>Sweco</vt:lpstr>
      <vt:lpstr>Fietsdata IenW</vt:lpstr>
      <vt:lpstr>Het (Beleids)plan Fietsdata IenW</vt:lpstr>
      <vt:lpstr>Op welke fiets-data-items zetten we in?</vt:lpstr>
      <vt:lpstr>Hoe zijn we tot deze keuzes gekomen?</vt:lpstr>
      <vt:lpstr>PowerPoint Presentation</vt:lpstr>
      <vt:lpstr>Waar moeten acties worden belegd?</vt:lpstr>
      <vt:lpstr>Welke “lijnen” lopen er?</vt:lpstr>
      <vt:lpstr>Roadmap 2021 - 2025</vt:lpstr>
      <vt:lpstr>PowerPoint Presentation</vt:lpstr>
    </vt:vector>
  </TitlesOfParts>
  <Company>Sweco Nederland B.V.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</dc:title>
  <dc:creator>Paul Plazier</dc:creator>
  <cp:lastModifiedBy>Mirjam Borsboom</cp:lastModifiedBy>
  <cp:revision>105</cp:revision>
  <dcterms:created xsi:type="dcterms:W3CDTF">2020-06-15T09:06:21Z</dcterms:created>
  <dcterms:modified xsi:type="dcterms:W3CDTF">2021-05-25T07:17:48Z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weco_Language">
    <vt:lpwstr>NL</vt:lpwstr>
  </property>
  <property fmtid="{D5CDD505-2E9C-101B-9397-08002B2CF9AE}" pid="3" name="Sweco_CompanyNo">
    <vt:lpwstr>510</vt:lpwstr>
  </property>
  <property fmtid="{D5CDD505-2E9C-101B-9397-08002B2CF9AE}" pid="4" name="Sweco_TemplateFileName">
    <vt:lpwstr>\Global\Presentation Sweco 16_9 Sweco Sans (003).pptx</vt:lpwstr>
  </property>
  <property fmtid="{D5CDD505-2E9C-101B-9397-08002B2CF9AE}" pid="5" name="MSIP_Label_43f08ec5-d6d9-4227-8387-ccbfcb3632c4_Enabled">
    <vt:lpwstr>true</vt:lpwstr>
  </property>
  <property fmtid="{D5CDD505-2E9C-101B-9397-08002B2CF9AE}" pid="6" name="MSIP_Label_43f08ec5-d6d9-4227-8387-ccbfcb3632c4_SetDate">
    <vt:lpwstr>2020-11-09T13:21:11Z</vt:lpwstr>
  </property>
  <property fmtid="{D5CDD505-2E9C-101B-9397-08002B2CF9AE}" pid="7" name="MSIP_Label_43f08ec5-d6d9-4227-8387-ccbfcb3632c4_Method">
    <vt:lpwstr>Standard</vt:lpwstr>
  </property>
  <property fmtid="{D5CDD505-2E9C-101B-9397-08002B2CF9AE}" pid="8" name="MSIP_Label_43f08ec5-d6d9-4227-8387-ccbfcb3632c4_Name">
    <vt:lpwstr>Sweco Restricted</vt:lpwstr>
  </property>
  <property fmtid="{D5CDD505-2E9C-101B-9397-08002B2CF9AE}" pid="9" name="MSIP_Label_43f08ec5-d6d9-4227-8387-ccbfcb3632c4_SiteId">
    <vt:lpwstr>b7872ef0-9a00-4c18-8a4a-c7d25c778a9e</vt:lpwstr>
  </property>
  <property fmtid="{D5CDD505-2E9C-101B-9397-08002B2CF9AE}" pid="10" name="MSIP_Label_43f08ec5-d6d9-4227-8387-ccbfcb3632c4_ActionId">
    <vt:lpwstr>c401cd15-fa25-4820-91b7-0000e66d9ebc</vt:lpwstr>
  </property>
  <property fmtid="{D5CDD505-2E9C-101B-9397-08002B2CF9AE}" pid="11" name="MSIP_Label_43f08ec5-d6d9-4227-8387-ccbfcb3632c4_ContentBits">
    <vt:lpwstr>0</vt:lpwstr>
  </property>
</Properties>
</file>