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2" r:id="rId5"/>
  </p:sldMasterIdLst>
  <p:notesMasterIdLst>
    <p:notesMasterId r:id="rId41"/>
  </p:notesMasterIdLst>
  <p:sldIdLst>
    <p:sldId id="266" r:id="rId6"/>
    <p:sldId id="331" r:id="rId7"/>
    <p:sldId id="308" r:id="rId8"/>
    <p:sldId id="332" r:id="rId9"/>
    <p:sldId id="309" r:id="rId10"/>
    <p:sldId id="257" r:id="rId11"/>
    <p:sldId id="321" r:id="rId12"/>
    <p:sldId id="301" r:id="rId13"/>
    <p:sldId id="340" r:id="rId14"/>
    <p:sldId id="310" r:id="rId15"/>
    <p:sldId id="339" r:id="rId16"/>
    <p:sldId id="303" r:id="rId17"/>
    <p:sldId id="324" r:id="rId18"/>
    <p:sldId id="307" r:id="rId19"/>
    <p:sldId id="322" r:id="rId20"/>
    <p:sldId id="319" r:id="rId21"/>
    <p:sldId id="344" r:id="rId22"/>
    <p:sldId id="345" r:id="rId23"/>
    <p:sldId id="348" r:id="rId24"/>
    <p:sldId id="347" r:id="rId25"/>
    <p:sldId id="346" r:id="rId26"/>
    <p:sldId id="326" r:id="rId27"/>
    <p:sldId id="338" r:id="rId28"/>
    <p:sldId id="315" r:id="rId29"/>
    <p:sldId id="341" r:id="rId30"/>
    <p:sldId id="342" r:id="rId31"/>
    <p:sldId id="328" r:id="rId32"/>
    <p:sldId id="335" r:id="rId33"/>
    <p:sldId id="351" r:id="rId34"/>
    <p:sldId id="352" r:id="rId35"/>
    <p:sldId id="353" r:id="rId36"/>
    <p:sldId id="330" r:id="rId37"/>
    <p:sldId id="334" r:id="rId38"/>
    <p:sldId id="311" r:id="rId39"/>
    <p:sldId id="333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19" autoAdjust="0"/>
  </p:normalViewPr>
  <p:slideViewPr>
    <p:cSldViewPr snapToGrid="0">
      <p:cViewPr varScale="1">
        <p:scale>
          <a:sx n="108" d="100"/>
          <a:sy n="108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accent0_3" csCatId="mainScheme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defRPr cap="all"/>
          </a:pPr>
          <a:r>
            <a:rPr lang="en-US" dirty="0" err="1"/>
            <a:t>Ontsluiten</a:t>
          </a:r>
          <a:endParaRPr lang="en-US" dirty="0"/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defRPr cap="all"/>
          </a:pPr>
          <a:r>
            <a:rPr lang="en-US"/>
            <a:t>Verbeteren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defRPr cap="all"/>
          </a:pPr>
          <a:r>
            <a:rPr lang="en-US" dirty="0"/>
            <a:t> VISUALISEREN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B6056BFB-47D7-4C5F-BA11-2CB63C56A52D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</dgm:pt>
    <dgm:pt modelId="{311B26C8-22B1-4363-B621-DD56FB7418C8}" type="pres">
      <dgm:prSet presAssocID="{40FC4FFE-8987-4A26-B7F4-8A516F18ADAE}" presName="compNode" presStyleCnt="0"/>
      <dgm:spPr/>
    </dgm:pt>
    <dgm:pt modelId="{A201D7A7-914C-4D24-8B82-EE40155AB0BE}" type="pres">
      <dgm:prSet presAssocID="{40FC4FFE-8987-4A26-B7F4-8A516F18ADAE}" presName="iconBgRect" presStyleLbl="bgShp" presStyleIdx="0" presStyleCnt="3"/>
      <dgm:spPr>
        <a:prstGeom prst="ellipse">
          <a:avLst/>
        </a:prstGeom>
      </dgm:spPr>
    </dgm:pt>
    <dgm:pt modelId="{8FA2F131-CD01-4CBD-B7A5-1B9B5E7F0402}" type="pres">
      <dgm:prSet presAssocID="{40FC4FFE-8987-4A26-B7F4-8A516F18ADAE}" presName="iconRect" presStyleLbl="node1" presStyleIdx="0" presStyleCnt="3" custLinFactNeighborX="1436" custLinFactNeighborY="495"/>
      <dgm:spPr>
        <a:blipFill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F755F00C-B2DB-4097-B4BC-8F1BACC938B7}" type="pres">
      <dgm:prSet presAssocID="{40FC4FFE-8987-4A26-B7F4-8A516F18ADAE}" presName="spaceRect" presStyleCnt="0"/>
      <dgm:spPr/>
    </dgm:pt>
    <dgm:pt modelId="{08F4E96D-0DB6-4476-8C51-7CC7EC2F227B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</dgm:pt>
    <dgm:pt modelId="{5AB3C10D-885E-4522-AB39-7ED4318D191A}" type="pres">
      <dgm:prSet presAssocID="{5B62599A-5C9B-48E7-896E-EA782AC60C8B}" presName="sibTrans" presStyleCnt="0"/>
      <dgm:spPr/>
    </dgm:pt>
    <dgm:pt modelId="{2F278BF9-E1B2-4A1C-B065-C19A7B904219}" type="pres">
      <dgm:prSet presAssocID="{49225C73-1633-42F1-AB3B-7CB183E5F8B8}" presName="compNode" presStyleCnt="0"/>
      <dgm:spPr/>
    </dgm:pt>
    <dgm:pt modelId="{543C18BC-1989-44B2-9862-C670C61D3452}" type="pres">
      <dgm:prSet presAssocID="{49225C73-1633-42F1-AB3B-7CB183E5F8B8}" presName="iconBgRect" presStyleLbl="bgShp" presStyleIdx="1" presStyleCnt="3"/>
      <dgm:spPr>
        <a:prstGeom prst="ellipse">
          <a:avLst/>
        </a:prstGeom>
      </dgm:spPr>
    </dgm:pt>
    <dgm:pt modelId="{E94F35BC-9C76-400A-BBCA-0032259E2E5A}" type="pres">
      <dgm:prSet presAssocID="{49225C73-1633-42F1-AB3B-7CB183E5F8B8}" presName="iconRect" presStyleLbl="node1" presStyleIdx="1" presStyleCnt="3" custLinFactNeighborX="3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503A6D04-9ADD-43CC-9847-497CD48F2D11}" type="pres">
      <dgm:prSet presAssocID="{49225C73-1633-42F1-AB3B-7CB183E5F8B8}" presName="spaceRect" presStyleCnt="0"/>
      <dgm:spPr/>
    </dgm:pt>
    <dgm:pt modelId="{20363298-B2A6-463D-A7BE-F9F67404E389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</dgm:pt>
    <dgm:pt modelId="{A47947BB-708D-4F7E-B072-3C2E42B34B24}" type="pres">
      <dgm:prSet presAssocID="{9646853A-8964-4519-A5B1-0B7D18B2983D}" presName="sibTrans" presStyleCnt="0"/>
      <dgm:spPr/>
    </dgm:pt>
    <dgm:pt modelId="{BDCD0AC9-D564-4025-AD8A-36664A6CBE31}" type="pres">
      <dgm:prSet presAssocID="{1C383F32-22E8-4F62-A3E0-BDC3D5F48992}" presName="compNode" presStyleCnt="0"/>
      <dgm:spPr/>
    </dgm:pt>
    <dgm:pt modelId="{5BDDFF18-9AEC-4E5E-B9AA-33D86F01A63E}" type="pres">
      <dgm:prSet presAssocID="{1C383F32-22E8-4F62-A3E0-BDC3D5F48992}" presName="iconBgRect" presStyleLbl="bgShp" presStyleIdx="2" presStyleCnt="3"/>
      <dgm:spPr>
        <a:prstGeom prst="ellipse">
          <a:avLst/>
        </a:prstGeom>
      </dgm:spPr>
    </dgm:pt>
    <dgm:pt modelId="{F09AEBFF-D2D3-4FFF-AD65-C3CEAEEB10F2}" type="pres">
      <dgm:prSet presAssocID="{1C383F32-22E8-4F62-A3E0-BDC3D5F48992}" presName="iconRect" presStyleLbl="node1" presStyleIdx="2" presStyleCnt="3"/>
      <dgm:spPr>
        <a:blipFill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-adolescent girl assembling robotics in classroom"/>
        </a:ext>
      </dgm:extLst>
    </dgm:pt>
    <dgm:pt modelId="{F2EBFBCF-0520-415A-A886-3C4F90D208EF}" type="pres">
      <dgm:prSet presAssocID="{1C383F32-22E8-4F62-A3E0-BDC3D5F48992}" presName="spaceRect" presStyleCnt="0"/>
      <dgm:spPr/>
    </dgm:pt>
    <dgm:pt modelId="{AB9CAFAA-6939-48A6-A89B-19D1A94B9EA1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BA953D32-2DFF-47FE-AF26-C6B9E63D38DF}" type="presOf" srcId="{49225C73-1633-42F1-AB3B-7CB183E5F8B8}" destId="{20363298-B2A6-463D-A7BE-F9F67404E389}" srcOrd="0" destOrd="0" presId="urn:microsoft.com/office/officeart/2018/5/layout/IconLeafLabelList"/>
    <dgm:cxn modelId="{EC450542-0ED9-4BD6-9E85-5709B80794C5}" type="presOf" srcId="{01A66772-F185-4D58-B8BB-E9370D7A7A2B}" destId="{B6056BFB-47D7-4C5F-BA11-2CB63C56A52D}" srcOrd="0" destOrd="0" presId="urn:microsoft.com/office/officeart/2018/5/layout/IconLeaf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D55FAE9C-CF3C-44F3-9D1E-DE6DF574E6D9}" type="presOf" srcId="{1C383F32-22E8-4F62-A3E0-BDC3D5F48992}" destId="{AB9CAFAA-6939-48A6-A89B-19D1A94B9EA1}" srcOrd="0" destOrd="0" presId="urn:microsoft.com/office/officeart/2018/5/layout/IconLeafLabelList"/>
    <dgm:cxn modelId="{A85983B4-FADF-419C-BC71-B5F0871C3055}" type="presOf" srcId="{40FC4FFE-8987-4A26-B7F4-8A516F18ADAE}" destId="{08F4E96D-0DB6-4476-8C51-7CC7EC2F227B}" srcOrd="0" destOrd="0" presId="urn:microsoft.com/office/officeart/2018/5/layout/IconLeafLabelList"/>
    <dgm:cxn modelId="{A3E74EE8-8900-4EBD-8983-3BF0AFD6DCC7}" type="presParOf" srcId="{B6056BFB-47D7-4C5F-BA11-2CB63C56A52D}" destId="{311B26C8-22B1-4363-B621-DD56FB7418C8}" srcOrd="0" destOrd="0" presId="urn:microsoft.com/office/officeart/2018/5/layout/IconLeafLabelList"/>
    <dgm:cxn modelId="{044EA9E0-B51B-492A-BE32-015CEAD0BAC9}" type="presParOf" srcId="{311B26C8-22B1-4363-B621-DD56FB7418C8}" destId="{A201D7A7-914C-4D24-8B82-EE40155AB0BE}" srcOrd="0" destOrd="0" presId="urn:microsoft.com/office/officeart/2018/5/layout/IconLeafLabelList"/>
    <dgm:cxn modelId="{08373EC6-14CB-429D-9495-F32683B931D7}" type="presParOf" srcId="{311B26C8-22B1-4363-B621-DD56FB7418C8}" destId="{8FA2F131-CD01-4CBD-B7A5-1B9B5E7F0402}" srcOrd="1" destOrd="0" presId="urn:microsoft.com/office/officeart/2018/5/layout/IconLeafLabelList"/>
    <dgm:cxn modelId="{9AB500F0-62A2-4E73-B4F4-5056804C8D6A}" type="presParOf" srcId="{311B26C8-22B1-4363-B621-DD56FB7418C8}" destId="{F755F00C-B2DB-4097-B4BC-8F1BACC938B7}" srcOrd="2" destOrd="0" presId="urn:microsoft.com/office/officeart/2018/5/layout/IconLeafLabelList"/>
    <dgm:cxn modelId="{676606A7-6564-4CEB-ACE0-4FF9A3A04E67}" type="presParOf" srcId="{311B26C8-22B1-4363-B621-DD56FB7418C8}" destId="{08F4E96D-0DB6-4476-8C51-7CC7EC2F227B}" srcOrd="3" destOrd="0" presId="urn:microsoft.com/office/officeart/2018/5/layout/IconLeafLabelList"/>
    <dgm:cxn modelId="{EAE0F94A-A454-4049-84F7-9EC90E847A03}" type="presParOf" srcId="{B6056BFB-47D7-4C5F-BA11-2CB63C56A52D}" destId="{5AB3C10D-885E-4522-AB39-7ED4318D191A}" srcOrd="1" destOrd="0" presId="urn:microsoft.com/office/officeart/2018/5/layout/IconLeafLabelList"/>
    <dgm:cxn modelId="{B0B5B21A-5ADD-4500-9A67-9B26AF543EBA}" type="presParOf" srcId="{B6056BFB-47D7-4C5F-BA11-2CB63C56A52D}" destId="{2F278BF9-E1B2-4A1C-B065-C19A7B904219}" srcOrd="2" destOrd="0" presId="urn:microsoft.com/office/officeart/2018/5/layout/IconLeafLabelList"/>
    <dgm:cxn modelId="{11FEAF2C-54F7-4E9C-A1D6-5FA0BF7F3665}" type="presParOf" srcId="{2F278BF9-E1B2-4A1C-B065-C19A7B904219}" destId="{543C18BC-1989-44B2-9862-C670C61D3452}" srcOrd="0" destOrd="0" presId="urn:microsoft.com/office/officeart/2018/5/layout/IconLeafLabelList"/>
    <dgm:cxn modelId="{92C17ECB-A80D-4A0E-95CF-40A53D32275F}" type="presParOf" srcId="{2F278BF9-E1B2-4A1C-B065-C19A7B904219}" destId="{E94F35BC-9C76-400A-BBCA-0032259E2E5A}" srcOrd="1" destOrd="0" presId="urn:microsoft.com/office/officeart/2018/5/layout/IconLeafLabelList"/>
    <dgm:cxn modelId="{54E5AE33-4BE6-44E7-871B-1103A0BA7A56}" type="presParOf" srcId="{2F278BF9-E1B2-4A1C-B065-C19A7B904219}" destId="{503A6D04-9ADD-43CC-9847-497CD48F2D11}" srcOrd="2" destOrd="0" presId="urn:microsoft.com/office/officeart/2018/5/layout/IconLeafLabelList"/>
    <dgm:cxn modelId="{3575FCA0-4FCE-460A-8D84-2C767D311A20}" type="presParOf" srcId="{2F278BF9-E1B2-4A1C-B065-C19A7B904219}" destId="{20363298-B2A6-463D-A7BE-F9F67404E389}" srcOrd="3" destOrd="0" presId="urn:microsoft.com/office/officeart/2018/5/layout/IconLeafLabelList"/>
    <dgm:cxn modelId="{4FD22448-C17B-4C43-BAB3-A0B7AA9BCE0D}" type="presParOf" srcId="{B6056BFB-47D7-4C5F-BA11-2CB63C56A52D}" destId="{A47947BB-708D-4F7E-B072-3C2E42B34B24}" srcOrd="3" destOrd="0" presId="urn:microsoft.com/office/officeart/2018/5/layout/IconLeafLabelList"/>
    <dgm:cxn modelId="{75E30F4F-0E76-457B-9D4F-CDE27C2F7F77}" type="presParOf" srcId="{B6056BFB-47D7-4C5F-BA11-2CB63C56A52D}" destId="{BDCD0AC9-D564-4025-AD8A-36664A6CBE31}" srcOrd="4" destOrd="0" presId="urn:microsoft.com/office/officeart/2018/5/layout/IconLeafLabelList"/>
    <dgm:cxn modelId="{C6A367E7-6A7C-42CB-94E4-8EA78AEF87BF}" type="presParOf" srcId="{BDCD0AC9-D564-4025-AD8A-36664A6CBE31}" destId="{5BDDFF18-9AEC-4E5E-B9AA-33D86F01A63E}" srcOrd="0" destOrd="0" presId="urn:microsoft.com/office/officeart/2018/5/layout/IconLeafLabelList"/>
    <dgm:cxn modelId="{B180CBEB-FA9F-4E52-8CA3-A65CB80BB91B}" type="presParOf" srcId="{BDCD0AC9-D564-4025-AD8A-36664A6CBE31}" destId="{F09AEBFF-D2D3-4FFF-AD65-C3CEAEEB10F2}" srcOrd="1" destOrd="0" presId="urn:microsoft.com/office/officeart/2018/5/layout/IconLeafLabelList"/>
    <dgm:cxn modelId="{170B020E-1E19-4EB4-A72C-4FCF01A7DD7E}" type="presParOf" srcId="{BDCD0AC9-D564-4025-AD8A-36664A6CBE31}" destId="{F2EBFBCF-0520-415A-A886-3C4F90D208EF}" srcOrd="2" destOrd="0" presId="urn:microsoft.com/office/officeart/2018/5/layout/IconLeafLabelList"/>
    <dgm:cxn modelId="{CADD8F7D-722C-42A0-AF21-39A3559F8D7B}" type="presParOf" srcId="{BDCD0AC9-D564-4025-AD8A-36664A6CBE31}" destId="{AB9CAFAA-6939-48A6-A89B-19D1A94B9EA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accent0_3" csCatId="mainScheme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defRPr cap="all"/>
          </a:pPr>
          <a:r>
            <a:rPr lang="en-US" dirty="0" err="1"/>
            <a:t>Ontsluiten</a:t>
          </a:r>
          <a:endParaRPr lang="en-US" dirty="0"/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defRPr cap="all"/>
          </a:pPr>
          <a:r>
            <a:rPr lang="en-US"/>
            <a:t>Verbeteren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defRPr cap="all"/>
          </a:pPr>
          <a:r>
            <a:rPr lang="en-US" dirty="0"/>
            <a:t> VISUALISEREN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B6056BFB-47D7-4C5F-BA11-2CB63C56A52D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</dgm:pt>
    <dgm:pt modelId="{311B26C8-22B1-4363-B621-DD56FB7418C8}" type="pres">
      <dgm:prSet presAssocID="{40FC4FFE-8987-4A26-B7F4-8A516F18ADAE}" presName="compNode" presStyleCnt="0"/>
      <dgm:spPr/>
    </dgm:pt>
    <dgm:pt modelId="{A201D7A7-914C-4D24-8B82-EE40155AB0BE}" type="pres">
      <dgm:prSet presAssocID="{40FC4FFE-8987-4A26-B7F4-8A516F18ADAE}" presName="iconBgRect" presStyleLbl="bgShp" presStyleIdx="0" presStyleCnt="3"/>
      <dgm:spPr>
        <a:prstGeom prst="ellipse">
          <a:avLst/>
        </a:prstGeom>
      </dgm:spPr>
    </dgm:pt>
    <dgm:pt modelId="{8FA2F131-CD01-4CBD-B7A5-1B9B5E7F0402}" type="pres">
      <dgm:prSet presAssocID="{40FC4FFE-8987-4A26-B7F4-8A516F18ADAE}" presName="iconRect" presStyleLbl="node1" presStyleIdx="0" presStyleCnt="3" custLinFactNeighborX="1436" custLinFactNeighborY="495"/>
      <dgm:spPr>
        <a:blipFill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F755F00C-B2DB-4097-B4BC-8F1BACC938B7}" type="pres">
      <dgm:prSet presAssocID="{40FC4FFE-8987-4A26-B7F4-8A516F18ADAE}" presName="spaceRect" presStyleCnt="0"/>
      <dgm:spPr/>
    </dgm:pt>
    <dgm:pt modelId="{08F4E96D-0DB6-4476-8C51-7CC7EC2F227B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</dgm:pt>
    <dgm:pt modelId="{5AB3C10D-885E-4522-AB39-7ED4318D191A}" type="pres">
      <dgm:prSet presAssocID="{5B62599A-5C9B-48E7-896E-EA782AC60C8B}" presName="sibTrans" presStyleCnt="0"/>
      <dgm:spPr/>
    </dgm:pt>
    <dgm:pt modelId="{2F278BF9-E1B2-4A1C-B065-C19A7B904219}" type="pres">
      <dgm:prSet presAssocID="{49225C73-1633-42F1-AB3B-7CB183E5F8B8}" presName="compNode" presStyleCnt="0"/>
      <dgm:spPr/>
    </dgm:pt>
    <dgm:pt modelId="{543C18BC-1989-44B2-9862-C670C61D3452}" type="pres">
      <dgm:prSet presAssocID="{49225C73-1633-42F1-AB3B-7CB183E5F8B8}" presName="iconBgRect" presStyleLbl="bgShp" presStyleIdx="1" presStyleCnt="3"/>
      <dgm:spPr>
        <a:prstGeom prst="ellipse">
          <a:avLst/>
        </a:prstGeom>
      </dgm:spPr>
    </dgm:pt>
    <dgm:pt modelId="{E94F35BC-9C76-400A-BBCA-0032259E2E5A}" type="pres">
      <dgm:prSet presAssocID="{49225C73-1633-42F1-AB3B-7CB183E5F8B8}" presName="iconRect" presStyleLbl="node1" presStyleIdx="1" presStyleCnt="3" custLinFactNeighborX="3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503A6D04-9ADD-43CC-9847-497CD48F2D11}" type="pres">
      <dgm:prSet presAssocID="{49225C73-1633-42F1-AB3B-7CB183E5F8B8}" presName="spaceRect" presStyleCnt="0"/>
      <dgm:spPr/>
    </dgm:pt>
    <dgm:pt modelId="{20363298-B2A6-463D-A7BE-F9F67404E389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</dgm:pt>
    <dgm:pt modelId="{A47947BB-708D-4F7E-B072-3C2E42B34B24}" type="pres">
      <dgm:prSet presAssocID="{9646853A-8964-4519-A5B1-0B7D18B2983D}" presName="sibTrans" presStyleCnt="0"/>
      <dgm:spPr/>
    </dgm:pt>
    <dgm:pt modelId="{BDCD0AC9-D564-4025-AD8A-36664A6CBE31}" type="pres">
      <dgm:prSet presAssocID="{1C383F32-22E8-4F62-A3E0-BDC3D5F48992}" presName="compNode" presStyleCnt="0"/>
      <dgm:spPr/>
    </dgm:pt>
    <dgm:pt modelId="{5BDDFF18-9AEC-4E5E-B9AA-33D86F01A63E}" type="pres">
      <dgm:prSet presAssocID="{1C383F32-22E8-4F62-A3E0-BDC3D5F48992}" presName="iconBgRect" presStyleLbl="bgShp" presStyleIdx="2" presStyleCnt="3"/>
      <dgm:spPr>
        <a:prstGeom prst="ellipse">
          <a:avLst/>
        </a:prstGeom>
      </dgm:spPr>
    </dgm:pt>
    <dgm:pt modelId="{F09AEBFF-D2D3-4FFF-AD65-C3CEAEEB10F2}" type="pres">
      <dgm:prSet presAssocID="{1C383F32-22E8-4F62-A3E0-BDC3D5F48992}" presName="iconRect" presStyleLbl="node1" presStyleIdx="2" presStyleCnt="3"/>
      <dgm:spPr>
        <a:blipFill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-adolescent girl assembling robotics in classroom"/>
        </a:ext>
      </dgm:extLst>
    </dgm:pt>
    <dgm:pt modelId="{F2EBFBCF-0520-415A-A886-3C4F90D208EF}" type="pres">
      <dgm:prSet presAssocID="{1C383F32-22E8-4F62-A3E0-BDC3D5F48992}" presName="spaceRect" presStyleCnt="0"/>
      <dgm:spPr/>
    </dgm:pt>
    <dgm:pt modelId="{AB9CAFAA-6939-48A6-A89B-19D1A94B9EA1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BA953D32-2DFF-47FE-AF26-C6B9E63D38DF}" type="presOf" srcId="{49225C73-1633-42F1-AB3B-7CB183E5F8B8}" destId="{20363298-B2A6-463D-A7BE-F9F67404E389}" srcOrd="0" destOrd="0" presId="urn:microsoft.com/office/officeart/2018/5/layout/IconLeafLabelList"/>
    <dgm:cxn modelId="{EC450542-0ED9-4BD6-9E85-5709B80794C5}" type="presOf" srcId="{01A66772-F185-4D58-B8BB-E9370D7A7A2B}" destId="{B6056BFB-47D7-4C5F-BA11-2CB63C56A52D}" srcOrd="0" destOrd="0" presId="urn:microsoft.com/office/officeart/2018/5/layout/IconLeaf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D55FAE9C-CF3C-44F3-9D1E-DE6DF574E6D9}" type="presOf" srcId="{1C383F32-22E8-4F62-A3E0-BDC3D5F48992}" destId="{AB9CAFAA-6939-48A6-A89B-19D1A94B9EA1}" srcOrd="0" destOrd="0" presId="urn:microsoft.com/office/officeart/2018/5/layout/IconLeafLabelList"/>
    <dgm:cxn modelId="{A85983B4-FADF-419C-BC71-B5F0871C3055}" type="presOf" srcId="{40FC4FFE-8987-4A26-B7F4-8A516F18ADAE}" destId="{08F4E96D-0DB6-4476-8C51-7CC7EC2F227B}" srcOrd="0" destOrd="0" presId="urn:microsoft.com/office/officeart/2018/5/layout/IconLeafLabelList"/>
    <dgm:cxn modelId="{A3E74EE8-8900-4EBD-8983-3BF0AFD6DCC7}" type="presParOf" srcId="{B6056BFB-47D7-4C5F-BA11-2CB63C56A52D}" destId="{311B26C8-22B1-4363-B621-DD56FB7418C8}" srcOrd="0" destOrd="0" presId="urn:microsoft.com/office/officeart/2018/5/layout/IconLeafLabelList"/>
    <dgm:cxn modelId="{044EA9E0-B51B-492A-BE32-015CEAD0BAC9}" type="presParOf" srcId="{311B26C8-22B1-4363-B621-DD56FB7418C8}" destId="{A201D7A7-914C-4D24-8B82-EE40155AB0BE}" srcOrd="0" destOrd="0" presId="urn:microsoft.com/office/officeart/2018/5/layout/IconLeafLabelList"/>
    <dgm:cxn modelId="{08373EC6-14CB-429D-9495-F32683B931D7}" type="presParOf" srcId="{311B26C8-22B1-4363-B621-DD56FB7418C8}" destId="{8FA2F131-CD01-4CBD-B7A5-1B9B5E7F0402}" srcOrd="1" destOrd="0" presId="urn:microsoft.com/office/officeart/2018/5/layout/IconLeafLabelList"/>
    <dgm:cxn modelId="{9AB500F0-62A2-4E73-B4F4-5056804C8D6A}" type="presParOf" srcId="{311B26C8-22B1-4363-B621-DD56FB7418C8}" destId="{F755F00C-B2DB-4097-B4BC-8F1BACC938B7}" srcOrd="2" destOrd="0" presId="urn:microsoft.com/office/officeart/2018/5/layout/IconLeafLabelList"/>
    <dgm:cxn modelId="{676606A7-6564-4CEB-ACE0-4FF9A3A04E67}" type="presParOf" srcId="{311B26C8-22B1-4363-B621-DD56FB7418C8}" destId="{08F4E96D-0DB6-4476-8C51-7CC7EC2F227B}" srcOrd="3" destOrd="0" presId="urn:microsoft.com/office/officeart/2018/5/layout/IconLeafLabelList"/>
    <dgm:cxn modelId="{EAE0F94A-A454-4049-84F7-9EC90E847A03}" type="presParOf" srcId="{B6056BFB-47D7-4C5F-BA11-2CB63C56A52D}" destId="{5AB3C10D-885E-4522-AB39-7ED4318D191A}" srcOrd="1" destOrd="0" presId="urn:microsoft.com/office/officeart/2018/5/layout/IconLeafLabelList"/>
    <dgm:cxn modelId="{B0B5B21A-5ADD-4500-9A67-9B26AF543EBA}" type="presParOf" srcId="{B6056BFB-47D7-4C5F-BA11-2CB63C56A52D}" destId="{2F278BF9-E1B2-4A1C-B065-C19A7B904219}" srcOrd="2" destOrd="0" presId="urn:microsoft.com/office/officeart/2018/5/layout/IconLeafLabelList"/>
    <dgm:cxn modelId="{11FEAF2C-54F7-4E9C-A1D6-5FA0BF7F3665}" type="presParOf" srcId="{2F278BF9-E1B2-4A1C-B065-C19A7B904219}" destId="{543C18BC-1989-44B2-9862-C670C61D3452}" srcOrd="0" destOrd="0" presId="urn:microsoft.com/office/officeart/2018/5/layout/IconLeafLabelList"/>
    <dgm:cxn modelId="{92C17ECB-A80D-4A0E-95CF-40A53D32275F}" type="presParOf" srcId="{2F278BF9-E1B2-4A1C-B065-C19A7B904219}" destId="{E94F35BC-9C76-400A-BBCA-0032259E2E5A}" srcOrd="1" destOrd="0" presId="urn:microsoft.com/office/officeart/2018/5/layout/IconLeafLabelList"/>
    <dgm:cxn modelId="{54E5AE33-4BE6-44E7-871B-1103A0BA7A56}" type="presParOf" srcId="{2F278BF9-E1B2-4A1C-B065-C19A7B904219}" destId="{503A6D04-9ADD-43CC-9847-497CD48F2D11}" srcOrd="2" destOrd="0" presId="urn:microsoft.com/office/officeart/2018/5/layout/IconLeafLabelList"/>
    <dgm:cxn modelId="{3575FCA0-4FCE-460A-8D84-2C767D311A20}" type="presParOf" srcId="{2F278BF9-E1B2-4A1C-B065-C19A7B904219}" destId="{20363298-B2A6-463D-A7BE-F9F67404E389}" srcOrd="3" destOrd="0" presId="urn:microsoft.com/office/officeart/2018/5/layout/IconLeafLabelList"/>
    <dgm:cxn modelId="{4FD22448-C17B-4C43-BAB3-A0B7AA9BCE0D}" type="presParOf" srcId="{B6056BFB-47D7-4C5F-BA11-2CB63C56A52D}" destId="{A47947BB-708D-4F7E-B072-3C2E42B34B24}" srcOrd="3" destOrd="0" presId="urn:microsoft.com/office/officeart/2018/5/layout/IconLeafLabelList"/>
    <dgm:cxn modelId="{75E30F4F-0E76-457B-9D4F-CDE27C2F7F77}" type="presParOf" srcId="{B6056BFB-47D7-4C5F-BA11-2CB63C56A52D}" destId="{BDCD0AC9-D564-4025-AD8A-36664A6CBE31}" srcOrd="4" destOrd="0" presId="urn:microsoft.com/office/officeart/2018/5/layout/IconLeafLabelList"/>
    <dgm:cxn modelId="{C6A367E7-6A7C-42CB-94E4-8EA78AEF87BF}" type="presParOf" srcId="{BDCD0AC9-D564-4025-AD8A-36664A6CBE31}" destId="{5BDDFF18-9AEC-4E5E-B9AA-33D86F01A63E}" srcOrd="0" destOrd="0" presId="urn:microsoft.com/office/officeart/2018/5/layout/IconLeafLabelList"/>
    <dgm:cxn modelId="{B180CBEB-FA9F-4E52-8CA3-A65CB80BB91B}" type="presParOf" srcId="{BDCD0AC9-D564-4025-AD8A-36664A6CBE31}" destId="{F09AEBFF-D2D3-4FFF-AD65-C3CEAEEB10F2}" srcOrd="1" destOrd="0" presId="urn:microsoft.com/office/officeart/2018/5/layout/IconLeafLabelList"/>
    <dgm:cxn modelId="{170B020E-1E19-4EB4-A72C-4FCF01A7DD7E}" type="presParOf" srcId="{BDCD0AC9-D564-4025-AD8A-36664A6CBE31}" destId="{F2EBFBCF-0520-415A-A886-3C4F90D208EF}" srcOrd="2" destOrd="0" presId="urn:microsoft.com/office/officeart/2018/5/layout/IconLeafLabelList"/>
    <dgm:cxn modelId="{CADD8F7D-722C-42A0-AF21-39A3559F8D7B}" type="presParOf" srcId="{BDCD0AC9-D564-4025-AD8A-36664A6CBE31}" destId="{AB9CAFAA-6939-48A6-A89B-19D1A94B9EA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1D7A7-914C-4D24-8B82-EE40155AB0BE}">
      <dsp:nvSpPr>
        <dsp:cNvPr id="0" name=""/>
        <dsp:cNvSpPr/>
      </dsp:nvSpPr>
      <dsp:spPr>
        <a:xfrm>
          <a:off x="616949" y="340539"/>
          <a:ext cx="1818562" cy="181856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F131-CD01-4CBD-B7A5-1B9B5E7F0402}">
      <dsp:nvSpPr>
        <dsp:cNvPr id="0" name=""/>
        <dsp:cNvSpPr/>
      </dsp:nvSpPr>
      <dsp:spPr>
        <a:xfrm>
          <a:off x="1019496" y="733267"/>
          <a:ext cx="1043437" cy="1043437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4E96D-0DB6-4476-8C51-7CC7EC2F227B}">
      <dsp:nvSpPr>
        <dsp:cNvPr id="0" name=""/>
        <dsp:cNvSpPr/>
      </dsp:nvSpPr>
      <dsp:spPr>
        <a:xfrm>
          <a:off x="35606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800" kern="1200" dirty="0" err="1"/>
            <a:t>Ontsluiten</a:t>
          </a:r>
          <a:endParaRPr lang="en-US" sz="3800" kern="1200" dirty="0"/>
        </a:p>
      </dsp:txBody>
      <dsp:txXfrm>
        <a:off x="35606" y="2725540"/>
        <a:ext cx="2981250" cy="720000"/>
      </dsp:txXfrm>
    </dsp:sp>
    <dsp:sp modelId="{543C18BC-1989-44B2-9862-C670C61D3452}">
      <dsp:nvSpPr>
        <dsp:cNvPr id="0" name=""/>
        <dsp:cNvSpPr/>
      </dsp:nvSpPr>
      <dsp:spPr>
        <a:xfrm>
          <a:off x="4119918" y="340539"/>
          <a:ext cx="1818562" cy="181856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F35BC-9C76-400A-BBCA-0032259E2E5A}">
      <dsp:nvSpPr>
        <dsp:cNvPr id="0" name=""/>
        <dsp:cNvSpPr/>
      </dsp:nvSpPr>
      <dsp:spPr>
        <a:xfrm>
          <a:off x="4507794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3298-B2A6-463D-A7BE-F9F67404E389}">
      <dsp:nvSpPr>
        <dsp:cNvPr id="0" name=""/>
        <dsp:cNvSpPr/>
      </dsp:nvSpPr>
      <dsp:spPr>
        <a:xfrm>
          <a:off x="3538574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800" kern="1200"/>
            <a:t>Verbeteren</a:t>
          </a:r>
        </a:p>
      </dsp:txBody>
      <dsp:txXfrm>
        <a:off x="3538574" y="2725540"/>
        <a:ext cx="2981250" cy="720000"/>
      </dsp:txXfrm>
    </dsp:sp>
    <dsp:sp modelId="{5BDDFF18-9AEC-4E5E-B9AA-33D86F01A63E}">
      <dsp:nvSpPr>
        <dsp:cNvPr id="0" name=""/>
        <dsp:cNvSpPr/>
      </dsp:nvSpPr>
      <dsp:spPr>
        <a:xfrm>
          <a:off x="7622887" y="340539"/>
          <a:ext cx="1818562" cy="181856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EBFF-D2D3-4FFF-AD65-C3CEAEEB10F2}">
      <dsp:nvSpPr>
        <dsp:cNvPr id="0" name=""/>
        <dsp:cNvSpPr/>
      </dsp:nvSpPr>
      <dsp:spPr>
        <a:xfrm>
          <a:off x="8010450" y="728102"/>
          <a:ext cx="1043437" cy="1043437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CAFAA-6939-48A6-A89B-19D1A94B9EA1}">
      <dsp:nvSpPr>
        <dsp:cNvPr id="0" name=""/>
        <dsp:cNvSpPr/>
      </dsp:nvSpPr>
      <dsp:spPr>
        <a:xfrm>
          <a:off x="7041543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800" kern="1200" dirty="0"/>
            <a:t> VISUALISEREN</a:t>
          </a:r>
        </a:p>
      </dsp:txBody>
      <dsp:txXfrm>
        <a:off x="7041543" y="2725540"/>
        <a:ext cx="29812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1D7A7-914C-4D24-8B82-EE40155AB0BE}">
      <dsp:nvSpPr>
        <dsp:cNvPr id="0" name=""/>
        <dsp:cNvSpPr/>
      </dsp:nvSpPr>
      <dsp:spPr>
        <a:xfrm>
          <a:off x="616949" y="340539"/>
          <a:ext cx="1818562" cy="181856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F131-CD01-4CBD-B7A5-1B9B5E7F0402}">
      <dsp:nvSpPr>
        <dsp:cNvPr id="0" name=""/>
        <dsp:cNvSpPr/>
      </dsp:nvSpPr>
      <dsp:spPr>
        <a:xfrm>
          <a:off x="1019496" y="733267"/>
          <a:ext cx="1043437" cy="1043437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4E96D-0DB6-4476-8C51-7CC7EC2F227B}">
      <dsp:nvSpPr>
        <dsp:cNvPr id="0" name=""/>
        <dsp:cNvSpPr/>
      </dsp:nvSpPr>
      <dsp:spPr>
        <a:xfrm>
          <a:off x="35606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800" kern="1200" dirty="0" err="1"/>
            <a:t>Ontsluiten</a:t>
          </a:r>
          <a:endParaRPr lang="en-US" sz="3800" kern="1200" dirty="0"/>
        </a:p>
      </dsp:txBody>
      <dsp:txXfrm>
        <a:off x="35606" y="2725540"/>
        <a:ext cx="2981250" cy="720000"/>
      </dsp:txXfrm>
    </dsp:sp>
    <dsp:sp modelId="{543C18BC-1989-44B2-9862-C670C61D3452}">
      <dsp:nvSpPr>
        <dsp:cNvPr id="0" name=""/>
        <dsp:cNvSpPr/>
      </dsp:nvSpPr>
      <dsp:spPr>
        <a:xfrm>
          <a:off x="4119918" y="340539"/>
          <a:ext cx="1818562" cy="181856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F35BC-9C76-400A-BBCA-0032259E2E5A}">
      <dsp:nvSpPr>
        <dsp:cNvPr id="0" name=""/>
        <dsp:cNvSpPr/>
      </dsp:nvSpPr>
      <dsp:spPr>
        <a:xfrm>
          <a:off x="4507794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3298-B2A6-463D-A7BE-F9F67404E389}">
      <dsp:nvSpPr>
        <dsp:cNvPr id="0" name=""/>
        <dsp:cNvSpPr/>
      </dsp:nvSpPr>
      <dsp:spPr>
        <a:xfrm>
          <a:off x="3538574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800" kern="1200"/>
            <a:t>Verbeteren</a:t>
          </a:r>
        </a:p>
      </dsp:txBody>
      <dsp:txXfrm>
        <a:off x="3538574" y="2725540"/>
        <a:ext cx="2981250" cy="720000"/>
      </dsp:txXfrm>
    </dsp:sp>
    <dsp:sp modelId="{5BDDFF18-9AEC-4E5E-B9AA-33D86F01A63E}">
      <dsp:nvSpPr>
        <dsp:cNvPr id="0" name=""/>
        <dsp:cNvSpPr/>
      </dsp:nvSpPr>
      <dsp:spPr>
        <a:xfrm>
          <a:off x="7622887" y="340539"/>
          <a:ext cx="1818562" cy="181856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EBFF-D2D3-4FFF-AD65-C3CEAEEB10F2}">
      <dsp:nvSpPr>
        <dsp:cNvPr id="0" name=""/>
        <dsp:cNvSpPr/>
      </dsp:nvSpPr>
      <dsp:spPr>
        <a:xfrm>
          <a:off x="8010450" y="728102"/>
          <a:ext cx="1043437" cy="1043437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CAFAA-6939-48A6-A89B-19D1A94B9EA1}">
      <dsp:nvSpPr>
        <dsp:cNvPr id="0" name=""/>
        <dsp:cNvSpPr/>
      </dsp:nvSpPr>
      <dsp:spPr>
        <a:xfrm>
          <a:off x="7041543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800" kern="1200" dirty="0"/>
            <a:t> VISUALISEREN</a:t>
          </a:r>
        </a:p>
      </dsp:txBody>
      <dsp:txXfrm>
        <a:off x="7041543" y="2725540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F0471-02DA-4019-8176-2B8ED22EAADF}" type="datetimeFigureOut">
              <a:rPr lang="en-NL" smtClean="0"/>
              <a:t>25/05/2021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C02B8-94CA-40F4-8CFE-1556F81B294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00858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15 </a:t>
            </a:r>
            <a:r>
              <a:rPr lang="en-GB" dirty="0" err="1"/>
              <a:t>juli</a:t>
            </a:r>
            <a:r>
              <a:rPr lang="en-GB" dirty="0"/>
              <a:t> </a:t>
            </a:r>
            <a:r>
              <a:rPr lang="en-GB" dirty="0" err="1"/>
              <a:t>bij</a:t>
            </a:r>
            <a:r>
              <a:rPr lang="en-GB" dirty="0"/>
              <a:t> DSO Mobiliteit </a:t>
            </a:r>
            <a:r>
              <a:rPr lang="en-GB" dirty="0" err="1"/>
              <a:t>begonnen</a:t>
            </a:r>
            <a:r>
              <a:rPr lang="en-GB" dirty="0"/>
              <a:t> </a:t>
            </a: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beleidsadviseur</a:t>
            </a:r>
            <a:r>
              <a:rPr lang="en-GB" dirty="0"/>
              <a:t> FIETS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C02B8-94CA-40F4-8CFE-1556F81B2944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51224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C02B8-94CA-40F4-8CFE-1556F81B2944}" type="slidenum">
              <a:rPr lang="en-NL" smtClean="0"/>
              <a:t>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960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Ruud, Ismira, Wouter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Klaas</a:t>
            </a:r>
            <a:r>
              <a:rPr lang="en-GB" dirty="0"/>
              <a:t>-Jan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C02B8-94CA-40F4-8CFE-1556F81B2944}" type="slidenum">
              <a:rPr lang="en-NL" smtClean="0"/>
              <a:t>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1013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Als voorbeeld </a:t>
            </a:r>
            <a:r>
              <a:rPr lang="nl-NL" dirty="0" err="1"/>
              <a:t>vlog</a:t>
            </a:r>
            <a:r>
              <a:rPr lang="nl-NL" dirty="0"/>
              <a:t> genomen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BB8D5-9226-40DA-9900-5A0443C8F97B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21010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481 telpunten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BB8D5-9226-40DA-9900-5A0443C8F97B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567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Als voorbeeld </a:t>
            </a:r>
            <a:r>
              <a:rPr lang="nl-NL" dirty="0" err="1"/>
              <a:t>vlog</a:t>
            </a:r>
            <a:r>
              <a:rPr lang="nl-NL" dirty="0"/>
              <a:t> genomen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BB8D5-9226-40DA-9900-5A0443C8F97B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30970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Als voorbeeld </a:t>
            </a:r>
            <a:r>
              <a:rPr lang="nl-NL" dirty="0" err="1"/>
              <a:t>vlog</a:t>
            </a:r>
            <a:r>
              <a:rPr lang="nl-NL" dirty="0"/>
              <a:t> genomen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BB8D5-9226-40DA-9900-5A0443C8F97B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16532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Als voorbeeld </a:t>
            </a:r>
            <a:r>
              <a:rPr lang="nl-NL" dirty="0" err="1"/>
              <a:t>vlog</a:t>
            </a:r>
            <a:r>
              <a:rPr lang="nl-NL" dirty="0"/>
              <a:t> genomen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BB8D5-9226-40DA-9900-5A0443C8F97B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994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93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oorblad zonder fot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47999" y="2160000"/>
            <a:ext cx="10272000" cy="81626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50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0"/>
          </p:nvPr>
        </p:nvSpPr>
        <p:spPr>
          <a:xfrm>
            <a:off x="1247999" y="2976261"/>
            <a:ext cx="10272000" cy="88134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Font typeface="Arial"/>
              <a:buNone/>
              <a:defRPr sz="3400" baseline="0">
                <a:solidFill>
                  <a:srgbClr val="FFFFFF"/>
                </a:solidFill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Font typeface="Arial"/>
              <a:buNone/>
              <a:defRPr/>
            </a:lvl3pPr>
            <a:lvl4pPr marL="1371600" indent="0">
              <a:buFont typeface="Arial"/>
              <a:buNone/>
              <a:defRPr/>
            </a:lvl4pPr>
            <a:lvl5pPr marL="1828800" indent="0">
              <a:buFont typeface="Arial"/>
              <a:buNone/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z="11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AE630EF-8CB1-4BF9-98F0-392E2B25BC4E}" type="datetime4">
              <a:rPr lang="nl-NL"/>
              <a:pPr>
                <a:defRPr/>
              </a:pPr>
              <a:t>25 mei 2021</a:t>
            </a:fld>
            <a:endParaRPr lang="nl-NL"/>
          </a:p>
        </p:txBody>
      </p:sp>
      <p:sp>
        <p:nvSpPr>
          <p:cNvPr id="5" name="Tijdelijke aanduiding voor voettekst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r">
              <a:defRPr sz="11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nl-NL"/>
              <a:t>Versie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278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volgblad 1 zonder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47999" y="360000"/>
            <a:ext cx="10272000" cy="81626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42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3"/>
          </p:nvPr>
        </p:nvSpPr>
        <p:spPr>
          <a:xfrm>
            <a:off x="1248833" y="1611221"/>
            <a:ext cx="10272184" cy="4723012"/>
          </a:xfrm>
          <a:prstGeom prst="rect">
            <a:avLst/>
          </a:prstGeom>
        </p:spPr>
        <p:txBody>
          <a:bodyPr vert="horz" lIns="0" tIns="0" rIns="0" bIns="0"/>
          <a:lstStyle>
            <a:lvl1pPr marL="180000" indent="-180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800">
                <a:solidFill>
                  <a:srgbClr val="000000"/>
                </a:solidFill>
              </a:defRPr>
            </a:lvl1pPr>
            <a:lvl2pPr marL="360000" indent="-180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800">
                <a:solidFill>
                  <a:srgbClr val="000000"/>
                </a:solidFill>
              </a:defRPr>
            </a:lvl2pPr>
            <a:lvl3pPr marL="540000" indent="-180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800">
                <a:solidFill>
                  <a:srgbClr val="000000"/>
                </a:solidFill>
              </a:defRPr>
            </a:lvl3pPr>
            <a:lvl4pPr marL="720000" indent="-180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800">
                <a:solidFill>
                  <a:srgbClr val="000000"/>
                </a:solidFill>
              </a:defRPr>
            </a:lvl4pPr>
            <a:lvl5pPr marL="900000" indent="-1800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1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94D427B-2360-4486-8D48-DFB78CAA0A57}" type="datetime4">
              <a:rPr lang="nl-NL"/>
              <a:pPr>
                <a:defRPr/>
              </a:pPr>
              <a:t>25 mei 2021</a:t>
            </a:fld>
            <a:endParaRPr lang="nl-NL" dirty="0"/>
          </a:p>
        </p:txBody>
      </p:sp>
      <p:sp>
        <p:nvSpPr>
          <p:cNvPr id="6" name="Tijdelijke aanduiding voor voettekst 1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r">
              <a:defRPr sz="11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nl-NL"/>
              <a:t>Versie</a:t>
            </a:r>
            <a:endParaRPr lang="nl-NL" dirty="0"/>
          </a:p>
        </p:txBody>
      </p:sp>
      <p:sp>
        <p:nvSpPr>
          <p:cNvPr id="7" name="Tijdelijke aanduiding voor dianumm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58F58A3-4233-45DC-A88C-C2F0539501C6}" type="slidenum">
              <a:rPr lang="nl-NL" altLang="nl-NL"/>
              <a:pPr/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67614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95363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65040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06536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64584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55919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605153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51842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22039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80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53163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90800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81836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33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1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0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7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01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0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26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014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5/25/2021</a:t>
            </a:fld>
            <a:endParaRPr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77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3">
            <a:extLst>
              <a:ext uri="{FF2B5EF4-FFF2-40B4-BE49-F238E27FC236}">
                <a16:creationId xmlns:a16="http://schemas.microsoft.com/office/drawing/2014/main" id="{B4D0E555-16F6-44D0-BF56-AF5FF5BDE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Tricycle">
            <a:extLst>
              <a:ext uri="{FF2B5EF4-FFF2-40B4-BE49-F238E27FC236}">
                <a16:creationId xmlns:a16="http://schemas.microsoft.com/office/drawing/2014/main" id="{56A0807D-B9E1-4CF9-BF8F-6383020AEC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2912" y="640080"/>
            <a:ext cx="5577840" cy="5577840"/>
          </a:xfrm>
          <a:prstGeom prst="rect">
            <a:avLst/>
          </a:prstGeom>
        </p:spPr>
      </p:pic>
      <p:sp>
        <p:nvSpPr>
          <p:cNvPr id="51" name="Rectangle 45">
            <a:extLst>
              <a:ext uri="{FF2B5EF4-FFF2-40B4-BE49-F238E27FC236}">
                <a16:creationId xmlns:a16="http://schemas.microsoft.com/office/drawing/2014/main" id="{8117041D-1A7B-4ECA-AB68-3CFDB6726B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556906" y="0"/>
            <a:ext cx="4641314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885" y="640080"/>
            <a:ext cx="3659246" cy="2886144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FIETSLAB 070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6885" y="3847960"/>
            <a:ext cx="3659246" cy="2369959"/>
          </a:xfrm>
        </p:spPr>
        <p:txBody>
          <a:bodyPr>
            <a:normAutofit lnSpcReduction="10000"/>
          </a:bodyPr>
          <a:lstStyle/>
          <a:p>
            <a:r>
              <a:rPr lang="en-US" sz="2000" b="1" dirty="0">
                <a:solidFill>
                  <a:srgbClr val="FFFFFF"/>
                </a:solidFill>
              </a:rPr>
              <a:t>Rinse Gorter</a:t>
            </a:r>
          </a:p>
          <a:p>
            <a:r>
              <a:rPr lang="en-US" sz="1200" dirty="0" err="1">
                <a:solidFill>
                  <a:srgbClr val="FFFFFF"/>
                </a:solidFill>
              </a:rPr>
              <a:t>Beleidsadviseur</a:t>
            </a:r>
            <a:r>
              <a:rPr lang="en-US" sz="1200" dirty="0">
                <a:solidFill>
                  <a:srgbClr val="FFFFFF"/>
                </a:solidFill>
              </a:rPr>
              <a:t> </a:t>
            </a:r>
            <a:r>
              <a:rPr lang="en-US" sz="1200" dirty="0" err="1">
                <a:solidFill>
                  <a:srgbClr val="FFFFFF"/>
                </a:solidFill>
              </a:rPr>
              <a:t>fietS</a:t>
            </a:r>
            <a:endParaRPr lang="en-US" sz="1200" dirty="0">
              <a:solidFill>
                <a:srgbClr val="FFFFFF"/>
              </a:solidFill>
            </a:endParaRPr>
          </a:p>
          <a:p>
            <a:endParaRPr lang="en-US" sz="1500" dirty="0">
              <a:solidFill>
                <a:srgbClr val="FFFFFF"/>
              </a:solidFill>
            </a:endParaRPr>
          </a:p>
          <a:p>
            <a:r>
              <a:rPr lang="en-US" sz="1500" dirty="0">
                <a:solidFill>
                  <a:srgbClr val="FFFFFF"/>
                </a:solidFill>
              </a:rPr>
              <a:t>Rinse.gorter@denhaag.nl</a:t>
            </a:r>
          </a:p>
          <a:p>
            <a:endParaRPr lang="en-US" sz="1500" dirty="0">
              <a:solidFill>
                <a:srgbClr val="FFFFFF"/>
              </a:solidFill>
            </a:endParaRPr>
          </a:p>
          <a:p>
            <a:pPr algn="r"/>
            <a:r>
              <a:rPr lang="en-US" sz="1000" dirty="0">
                <a:solidFill>
                  <a:srgbClr val="FFFFFF"/>
                </a:solidFill>
              </a:rPr>
              <a:t>25 </a:t>
            </a:r>
            <a:r>
              <a:rPr lang="en-US" sz="1000" dirty="0" err="1">
                <a:solidFill>
                  <a:srgbClr val="FFFFFF"/>
                </a:solidFill>
              </a:rPr>
              <a:t>mei</a:t>
            </a:r>
            <a:r>
              <a:rPr lang="en-US" sz="1000" dirty="0">
                <a:solidFill>
                  <a:srgbClr val="FFFFFF"/>
                </a:solidFill>
              </a:rPr>
              <a:t> 2021 </a:t>
            </a:r>
            <a:r>
              <a:rPr lang="en-US" sz="1000" dirty="0" err="1">
                <a:solidFill>
                  <a:srgbClr val="FFFFFF"/>
                </a:solidFill>
              </a:rPr>
              <a:t>Kenniscafé</a:t>
            </a:r>
            <a:r>
              <a:rPr lang="en-US" sz="1000" dirty="0">
                <a:solidFill>
                  <a:srgbClr val="FFFFFF"/>
                </a:solidFill>
              </a:rPr>
              <a:t> Tour de Force</a:t>
            </a:r>
          </a:p>
        </p:txBody>
      </p:sp>
      <p:cxnSp>
        <p:nvCxnSpPr>
          <p:cNvPr id="52" name="Straight Connector 47">
            <a:extLst>
              <a:ext uri="{FF2B5EF4-FFF2-40B4-BE49-F238E27FC236}">
                <a16:creationId xmlns:a16="http://schemas.microsoft.com/office/drawing/2014/main" id="{ABCD2462-4C1E-401A-AC2D-F799A138B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85922" y="3687093"/>
            <a:ext cx="338328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591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F43D7-1E35-455C-ABB9-811309279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- </a:t>
            </a:r>
            <a:r>
              <a:rPr lang="en-GB" dirty="0" err="1"/>
              <a:t>Ontwikkeling</a:t>
            </a:r>
            <a:r>
              <a:rPr lang="en-GB" dirty="0"/>
              <a:t> van </a:t>
            </a:r>
            <a:r>
              <a:rPr lang="en-GB" dirty="0" err="1"/>
              <a:t>algoritmes</a:t>
            </a:r>
            <a:endParaRPr lang="en-GB" dirty="0"/>
          </a:p>
          <a:p>
            <a:r>
              <a:rPr lang="en-GB" dirty="0"/>
              <a:t>- </a:t>
            </a:r>
            <a:r>
              <a:rPr lang="en-GB" dirty="0" err="1"/>
              <a:t>Opschonen</a:t>
            </a:r>
            <a:r>
              <a:rPr lang="en-GB" dirty="0"/>
              <a:t> data (</a:t>
            </a:r>
            <a:r>
              <a:rPr lang="en-GB" dirty="0" err="1"/>
              <a:t>toepassen</a:t>
            </a:r>
            <a:r>
              <a:rPr lang="en-GB" dirty="0"/>
              <a:t> filters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opsporen</a:t>
            </a:r>
            <a:r>
              <a:rPr lang="en-GB" dirty="0"/>
              <a:t> </a:t>
            </a:r>
            <a:r>
              <a:rPr lang="en-GB" dirty="0" err="1"/>
              <a:t>datafouten</a:t>
            </a:r>
            <a:r>
              <a:rPr lang="en-GB" dirty="0"/>
              <a:t>)</a:t>
            </a:r>
          </a:p>
          <a:p>
            <a:endParaRPr lang="en-NL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00AD3A-ABD7-4EC6-B163-24D43FBAF68D}"/>
              </a:ext>
            </a:extLst>
          </p:cNvPr>
          <p:cNvSpPr/>
          <p:nvPr/>
        </p:nvSpPr>
        <p:spPr>
          <a:xfrm>
            <a:off x="1336172" y="286603"/>
            <a:ext cx="1440584" cy="1450757"/>
          </a:xfrm>
          <a:prstGeom prst="ellipse">
            <a:avLst/>
          </a:prstGeom>
        </p:spPr>
        <p:style>
          <a:lnRef idx="0">
            <a:schemeClr val="lt2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5" name="Rectangle 4" descr="Gears">
            <a:extLst>
              <a:ext uri="{FF2B5EF4-FFF2-40B4-BE49-F238E27FC236}">
                <a16:creationId xmlns:a16="http://schemas.microsoft.com/office/drawing/2014/main" id="{48AED25C-CC7F-4861-A97B-24908BE92B7F}"/>
              </a:ext>
            </a:extLst>
          </p:cNvPr>
          <p:cNvSpPr/>
          <p:nvPr/>
        </p:nvSpPr>
        <p:spPr>
          <a:xfrm>
            <a:off x="1631771" y="577898"/>
            <a:ext cx="826564" cy="832401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090858-4026-4247-95AC-03FA53752C8C}"/>
              </a:ext>
            </a:extLst>
          </p:cNvPr>
          <p:cNvGrpSpPr/>
          <p:nvPr/>
        </p:nvGrpSpPr>
        <p:grpSpPr>
          <a:xfrm>
            <a:off x="3072354" y="724791"/>
            <a:ext cx="2799939" cy="574380"/>
            <a:chOff x="3538574" y="2725540"/>
            <a:chExt cx="2981250" cy="720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911C3F-8122-41E9-B628-687823E3A5C0}"/>
                </a:ext>
              </a:extLst>
            </p:cNvPr>
            <p:cNvSpPr/>
            <p:nvPr/>
          </p:nvSpPr>
          <p:spPr>
            <a:xfrm>
              <a:off x="3538574" y="2725540"/>
              <a:ext cx="29812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BA02C06-3FD9-460D-95A6-C4BC7530C933}"/>
                </a:ext>
              </a:extLst>
            </p:cNvPr>
            <p:cNvSpPr txBox="1"/>
            <p:nvPr/>
          </p:nvSpPr>
          <p:spPr>
            <a:xfrm>
              <a:off x="3538574" y="2725540"/>
              <a:ext cx="29812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3800" kern="1200" dirty="0" err="1"/>
                <a:t>Verbeteren</a:t>
              </a:r>
              <a:endParaRPr lang="en-US" sz="3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87558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estreepte PIJL-RECHTS 64"/>
          <p:cNvSpPr/>
          <p:nvPr/>
        </p:nvSpPr>
        <p:spPr>
          <a:xfrm rot="16200000">
            <a:off x="5296822" y="4391931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094" y="5918972"/>
            <a:ext cx="274133" cy="461114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458" y="5948058"/>
            <a:ext cx="274133" cy="461114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73" y="5918972"/>
            <a:ext cx="274133" cy="461114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95" y="5628301"/>
            <a:ext cx="274133" cy="461114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40" y="5594115"/>
            <a:ext cx="274133" cy="46111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5861430" y="5763392"/>
            <a:ext cx="806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V-LOG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950884" y="5240172"/>
            <a:ext cx="1270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DATA</a:t>
            </a:r>
          </a:p>
        </p:txBody>
      </p:sp>
      <p:sp>
        <p:nvSpPr>
          <p:cNvPr id="66" name="Tekstvak 65"/>
          <p:cNvSpPr txBox="1"/>
          <p:nvPr/>
        </p:nvSpPr>
        <p:spPr>
          <a:xfrm>
            <a:off x="4188910" y="3492270"/>
            <a:ext cx="2793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>
                <a:solidFill>
                  <a:schemeClr val="bg1"/>
                </a:solidFill>
              </a:rPr>
              <a:t>INFORMATIE</a:t>
            </a:r>
          </a:p>
        </p:txBody>
      </p:sp>
      <p:sp>
        <p:nvSpPr>
          <p:cNvPr id="32" name="Tekstvak 31"/>
          <p:cNvSpPr txBox="1"/>
          <p:nvPr/>
        </p:nvSpPr>
        <p:spPr>
          <a:xfrm>
            <a:off x="6696445" y="4058764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Intensiteiten</a:t>
            </a:r>
          </a:p>
          <a:p>
            <a:r>
              <a:rPr lang="nl-NL" b="1" dirty="0"/>
              <a:t>Wachttijden</a:t>
            </a:r>
          </a:p>
        </p:txBody>
      </p:sp>
      <p:pic>
        <p:nvPicPr>
          <p:cNvPr id="34" name="Afbeelding 33" descr="fietsdat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5934" y="136632"/>
            <a:ext cx="860807" cy="1061094"/>
          </a:xfrm>
          <a:prstGeom prst="rect">
            <a:avLst/>
          </a:prstGeom>
        </p:spPr>
      </p:pic>
      <p:sp>
        <p:nvSpPr>
          <p:cNvPr id="2" name="Rechthoek 19">
            <a:extLst>
              <a:ext uri="{FF2B5EF4-FFF2-40B4-BE49-F238E27FC236}">
                <a16:creationId xmlns:a16="http://schemas.microsoft.com/office/drawing/2014/main" id="{2BB1DB6A-9CA6-49D5-BDF0-ACD250622738}"/>
              </a:ext>
            </a:extLst>
          </p:cNvPr>
          <p:cNvSpPr/>
          <p:nvPr/>
        </p:nvSpPr>
        <p:spPr>
          <a:xfrm>
            <a:off x="5961445" y="4766650"/>
            <a:ext cx="3623080" cy="35127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rgbClr val="FFFF00"/>
                </a:solidFill>
              </a:rPr>
              <a:t>SOFTWARE &amp; ALGORITMES</a:t>
            </a:r>
          </a:p>
        </p:txBody>
      </p:sp>
      <p:sp>
        <p:nvSpPr>
          <p:cNvPr id="3" name="Gestreepte PIJL-RECHTS 66">
            <a:extLst>
              <a:ext uri="{FF2B5EF4-FFF2-40B4-BE49-F238E27FC236}">
                <a16:creationId xmlns:a16="http://schemas.microsoft.com/office/drawing/2014/main" id="{FA3C3B44-E78A-40D2-8F2C-84BBC717111B}"/>
              </a:ext>
            </a:extLst>
          </p:cNvPr>
          <p:cNvSpPr/>
          <p:nvPr/>
        </p:nvSpPr>
        <p:spPr>
          <a:xfrm rot="16200000">
            <a:off x="5226585" y="2632457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67">
            <a:extLst>
              <a:ext uri="{FF2B5EF4-FFF2-40B4-BE49-F238E27FC236}">
                <a16:creationId xmlns:a16="http://schemas.microsoft.com/office/drawing/2014/main" id="{15453DED-4098-4E79-A4E1-DED7931D5202}"/>
              </a:ext>
            </a:extLst>
          </p:cNvPr>
          <p:cNvSpPr txBox="1"/>
          <p:nvPr/>
        </p:nvSpPr>
        <p:spPr>
          <a:xfrm>
            <a:off x="4029706" y="1823503"/>
            <a:ext cx="2971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VISUALISATIE</a:t>
            </a:r>
          </a:p>
        </p:txBody>
      </p:sp>
      <p:sp>
        <p:nvSpPr>
          <p:cNvPr id="6" name="Tekstvak 69">
            <a:extLst>
              <a:ext uri="{FF2B5EF4-FFF2-40B4-BE49-F238E27FC236}">
                <a16:creationId xmlns:a16="http://schemas.microsoft.com/office/drawing/2014/main" id="{C63570D2-E868-44B8-AE2D-5CAB1CEB006B}"/>
              </a:ext>
            </a:extLst>
          </p:cNvPr>
          <p:cNvSpPr txBox="1"/>
          <p:nvPr/>
        </p:nvSpPr>
        <p:spPr>
          <a:xfrm>
            <a:off x="6195077" y="2313938"/>
            <a:ext cx="1580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Fietsdashboard</a:t>
            </a:r>
          </a:p>
        </p:txBody>
      </p:sp>
    </p:spTree>
    <p:extLst>
      <p:ext uri="{BB962C8B-B14F-4D97-AF65-F5344CB8AC3E}">
        <p14:creationId xmlns:p14="http://schemas.microsoft.com/office/powerpoint/2010/main" val="3798195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CSV / EXCEL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2"/>
          <a:srcRect l="14896" t="10385" r="69167" b="35697"/>
          <a:stretch/>
        </p:blipFill>
        <p:spPr>
          <a:xfrm>
            <a:off x="552038" y="1303328"/>
            <a:ext cx="2958807" cy="542202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1457" r="56555" b="2656"/>
          <a:stretch/>
        </p:blipFill>
        <p:spPr>
          <a:xfrm>
            <a:off x="4572000" y="1440682"/>
            <a:ext cx="3605178" cy="454331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4"/>
          <a:srcRect l="415" r="57469" b="3054"/>
          <a:stretch/>
        </p:blipFill>
        <p:spPr>
          <a:xfrm>
            <a:off x="7504072" y="2458268"/>
            <a:ext cx="3333057" cy="41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06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Database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822CD8-CA08-4DC9-9015-0AB2F7DDF6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47" r="16574"/>
          <a:stretch/>
        </p:blipFill>
        <p:spPr>
          <a:xfrm>
            <a:off x="169335" y="1404922"/>
            <a:ext cx="7766754" cy="486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18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estreepte PIJL-RECHTS 64"/>
          <p:cNvSpPr/>
          <p:nvPr/>
        </p:nvSpPr>
        <p:spPr>
          <a:xfrm rot="16200000">
            <a:off x="5226585" y="4391931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857" y="5918972"/>
            <a:ext cx="274133" cy="461114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458" y="5948058"/>
            <a:ext cx="274133" cy="461114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749" y="5918972"/>
            <a:ext cx="274133" cy="461114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95" y="5628301"/>
            <a:ext cx="274133" cy="461114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303" y="5594115"/>
            <a:ext cx="274133" cy="46111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5791193" y="5763392"/>
            <a:ext cx="806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V-LOG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880647" y="5240172"/>
            <a:ext cx="1270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DATA</a:t>
            </a:r>
          </a:p>
        </p:txBody>
      </p:sp>
      <p:sp>
        <p:nvSpPr>
          <p:cNvPr id="66" name="Tekstvak 65"/>
          <p:cNvSpPr txBox="1"/>
          <p:nvPr/>
        </p:nvSpPr>
        <p:spPr>
          <a:xfrm>
            <a:off x="4118673" y="3492270"/>
            <a:ext cx="2793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INFORMATIE</a:t>
            </a:r>
          </a:p>
        </p:txBody>
      </p:sp>
      <p:sp>
        <p:nvSpPr>
          <p:cNvPr id="67" name="Gestreepte PIJL-RECHTS 66"/>
          <p:cNvSpPr/>
          <p:nvPr/>
        </p:nvSpPr>
        <p:spPr>
          <a:xfrm rot="16200000">
            <a:off x="5226585" y="2632457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8" name="Tekstvak 67"/>
          <p:cNvSpPr txBox="1"/>
          <p:nvPr/>
        </p:nvSpPr>
        <p:spPr>
          <a:xfrm>
            <a:off x="4029706" y="1823503"/>
            <a:ext cx="2971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>
                <a:solidFill>
                  <a:schemeClr val="bg1"/>
                </a:solidFill>
              </a:rPr>
              <a:t>VISUALISATIE</a:t>
            </a:r>
          </a:p>
        </p:txBody>
      </p:sp>
      <p:sp>
        <p:nvSpPr>
          <p:cNvPr id="70" name="Tekstvak 69"/>
          <p:cNvSpPr txBox="1"/>
          <p:nvPr/>
        </p:nvSpPr>
        <p:spPr>
          <a:xfrm>
            <a:off x="6195077" y="2313938"/>
            <a:ext cx="1580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Fietsdashboard</a:t>
            </a:r>
          </a:p>
        </p:txBody>
      </p:sp>
      <p:sp>
        <p:nvSpPr>
          <p:cNvPr id="32" name="Tekstvak 31"/>
          <p:cNvSpPr txBox="1"/>
          <p:nvPr/>
        </p:nvSpPr>
        <p:spPr>
          <a:xfrm>
            <a:off x="6236625" y="4012277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Intensiteiten</a:t>
            </a:r>
          </a:p>
          <a:p>
            <a:r>
              <a:rPr lang="nl-NL" b="1" dirty="0"/>
              <a:t>Wachttijden</a:t>
            </a:r>
          </a:p>
        </p:txBody>
      </p:sp>
      <p:pic>
        <p:nvPicPr>
          <p:cNvPr id="34" name="Afbeelding 33" descr="fietsdat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5934" y="136632"/>
            <a:ext cx="860807" cy="106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88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C5A5EDD-F267-41B3-AFCD-9E8CFB0EC9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12" t="16196" r="14165" b="6538"/>
          <a:stretch/>
        </p:blipFill>
        <p:spPr>
          <a:xfrm>
            <a:off x="0" y="-1"/>
            <a:ext cx="1224426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684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BD3F85C-8139-45F9-9E93-92D3A3EBBF84}"/>
              </a:ext>
            </a:extLst>
          </p:cNvPr>
          <p:cNvSpPr/>
          <p:nvPr/>
        </p:nvSpPr>
        <p:spPr>
          <a:xfrm>
            <a:off x="1336172" y="286603"/>
            <a:ext cx="1440584" cy="1450757"/>
          </a:xfrm>
          <a:prstGeom prst="ellipse">
            <a:avLst/>
          </a:prstGeom>
        </p:spPr>
        <p:style>
          <a:lnRef idx="0">
            <a:schemeClr val="lt2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EE7385-F362-4A0E-A152-C95ECEDC3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79A77-70EB-4ABE-8CC4-EE9C35A7A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- </a:t>
            </a:r>
            <a:r>
              <a:rPr lang="en-GB" dirty="0" err="1"/>
              <a:t>Huidige</a:t>
            </a:r>
            <a:r>
              <a:rPr lang="en-GB" dirty="0"/>
              <a:t> </a:t>
            </a:r>
            <a:r>
              <a:rPr lang="en-GB" dirty="0" err="1"/>
              <a:t>databronnen</a:t>
            </a:r>
            <a:r>
              <a:rPr lang="en-GB" dirty="0"/>
              <a:t> </a:t>
            </a:r>
            <a:r>
              <a:rPr lang="en-GB" dirty="0" err="1"/>
              <a:t>opslaan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verwerken</a:t>
            </a:r>
            <a:r>
              <a:rPr lang="en-GB" dirty="0"/>
              <a:t> tot </a:t>
            </a:r>
            <a:r>
              <a:rPr lang="en-GB" dirty="0" err="1"/>
              <a:t>informatie</a:t>
            </a:r>
            <a:endParaRPr lang="en-GB" dirty="0"/>
          </a:p>
          <a:p>
            <a:r>
              <a:rPr lang="en-GB" b="1" dirty="0"/>
              <a:t>- </a:t>
            </a:r>
            <a:r>
              <a:rPr lang="en-GB" b="1" dirty="0" err="1"/>
              <a:t>Fietsdata</a:t>
            </a:r>
            <a:r>
              <a:rPr lang="en-GB" b="1" dirty="0"/>
              <a:t> </a:t>
            </a:r>
            <a:r>
              <a:rPr lang="en-GB" b="1" dirty="0" err="1"/>
              <a:t>koppelen</a:t>
            </a:r>
            <a:r>
              <a:rPr lang="en-GB" b="1" dirty="0"/>
              <a:t> </a:t>
            </a:r>
            <a:r>
              <a:rPr lang="en-GB" b="1" dirty="0" err="1"/>
              <a:t>aan</a:t>
            </a:r>
            <a:r>
              <a:rPr lang="en-GB" b="1" dirty="0"/>
              <a:t> data </a:t>
            </a:r>
            <a:r>
              <a:rPr lang="en-GB" b="1" dirty="0" err="1"/>
              <a:t>uit</a:t>
            </a:r>
            <a:r>
              <a:rPr lang="en-GB" b="1" dirty="0"/>
              <a:t> </a:t>
            </a:r>
            <a:r>
              <a:rPr lang="en-GB" b="1" dirty="0" err="1"/>
              <a:t>andere</a:t>
            </a:r>
            <a:r>
              <a:rPr lang="en-GB" b="1" dirty="0"/>
              <a:t> </a:t>
            </a:r>
            <a:r>
              <a:rPr lang="en-GB" b="1" dirty="0" err="1"/>
              <a:t>domeinen</a:t>
            </a:r>
            <a:r>
              <a:rPr lang="en-GB" b="1" dirty="0"/>
              <a:t> (digital twin)</a:t>
            </a:r>
          </a:p>
          <a:p>
            <a:r>
              <a:rPr lang="en-GB" dirty="0"/>
              <a:t>- </a:t>
            </a:r>
            <a:r>
              <a:rPr lang="en-GB" dirty="0" err="1"/>
              <a:t>Meetnetwerk</a:t>
            </a:r>
            <a:r>
              <a:rPr lang="en-GB" dirty="0"/>
              <a:t> </a:t>
            </a:r>
            <a:r>
              <a:rPr lang="en-GB" dirty="0" err="1"/>
              <a:t>uitbreiden</a:t>
            </a:r>
            <a:r>
              <a:rPr lang="en-GB" dirty="0"/>
              <a:t> (</a:t>
            </a:r>
            <a:r>
              <a:rPr lang="en-GB" dirty="0" err="1"/>
              <a:t>strategische</a:t>
            </a:r>
            <a:r>
              <a:rPr lang="en-GB" dirty="0"/>
              <a:t> </a:t>
            </a:r>
            <a:r>
              <a:rPr lang="en-GB" dirty="0" err="1"/>
              <a:t>locaties</a:t>
            </a:r>
            <a:r>
              <a:rPr lang="en-GB" dirty="0"/>
              <a:t>)</a:t>
            </a: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10" name="Rectangle 9" descr="Bar chart">
            <a:extLst>
              <a:ext uri="{FF2B5EF4-FFF2-40B4-BE49-F238E27FC236}">
                <a16:creationId xmlns:a16="http://schemas.microsoft.com/office/drawing/2014/main" id="{A9EA02FB-487F-4B0D-A85C-451465A77A79}"/>
              </a:ext>
            </a:extLst>
          </p:cNvPr>
          <p:cNvSpPr/>
          <p:nvPr/>
        </p:nvSpPr>
        <p:spPr>
          <a:xfrm>
            <a:off x="1621522" y="595780"/>
            <a:ext cx="869884" cy="832401"/>
          </a:xfrm>
          <a:prstGeom prst="rect">
            <a:avLst/>
          </a:prstGeom>
          <a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508E762-A45F-491B-A428-A0F282E45349}"/>
              </a:ext>
            </a:extLst>
          </p:cNvPr>
          <p:cNvGrpSpPr/>
          <p:nvPr/>
        </p:nvGrpSpPr>
        <p:grpSpPr>
          <a:xfrm>
            <a:off x="2552404" y="708181"/>
            <a:ext cx="3384046" cy="823442"/>
            <a:chOff x="35606" y="2622098"/>
            <a:chExt cx="3384046" cy="82344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43BF27C-0570-41A8-9886-0763A543F135}"/>
                </a:ext>
              </a:extLst>
            </p:cNvPr>
            <p:cNvSpPr/>
            <p:nvPr/>
          </p:nvSpPr>
          <p:spPr>
            <a:xfrm>
              <a:off x="35606" y="2725540"/>
              <a:ext cx="29812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D7664E2-63D2-45C1-9746-950F05D8DA91}"/>
                </a:ext>
              </a:extLst>
            </p:cNvPr>
            <p:cNvSpPr txBox="1"/>
            <p:nvPr/>
          </p:nvSpPr>
          <p:spPr>
            <a:xfrm>
              <a:off x="438402" y="2622098"/>
              <a:ext cx="29812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3800" kern="1200" dirty="0" err="1"/>
                <a:t>Ontsluiten</a:t>
              </a:r>
              <a:endParaRPr lang="en-US" sz="3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57733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E532F6-16F6-422F-BF5F-AFD5A010EA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5" b="7955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ABE48B-C64E-4D86-B572-01417AD42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 sz="3200">
                <a:solidFill>
                  <a:schemeClr val="bg1"/>
                </a:solidFill>
              </a:rPr>
            </a:br>
            <a:br>
              <a:rPr lang="en-US" sz="3200">
                <a:solidFill>
                  <a:schemeClr val="bg1"/>
                </a:solidFill>
              </a:rPr>
            </a:br>
            <a:br>
              <a:rPr lang="en-US" sz="3200">
                <a:solidFill>
                  <a:schemeClr val="bg1"/>
                </a:solidFill>
              </a:rPr>
            </a:br>
            <a:br>
              <a:rPr lang="en-US" sz="3200">
                <a:solidFill>
                  <a:schemeClr val="bg1"/>
                </a:solidFill>
              </a:rPr>
            </a:br>
            <a:r>
              <a:rPr lang="en-US" sz="3200">
                <a:solidFill>
                  <a:schemeClr val="bg1"/>
                </a:solidFill>
              </a:rPr>
              <a:t>DIGITAL TWIN</a:t>
            </a:r>
          </a:p>
        </p:txBody>
      </p:sp>
    </p:spTree>
    <p:extLst>
      <p:ext uri="{BB962C8B-B14F-4D97-AF65-F5344CB8AC3E}">
        <p14:creationId xmlns:p14="http://schemas.microsoft.com/office/powerpoint/2010/main" val="1285118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9A6F9B4-2F15-4B37-96F1-F6E97935E4A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" b="10290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77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BF4516E5-F229-4F51-87A8-CAB59C44B91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" r="1" b="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33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21E22C-6C1A-4AA3-9EE4-7F86F326F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FIETSLAB 070 </a:t>
            </a:r>
            <a:r>
              <a:rPr lang="en-US" sz="5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geeft</a:t>
            </a:r>
            <a:r>
              <a:rPr lang="en-US" sz="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invulling</a:t>
            </a:r>
            <a:r>
              <a:rPr lang="en-US" sz="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5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aan</a:t>
            </a:r>
            <a:r>
              <a:rPr lang="en-US" sz="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het </a:t>
            </a:r>
            <a:r>
              <a:rPr lang="en-US" sz="5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thema</a:t>
            </a:r>
            <a:r>
              <a:rPr lang="en-US" sz="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‘monitoring’.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44179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3">
            <a:extLst>
              <a:ext uri="{FF2B5EF4-FFF2-40B4-BE49-F238E27FC236}">
                <a16:creationId xmlns:a16="http://schemas.microsoft.com/office/drawing/2014/main" id="{5854C541-6F9D-49A3-9493-AAE38E7356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4803"/>
          <a:stretch/>
        </p:blipFill>
        <p:spPr>
          <a:xfrm>
            <a:off x="7556686" y="1"/>
            <a:ext cx="463531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01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A6924663-E0E8-41CC-824C-F7E1939E5E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8" b="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380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B683EAC-36B8-45CB-9EE2-5D2F80E4BA5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3" b="4714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372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BD3F85C-8139-45F9-9E93-92D3A3EBBF84}"/>
              </a:ext>
            </a:extLst>
          </p:cNvPr>
          <p:cNvSpPr/>
          <p:nvPr/>
        </p:nvSpPr>
        <p:spPr>
          <a:xfrm>
            <a:off x="1336172" y="286603"/>
            <a:ext cx="1440584" cy="1450757"/>
          </a:xfrm>
          <a:prstGeom prst="ellipse">
            <a:avLst/>
          </a:prstGeom>
        </p:spPr>
        <p:style>
          <a:lnRef idx="0">
            <a:schemeClr val="lt2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EE7385-F362-4A0E-A152-C95ECEDC3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79A77-70EB-4ABE-8CC4-EE9C35A7A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- </a:t>
            </a:r>
            <a:r>
              <a:rPr lang="en-GB" dirty="0" err="1"/>
              <a:t>Huidige</a:t>
            </a:r>
            <a:r>
              <a:rPr lang="en-GB" dirty="0"/>
              <a:t> </a:t>
            </a:r>
            <a:r>
              <a:rPr lang="en-GB" dirty="0" err="1"/>
              <a:t>databronnen</a:t>
            </a:r>
            <a:r>
              <a:rPr lang="en-GB" dirty="0"/>
              <a:t> </a:t>
            </a:r>
            <a:r>
              <a:rPr lang="en-GB" dirty="0" err="1"/>
              <a:t>opslaan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verwerken</a:t>
            </a:r>
            <a:r>
              <a:rPr lang="en-GB" dirty="0"/>
              <a:t> tot </a:t>
            </a:r>
            <a:r>
              <a:rPr lang="en-GB" dirty="0" err="1"/>
              <a:t>informatie</a:t>
            </a:r>
            <a:endParaRPr lang="en-GB" dirty="0"/>
          </a:p>
          <a:p>
            <a:r>
              <a:rPr lang="en-GB" dirty="0"/>
              <a:t>- </a:t>
            </a:r>
            <a:r>
              <a:rPr lang="en-GB" dirty="0" err="1"/>
              <a:t>Fietsdata</a:t>
            </a:r>
            <a:r>
              <a:rPr lang="en-GB" dirty="0"/>
              <a:t> </a:t>
            </a:r>
            <a:r>
              <a:rPr lang="en-GB" dirty="0" err="1"/>
              <a:t>koppelen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data </a:t>
            </a:r>
            <a:r>
              <a:rPr lang="en-GB" dirty="0" err="1"/>
              <a:t>uit</a:t>
            </a:r>
            <a:r>
              <a:rPr lang="en-GB" dirty="0"/>
              <a:t>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domeinen</a:t>
            </a:r>
            <a:r>
              <a:rPr lang="en-GB" dirty="0"/>
              <a:t> (</a:t>
            </a:r>
            <a:r>
              <a:rPr lang="en-GB" dirty="0" err="1"/>
              <a:t>weersinvloeden</a:t>
            </a:r>
            <a:r>
              <a:rPr lang="en-GB" dirty="0"/>
              <a:t>, digital twin)</a:t>
            </a:r>
          </a:p>
          <a:p>
            <a:r>
              <a:rPr lang="en-GB" b="1" dirty="0"/>
              <a:t>- </a:t>
            </a:r>
            <a:r>
              <a:rPr lang="en-GB" b="1" dirty="0" err="1"/>
              <a:t>Meetnetwerk</a:t>
            </a:r>
            <a:r>
              <a:rPr lang="en-GB" b="1" dirty="0"/>
              <a:t> </a:t>
            </a:r>
            <a:r>
              <a:rPr lang="en-GB" b="1" dirty="0" err="1"/>
              <a:t>uitbreiden</a:t>
            </a:r>
            <a:r>
              <a:rPr lang="en-GB" b="1" dirty="0"/>
              <a:t> (</a:t>
            </a:r>
            <a:r>
              <a:rPr lang="en-GB" b="1" dirty="0" err="1"/>
              <a:t>strategische</a:t>
            </a:r>
            <a:r>
              <a:rPr lang="en-GB" b="1" dirty="0"/>
              <a:t> </a:t>
            </a:r>
            <a:r>
              <a:rPr lang="en-GB" b="1" dirty="0" err="1"/>
              <a:t>locaties</a:t>
            </a:r>
            <a:r>
              <a:rPr lang="en-GB" b="1" dirty="0"/>
              <a:t>)</a:t>
            </a: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10" name="Rectangle 9" descr="Bar chart">
            <a:extLst>
              <a:ext uri="{FF2B5EF4-FFF2-40B4-BE49-F238E27FC236}">
                <a16:creationId xmlns:a16="http://schemas.microsoft.com/office/drawing/2014/main" id="{A9EA02FB-487F-4B0D-A85C-451465A77A79}"/>
              </a:ext>
            </a:extLst>
          </p:cNvPr>
          <p:cNvSpPr/>
          <p:nvPr/>
        </p:nvSpPr>
        <p:spPr>
          <a:xfrm>
            <a:off x="1621522" y="595780"/>
            <a:ext cx="869884" cy="832401"/>
          </a:xfrm>
          <a:prstGeom prst="rect">
            <a:avLst/>
          </a:prstGeom>
          <a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508E762-A45F-491B-A428-A0F282E45349}"/>
              </a:ext>
            </a:extLst>
          </p:cNvPr>
          <p:cNvGrpSpPr/>
          <p:nvPr/>
        </p:nvGrpSpPr>
        <p:grpSpPr>
          <a:xfrm>
            <a:off x="2552404" y="708181"/>
            <a:ext cx="3384046" cy="823442"/>
            <a:chOff x="35606" y="2622098"/>
            <a:chExt cx="3384046" cy="82344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43BF27C-0570-41A8-9886-0763A543F135}"/>
                </a:ext>
              </a:extLst>
            </p:cNvPr>
            <p:cNvSpPr/>
            <p:nvPr/>
          </p:nvSpPr>
          <p:spPr>
            <a:xfrm>
              <a:off x="35606" y="2725540"/>
              <a:ext cx="29812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D7664E2-63D2-45C1-9746-950F05D8DA91}"/>
                </a:ext>
              </a:extLst>
            </p:cNvPr>
            <p:cNvSpPr txBox="1"/>
            <p:nvPr/>
          </p:nvSpPr>
          <p:spPr>
            <a:xfrm>
              <a:off x="438402" y="2622098"/>
              <a:ext cx="29812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3800" kern="1200" dirty="0" err="1"/>
                <a:t>Ontsluiten</a:t>
              </a:r>
              <a:endParaRPr lang="en-US" sz="3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3389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/>
              <a:t>FIETSLAB 070</a:t>
            </a:r>
          </a:p>
        </p:txBody>
      </p:sp>
      <p:graphicFrame>
        <p:nvGraphicFramePr>
          <p:cNvPr id="4" name="Content Placeholder 2" descr="SmartArt graphic">
            <a:extLst>
              <a:ext uri="{FF2B5EF4-FFF2-40B4-BE49-F238E27FC236}">
                <a16:creationId xmlns:a16="http://schemas.microsoft.com/office/drawing/2014/main" id="{59F5A1AC-D08D-42AE-B94A-1CAFB517D8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35830BC-6DB5-422F-8467-3D763B0B4370}"/>
              </a:ext>
            </a:extLst>
          </p:cNvPr>
          <p:cNvSpPr txBox="1"/>
          <p:nvPr/>
        </p:nvSpPr>
        <p:spPr>
          <a:xfrm>
            <a:off x="2857479" y="6287065"/>
            <a:ext cx="6537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chemeClr val="bg2"/>
                </a:solidFill>
              </a:rPr>
              <a:t>van </a:t>
            </a:r>
            <a:r>
              <a:rPr lang="en-GB" sz="3200" dirty="0" err="1">
                <a:solidFill>
                  <a:schemeClr val="bg2"/>
                </a:solidFill>
              </a:rPr>
              <a:t>bestaande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en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b="1" dirty="0" err="1">
                <a:solidFill>
                  <a:srgbClr val="FF0000"/>
                </a:solidFill>
                <a:highlight>
                  <a:srgbClr val="FFFF00"/>
                </a:highlight>
              </a:rPr>
              <a:t>nieuwe</a:t>
            </a:r>
            <a:r>
              <a:rPr lang="en-GB" sz="3200" b="1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en-GB" sz="3200" b="1" dirty="0" err="1">
                <a:solidFill>
                  <a:srgbClr val="FF0000"/>
                </a:solidFill>
                <a:highlight>
                  <a:srgbClr val="FFFF00"/>
                </a:highlight>
              </a:rPr>
              <a:t>databronnen</a:t>
            </a:r>
            <a:endParaRPr lang="en-NL" sz="32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8952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34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1596B-6EC4-4DA4-96C1-9BAD44720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516835"/>
            <a:ext cx="2994815" cy="1666501"/>
          </a:xfrm>
        </p:spPr>
        <p:txBody>
          <a:bodyPr>
            <a:normAutofit/>
          </a:bodyPr>
          <a:lstStyle/>
          <a:p>
            <a:r>
              <a:rPr lang="en-GB" sz="4000">
                <a:solidFill>
                  <a:schemeClr val="tx1"/>
                </a:solidFill>
              </a:rPr>
              <a:t>Nieuwe databronnen</a:t>
            </a:r>
            <a:endParaRPr lang="en-NL" sz="4000">
              <a:solidFill>
                <a:schemeClr val="tx1"/>
              </a:solidFill>
            </a:endParaRPr>
          </a:p>
        </p:txBody>
      </p:sp>
      <p:cxnSp>
        <p:nvCxnSpPr>
          <p:cNvPr id="1029" name="Straight Connector 136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28346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ED5C5-82A9-4760-A94F-C7E88991C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2546224"/>
            <a:ext cx="2994815" cy="3342747"/>
          </a:xfrm>
        </p:spPr>
        <p:txBody>
          <a:bodyPr>
            <a:normAutofit/>
          </a:bodyPr>
          <a:lstStyle/>
          <a:p>
            <a:r>
              <a:rPr lang="en-GB" sz="1800">
                <a:solidFill>
                  <a:schemeClr val="tx1"/>
                </a:solidFill>
              </a:rPr>
              <a:t>RADAR</a:t>
            </a:r>
            <a:endParaRPr lang="en-NL" sz="1800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65190A4-6B10-4C28-B491-E4C44782D5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2"/>
          <a:stretch/>
        </p:blipFill>
        <p:spPr bwMode="auto">
          <a:xfrm>
            <a:off x="4218176" y="643467"/>
            <a:ext cx="3266930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5e1729-68c4-4c5d-a34a-e3329e0956e2" descr="Image">
            <a:extLst>
              <a:ext uri="{FF2B5EF4-FFF2-40B4-BE49-F238E27FC236}">
                <a16:creationId xmlns:a16="http://schemas.microsoft.com/office/drawing/2014/main" id="{F5C4A091-D3B4-42B7-8163-35303CEB79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8" r="2" b="2"/>
          <a:stretch/>
        </p:blipFill>
        <p:spPr bwMode="auto">
          <a:xfrm>
            <a:off x="8122234" y="643467"/>
            <a:ext cx="3269159" cy="557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6980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73ECEC8-0F24-45B8-950F-35FC94BCE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99C44A-8A40-4FD7-815C-92E0AC028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7" y="634946"/>
            <a:ext cx="3690257" cy="1450757"/>
          </a:xfrm>
        </p:spPr>
        <p:txBody>
          <a:bodyPr>
            <a:normAutofit/>
          </a:bodyPr>
          <a:lstStyle/>
          <a:p>
            <a:r>
              <a:rPr lang="en-GB" dirty="0"/>
              <a:t>Scheveningen</a:t>
            </a:r>
            <a:endParaRPr lang="en-NL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9EB8C68-FF1B-4849-867B-32D29B19F1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0797" y="2250460"/>
            <a:ext cx="34747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Content Placeholder 8" descr="A person riding a bicycle under a bridge&#10;&#10;Description automatically generated with medium confidence">
            <a:extLst>
              <a:ext uri="{FF2B5EF4-FFF2-40B4-BE49-F238E27FC236}">
                <a16:creationId xmlns:a16="http://schemas.microsoft.com/office/drawing/2014/main" id="{9877BE23-03AD-4ED6-BC80-8596520C48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797" y="2357469"/>
            <a:ext cx="1994931" cy="2412659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084D24-6F91-449B-B145-11EF889965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82" r="14082"/>
          <a:stretch/>
        </p:blipFill>
        <p:spPr>
          <a:xfrm>
            <a:off x="4648201" y="640081"/>
            <a:ext cx="6909801" cy="531440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B53612E-ADB2-4457-9688-89506397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FE0A60-434D-48D3-BE8B-9B9CDE5699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000" t="15992" r="1505" b="47853"/>
          <a:stretch/>
        </p:blipFill>
        <p:spPr>
          <a:xfrm>
            <a:off x="613028" y="4877136"/>
            <a:ext cx="3690257" cy="1076151"/>
          </a:xfrm>
          <a:prstGeom prst="rect">
            <a:avLst/>
          </a:prstGeom>
        </p:spPr>
      </p:pic>
      <p:pic>
        <p:nvPicPr>
          <p:cNvPr id="16" name="Picture 15" descr="A person riding a bicycle under a bridge&#10;&#10;Description automatically generated with medium confidence">
            <a:extLst>
              <a:ext uri="{FF2B5EF4-FFF2-40B4-BE49-F238E27FC236}">
                <a16:creationId xmlns:a16="http://schemas.microsoft.com/office/drawing/2014/main" id="{9BF89400-4C89-46C0-BA48-52FE9FA9A2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10" t="37778" r="33122" b="41887"/>
          <a:stretch/>
        </p:blipFill>
        <p:spPr>
          <a:xfrm>
            <a:off x="2954061" y="2358473"/>
            <a:ext cx="791170" cy="241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884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893303-48CB-46B2-B3BD-342E7D04E1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49" t="16792" r="2347" b="48546"/>
          <a:stretch/>
        </p:blipFill>
        <p:spPr>
          <a:xfrm>
            <a:off x="81378" y="2832498"/>
            <a:ext cx="12029243" cy="340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94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1596B-6EC4-4DA4-96C1-9BAD44720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516835"/>
            <a:ext cx="3448259" cy="1666501"/>
          </a:xfrm>
        </p:spPr>
        <p:txBody>
          <a:bodyPr>
            <a:normAutofit/>
          </a:bodyPr>
          <a:lstStyle/>
          <a:p>
            <a:r>
              <a:rPr lang="en-GB" sz="4000">
                <a:solidFill>
                  <a:srgbClr val="FFFFFF"/>
                </a:solidFill>
              </a:rPr>
              <a:t>Nieuwe databronnen</a:t>
            </a:r>
            <a:endParaRPr lang="en-NL" sz="4000">
              <a:solidFill>
                <a:srgbClr val="FFFFFF"/>
              </a:solidFill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ED5C5-82A9-4760-A94F-C7E88991C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2546224"/>
            <a:ext cx="3448259" cy="3342747"/>
          </a:xfrm>
        </p:spPr>
        <p:txBody>
          <a:bodyPr>
            <a:normAutofit/>
          </a:bodyPr>
          <a:lstStyle/>
          <a:p>
            <a:r>
              <a:rPr lang="en-GB" sz="1800">
                <a:solidFill>
                  <a:srgbClr val="FFFFFF"/>
                </a:solidFill>
              </a:rPr>
              <a:t>FLOATING BIKE DATA</a:t>
            </a:r>
            <a:endParaRPr lang="en-NL" sz="1800">
              <a:solidFill>
                <a:srgbClr val="FFFFFF"/>
              </a:solidFill>
            </a:endParaRPr>
          </a:p>
        </p:txBody>
      </p:sp>
      <p:pic>
        <p:nvPicPr>
          <p:cNvPr id="4" name="Afbeelding 16">
            <a:extLst>
              <a:ext uri="{FF2B5EF4-FFF2-40B4-BE49-F238E27FC236}">
                <a16:creationId xmlns:a16="http://schemas.microsoft.com/office/drawing/2014/main" id="{07549C6C-2E51-40B3-8B79-CB24A4510A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9" r="26046"/>
          <a:stretch/>
        </p:blipFill>
        <p:spPr>
          <a:xfrm>
            <a:off x="4654296" y="10"/>
            <a:ext cx="753770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00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A1C60-567A-44F5-AD27-55FC5535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Toepassingen</a:t>
            </a:r>
            <a:r>
              <a:rPr lang="en-GB" dirty="0"/>
              <a:t> FBD (LLS, PZH, SIEMENS)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671EB-5EC1-47E4-9C4B-9E5543C0F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3600" dirty="0"/>
              <a:t>HB-</a:t>
            </a:r>
            <a:r>
              <a:rPr lang="en-GB" sz="3600" dirty="0" err="1"/>
              <a:t>relaties</a:t>
            </a:r>
            <a:endParaRPr lang="en-GB" sz="3600" dirty="0"/>
          </a:p>
          <a:p>
            <a:pPr marL="1115568" lvl="3" indent="-457200"/>
            <a:r>
              <a:rPr lang="en-GB" sz="2400" dirty="0" err="1"/>
              <a:t>Waar</a:t>
            </a:r>
            <a:r>
              <a:rPr lang="en-GB" sz="2400" dirty="0"/>
              <a:t> </a:t>
            </a:r>
            <a:r>
              <a:rPr lang="en-GB" sz="2400" dirty="0" err="1"/>
              <a:t>komen</a:t>
            </a:r>
            <a:r>
              <a:rPr lang="en-GB" sz="2400" dirty="0"/>
              <a:t> </a:t>
            </a:r>
            <a:r>
              <a:rPr lang="en-GB" sz="2400" dirty="0" err="1"/>
              <a:t>fietsers</a:t>
            </a:r>
            <a:r>
              <a:rPr lang="en-GB" sz="2400" dirty="0"/>
              <a:t> </a:t>
            </a:r>
            <a:r>
              <a:rPr lang="en-GB" sz="2400" dirty="0" err="1"/>
              <a:t>vandaan</a:t>
            </a:r>
            <a:r>
              <a:rPr lang="en-GB" sz="2400" dirty="0"/>
              <a:t>?		= &gt; </a:t>
            </a:r>
            <a:r>
              <a:rPr lang="en-GB" sz="2400" dirty="0" err="1"/>
              <a:t>communicatie-campagnes</a:t>
            </a:r>
            <a:r>
              <a:rPr lang="en-GB" sz="2400" dirty="0"/>
              <a:t> </a:t>
            </a:r>
          </a:p>
          <a:p>
            <a:pPr marL="1115568" lvl="3" indent="-457200"/>
            <a:r>
              <a:rPr lang="en-GB" sz="2400" dirty="0" err="1"/>
              <a:t>Waar</a:t>
            </a:r>
            <a:r>
              <a:rPr lang="en-GB" sz="2400" dirty="0"/>
              <a:t> </a:t>
            </a:r>
            <a:r>
              <a:rPr lang="en-GB" sz="2400" dirty="0" err="1"/>
              <a:t>ontstaan</a:t>
            </a:r>
            <a:r>
              <a:rPr lang="en-GB" sz="2400" dirty="0"/>
              <a:t> </a:t>
            </a:r>
            <a:r>
              <a:rPr lang="en-GB" sz="2400" dirty="0" err="1"/>
              <a:t>concentraties</a:t>
            </a:r>
            <a:r>
              <a:rPr lang="en-GB" sz="2400" dirty="0"/>
              <a:t>?			= &gt; </a:t>
            </a:r>
            <a:r>
              <a:rPr lang="en-GB" sz="2400" dirty="0" err="1"/>
              <a:t>verwijzing</a:t>
            </a:r>
            <a:r>
              <a:rPr lang="en-GB" sz="2400" dirty="0"/>
              <a:t> + pop-up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600" dirty="0" err="1"/>
              <a:t>Snelheidsverschillen</a:t>
            </a:r>
            <a:endParaRPr lang="en-GB" sz="3600" dirty="0"/>
          </a:p>
          <a:p>
            <a:pPr marL="1115568" lvl="3" indent="-457200"/>
            <a:r>
              <a:rPr lang="en-GB" sz="2400" dirty="0" err="1"/>
              <a:t>Gericht</a:t>
            </a:r>
            <a:r>
              <a:rPr lang="en-GB" sz="2400" dirty="0"/>
              <a:t> op </a:t>
            </a:r>
            <a:r>
              <a:rPr lang="en-GB" sz="2400" dirty="0" err="1"/>
              <a:t>duingebied</a:t>
            </a:r>
            <a:r>
              <a:rPr lang="en-GB" sz="2400" dirty="0"/>
              <a:t>: </a:t>
            </a:r>
            <a:r>
              <a:rPr lang="en-GB" sz="2400" dirty="0" err="1"/>
              <a:t>waar</a:t>
            </a:r>
            <a:r>
              <a:rPr lang="en-GB" sz="2400" dirty="0"/>
              <a:t> </a:t>
            </a:r>
            <a:r>
              <a:rPr lang="en-GB" sz="2400" dirty="0" err="1"/>
              <a:t>en</a:t>
            </a:r>
            <a:r>
              <a:rPr lang="en-GB" sz="2400" dirty="0"/>
              <a:t> </a:t>
            </a:r>
            <a:r>
              <a:rPr lang="en-GB" sz="2400" dirty="0" err="1"/>
              <a:t>wanneer</a:t>
            </a:r>
            <a:r>
              <a:rPr lang="en-GB" sz="2400" dirty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600" dirty="0" err="1"/>
              <a:t>Vertraging</a:t>
            </a:r>
            <a:r>
              <a:rPr lang="en-GB" sz="3600" dirty="0"/>
              <a:t> in het </a:t>
            </a:r>
            <a:r>
              <a:rPr lang="en-GB" sz="3600" dirty="0" err="1"/>
              <a:t>netwerk</a:t>
            </a:r>
            <a:endParaRPr lang="en-GB" sz="3600" dirty="0"/>
          </a:p>
          <a:p>
            <a:pPr marL="1115568" lvl="3" indent="-457200"/>
            <a:r>
              <a:rPr lang="en-GB" sz="2400" dirty="0" err="1"/>
              <a:t>Waar</a:t>
            </a:r>
            <a:r>
              <a:rPr lang="en-GB" sz="2400" dirty="0"/>
              <a:t> </a:t>
            </a:r>
            <a:r>
              <a:rPr lang="en-GB" sz="2400" dirty="0" err="1"/>
              <a:t>zitten</a:t>
            </a:r>
            <a:r>
              <a:rPr lang="en-GB" sz="2400" dirty="0"/>
              <a:t> </a:t>
            </a:r>
            <a:r>
              <a:rPr lang="en-GB" sz="2400" dirty="0" err="1"/>
              <a:t>knelpunten</a:t>
            </a:r>
            <a:r>
              <a:rPr lang="en-GB" sz="2400" dirty="0"/>
              <a:t> </a:t>
            </a:r>
            <a:r>
              <a:rPr lang="en-GB" sz="2400" dirty="0" err="1"/>
              <a:t>voor</a:t>
            </a:r>
            <a:r>
              <a:rPr lang="en-GB" sz="2400" dirty="0"/>
              <a:t> </a:t>
            </a:r>
            <a:r>
              <a:rPr lang="en-GB" sz="2400" dirty="0" err="1"/>
              <a:t>specifieke</a:t>
            </a:r>
            <a:r>
              <a:rPr lang="en-GB" sz="2400" dirty="0"/>
              <a:t> </a:t>
            </a:r>
            <a:r>
              <a:rPr lang="en-GB" sz="2400" dirty="0" err="1"/>
              <a:t>doelgroepen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07437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82761-87B1-4E74-BE4C-77C92C7EC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D5B1C-317B-42E4-ADD6-BD862B67D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DCE5B2-4037-40CE-BBD3-C33A6C5DA27C}"/>
              </a:ext>
            </a:extLst>
          </p:cNvPr>
          <p:cNvPicPr/>
          <p:nvPr/>
        </p:nvPicPr>
        <p:blipFill rotWithShape="1">
          <a:blip r:embed="rId2"/>
          <a:srcRect l="25329" t="17200" r="30226" b="1825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5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0AB6E427-3F73-4C06-A5D5-AE52C3883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8C9BDAA-0390-4B39-9B5C-BC95E5120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9919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6"/>
            <a:ext cx="3084844" cy="1961086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FIETSLAB 070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04A321A-A039-4720-87B4-66A4210E0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1752" y="2638787"/>
            <a:ext cx="2743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136478-6ABD-4B55-A18B-E4D86241F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752" y="2799654"/>
            <a:ext cx="3236768" cy="3189665"/>
          </a:xfrm>
        </p:spPr>
        <p:txBody>
          <a:bodyPr>
            <a:normAutofit/>
          </a:bodyPr>
          <a:lstStyle/>
          <a:p>
            <a:r>
              <a:rPr lang="en-GB" sz="1800" dirty="0">
                <a:solidFill>
                  <a:srgbClr val="FFFFFF"/>
                </a:solidFill>
              </a:rPr>
              <a:t>Intern + </a:t>
            </a:r>
            <a:r>
              <a:rPr lang="en-GB" sz="1800" dirty="0" err="1">
                <a:solidFill>
                  <a:srgbClr val="FFFFFF"/>
                </a:solidFill>
              </a:rPr>
              <a:t>externe</a:t>
            </a:r>
            <a:r>
              <a:rPr lang="en-GB" sz="1800" dirty="0">
                <a:solidFill>
                  <a:srgbClr val="FFFFFF"/>
                </a:solidFill>
              </a:rPr>
              <a:t> partners</a:t>
            </a:r>
          </a:p>
          <a:p>
            <a:r>
              <a:rPr lang="en-GB" sz="1800" dirty="0" err="1">
                <a:solidFill>
                  <a:srgbClr val="FFFFFF"/>
                </a:solidFill>
              </a:rPr>
              <a:t>Markt</a:t>
            </a:r>
            <a:r>
              <a:rPr lang="en-GB" sz="1800" dirty="0">
                <a:solidFill>
                  <a:srgbClr val="FFFFFF"/>
                </a:solidFill>
              </a:rPr>
              <a:t> (experts &amp; co-</a:t>
            </a:r>
            <a:r>
              <a:rPr lang="en-GB" sz="1800" dirty="0" err="1">
                <a:solidFill>
                  <a:srgbClr val="FFFFFF"/>
                </a:solidFill>
              </a:rPr>
              <a:t>producties</a:t>
            </a:r>
            <a:r>
              <a:rPr lang="en-GB" sz="1800" dirty="0">
                <a:solidFill>
                  <a:srgbClr val="FFFFFF"/>
                </a:solidFill>
              </a:rPr>
              <a:t>)</a:t>
            </a:r>
          </a:p>
          <a:p>
            <a:endParaRPr lang="en-GB" sz="1800" dirty="0">
              <a:solidFill>
                <a:srgbClr val="FFFFFF"/>
              </a:solidFill>
            </a:endParaRPr>
          </a:p>
          <a:p>
            <a:endParaRPr lang="en-GB" sz="1800" dirty="0">
              <a:solidFill>
                <a:srgbClr val="FFFFFF"/>
              </a:solidFill>
            </a:endParaRPr>
          </a:p>
          <a:p>
            <a:endParaRPr lang="en-GB" sz="1800" dirty="0">
              <a:solidFill>
                <a:srgbClr val="FFFFFF"/>
              </a:solidFill>
            </a:endParaRPr>
          </a:p>
        </p:txBody>
      </p:sp>
      <p:pic>
        <p:nvPicPr>
          <p:cNvPr id="10" name="Graphic 9" descr="Group success">
            <a:extLst>
              <a:ext uri="{FF2B5EF4-FFF2-40B4-BE49-F238E27FC236}">
                <a16:creationId xmlns:a16="http://schemas.microsoft.com/office/drawing/2014/main" id="{314FBA38-9A59-4437-8509-27DCD8A2A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52138" y="640080"/>
            <a:ext cx="557784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2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3702F763-E87D-4085-9CE0-822FFA01F1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4" b="1"/>
          <a:stretch/>
        </p:blipFill>
        <p:spPr bwMode="auto">
          <a:xfrm>
            <a:off x="20" y="9"/>
            <a:ext cx="12191980" cy="714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4628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B7B5904-D7D1-485D-A54D-2096013107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-1" r="8756" b="-1"/>
          <a:stretch/>
        </p:blipFill>
        <p:spPr bwMode="auto">
          <a:xfrm>
            <a:off x="0" y="0"/>
            <a:ext cx="12192000" cy="69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4859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fbeelding 10">
            <a:extLst>
              <a:ext uri="{FF2B5EF4-FFF2-40B4-BE49-F238E27FC236}">
                <a16:creationId xmlns:a16="http://schemas.microsoft.com/office/drawing/2014/main" id="{34184D4D-D129-4479-9062-C34BE4260E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4" r="16439"/>
          <a:stretch/>
        </p:blipFill>
        <p:spPr>
          <a:xfrm flipH="1">
            <a:off x="20" y="974"/>
            <a:ext cx="6050259" cy="68580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11596B-6EC4-4DA4-96C1-9BAD44720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77" y="1475234"/>
            <a:ext cx="3214307" cy="290169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ED5C5-82A9-4760-A94F-C7E88991C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0" y="4608576"/>
            <a:ext cx="3205640" cy="774186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cap="all" spc="200" dirty="0" err="1">
                <a:solidFill>
                  <a:schemeClr val="tx1"/>
                </a:solidFill>
              </a:rPr>
              <a:t>Voorspellen</a:t>
            </a:r>
            <a:r>
              <a:rPr lang="en-US" cap="all" spc="200" dirty="0">
                <a:solidFill>
                  <a:schemeClr val="tx1"/>
                </a:solidFill>
              </a:rPr>
              <a:t> </a:t>
            </a:r>
            <a:r>
              <a:rPr lang="en-US" cap="all" spc="200" dirty="0" err="1">
                <a:solidFill>
                  <a:schemeClr val="tx1"/>
                </a:solidFill>
              </a:rPr>
              <a:t>benodigde</a:t>
            </a:r>
            <a:r>
              <a:rPr lang="en-US" cap="all" spc="200" dirty="0">
                <a:solidFill>
                  <a:schemeClr val="tx1"/>
                </a:solidFill>
              </a:rPr>
              <a:t> POP-UP </a:t>
            </a:r>
            <a:r>
              <a:rPr lang="en-US" cap="all" spc="200" dirty="0" err="1">
                <a:solidFill>
                  <a:schemeClr val="tx1"/>
                </a:solidFill>
              </a:rPr>
              <a:t>stallingscapaciteit</a:t>
            </a:r>
            <a:r>
              <a:rPr lang="en-US" cap="all" spc="200" dirty="0">
                <a:solidFill>
                  <a:schemeClr val="tx1"/>
                </a:solidFill>
              </a:rPr>
              <a:t> met AI (ARUP)</a:t>
            </a:r>
          </a:p>
        </p:txBody>
      </p:sp>
      <p:pic>
        <p:nvPicPr>
          <p:cNvPr id="6" name="Picture 5" descr="A picture containing text, electronics, circuit&#10;&#10;Description automatically generated">
            <a:extLst>
              <a:ext uri="{FF2B5EF4-FFF2-40B4-BE49-F238E27FC236}">
                <a16:creationId xmlns:a16="http://schemas.microsoft.com/office/drawing/2014/main" id="{D10EE0B4-077E-4629-B336-FE2C2A9869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71" r="28425" b="-3"/>
          <a:stretch/>
        </p:blipFill>
        <p:spPr>
          <a:xfrm>
            <a:off x="6141720" y="10"/>
            <a:ext cx="2981055" cy="3382295"/>
          </a:xfrm>
          <a:prstGeom prst="rect">
            <a:avLst/>
          </a:prstGeom>
        </p:spPr>
      </p:pic>
      <p:pic>
        <p:nvPicPr>
          <p:cNvPr id="7" name="Afbeelding 8">
            <a:extLst>
              <a:ext uri="{FF2B5EF4-FFF2-40B4-BE49-F238E27FC236}">
                <a16:creationId xmlns:a16="http://schemas.microsoft.com/office/drawing/2014/main" id="{32FFFC93-5600-454D-B7DD-120184FA4C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5" r="11004" b="2"/>
          <a:stretch/>
        </p:blipFill>
        <p:spPr>
          <a:xfrm>
            <a:off x="9214217" y="1"/>
            <a:ext cx="2974509" cy="3382305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695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Afbeelding 9">
            <a:extLst>
              <a:ext uri="{FF2B5EF4-FFF2-40B4-BE49-F238E27FC236}">
                <a16:creationId xmlns:a16="http://schemas.microsoft.com/office/drawing/2014/main" id="{503CA6CC-8AB6-44C7-865D-9C118D95D8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1" r="1" b="9647"/>
          <a:stretch/>
        </p:blipFill>
        <p:spPr>
          <a:xfrm>
            <a:off x="6141719" y="3474719"/>
            <a:ext cx="6047006" cy="338328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E239D8CC-16F4-4B2B-80F0-203C56D0D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49236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55F7-BA80-4515-A3D3-5B7C1458D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Gebruik</a:t>
            </a:r>
            <a:r>
              <a:rPr lang="en-GB" dirty="0"/>
              <a:t> </a:t>
            </a:r>
            <a:r>
              <a:rPr lang="en-GB" dirty="0" err="1"/>
              <a:t>Fietsdata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8A85A-2C95-4A95-93A7-C0869EA59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- data </a:t>
            </a:r>
            <a:r>
              <a:rPr lang="en-GB" dirty="0" err="1"/>
              <a:t>gedreven</a:t>
            </a:r>
            <a:r>
              <a:rPr lang="en-GB" dirty="0"/>
              <a:t> </a:t>
            </a:r>
            <a:r>
              <a:rPr lang="en-GB" dirty="0" err="1"/>
              <a:t>werken</a:t>
            </a:r>
            <a:endParaRPr lang="en-GB" dirty="0"/>
          </a:p>
          <a:p>
            <a:r>
              <a:rPr lang="en-GB" dirty="0"/>
              <a:t>- </a:t>
            </a:r>
            <a:r>
              <a:rPr lang="en-GB" dirty="0" err="1"/>
              <a:t>evalueren</a:t>
            </a:r>
            <a:r>
              <a:rPr lang="en-GB" dirty="0"/>
              <a:t> </a:t>
            </a:r>
            <a:r>
              <a:rPr lang="en-GB" dirty="0" err="1"/>
              <a:t>fietsmaatregelen</a:t>
            </a:r>
            <a:endParaRPr lang="en-GB" dirty="0"/>
          </a:p>
          <a:p>
            <a:r>
              <a:rPr lang="en-GB" dirty="0"/>
              <a:t>- </a:t>
            </a:r>
            <a:r>
              <a:rPr lang="en-GB" dirty="0" err="1"/>
              <a:t>inzichtelijk</a:t>
            </a:r>
            <a:r>
              <a:rPr lang="en-GB" dirty="0"/>
              <a:t> </a:t>
            </a:r>
            <a:r>
              <a:rPr lang="en-GB" dirty="0" err="1"/>
              <a:t>krijgen</a:t>
            </a:r>
            <a:r>
              <a:rPr lang="en-GB" dirty="0"/>
              <a:t> van </a:t>
            </a:r>
            <a:r>
              <a:rPr lang="en-GB" dirty="0" err="1"/>
              <a:t>knelpunten</a:t>
            </a:r>
            <a:r>
              <a:rPr lang="en-GB" dirty="0"/>
              <a:t> in het </a:t>
            </a:r>
            <a:r>
              <a:rPr lang="en-GB" dirty="0" err="1"/>
              <a:t>netwerk</a:t>
            </a:r>
            <a:r>
              <a:rPr lang="en-GB" dirty="0"/>
              <a:t> </a:t>
            </a:r>
          </a:p>
          <a:p>
            <a:r>
              <a:rPr lang="en-GB" dirty="0"/>
              <a:t>- input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gedragscampagnes</a:t>
            </a:r>
            <a:endParaRPr lang="en-GB" dirty="0"/>
          </a:p>
          <a:p>
            <a:r>
              <a:rPr lang="en-GB" dirty="0"/>
              <a:t>- effect Corona</a:t>
            </a:r>
          </a:p>
          <a:p>
            <a:r>
              <a:rPr lang="en-GB" dirty="0"/>
              <a:t>- </a:t>
            </a:r>
            <a:r>
              <a:rPr lang="en-GB" dirty="0" err="1"/>
              <a:t>bepalen</a:t>
            </a:r>
            <a:r>
              <a:rPr lang="en-GB" dirty="0"/>
              <a:t> </a:t>
            </a:r>
            <a:r>
              <a:rPr lang="en-GB" dirty="0" err="1"/>
              <a:t>Fietsindex</a:t>
            </a:r>
            <a:endParaRPr lang="en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37C0B0-6F6E-44A7-862E-EC7EF46B02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44" t="61306" r="39388" b="7436"/>
          <a:stretch/>
        </p:blipFill>
        <p:spPr>
          <a:xfrm>
            <a:off x="5225142" y="3551279"/>
            <a:ext cx="6335486" cy="254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529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F43D7-1E35-455C-ABB9-811309279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10058400" cy="4025007"/>
          </a:xfrm>
        </p:spPr>
        <p:txBody>
          <a:bodyPr>
            <a:normAutofit/>
          </a:bodyPr>
          <a:lstStyle/>
          <a:p>
            <a:r>
              <a:rPr lang="en-GB" dirty="0"/>
              <a:t>-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Fietsindex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(route-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en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wijkgericht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r>
              <a:rPr lang="en-GB" dirty="0"/>
              <a:t>-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Delen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van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fietsdata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in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andere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(dashboard)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omgevingen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en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modellen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oa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Argeleo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r>
              <a:rPr lang="en-GB" dirty="0"/>
              <a:t>- </a:t>
            </a:r>
            <a:r>
              <a:rPr lang="en-GB" dirty="0" err="1"/>
              <a:t>Ontsluiten</a:t>
            </a:r>
            <a:r>
              <a:rPr lang="en-GB" dirty="0"/>
              <a:t> data over </a:t>
            </a:r>
            <a:r>
              <a:rPr lang="en-GB" dirty="0" err="1"/>
              <a:t>fietsparkeren</a:t>
            </a:r>
            <a:endParaRPr lang="en-GB" dirty="0"/>
          </a:p>
          <a:p>
            <a:endParaRPr lang="en-GB" dirty="0"/>
          </a:p>
          <a:p>
            <a:r>
              <a:rPr lang="en-GB" dirty="0"/>
              <a:t>- </a:t>
            </a:r>
            <a:r>
              <a:rPr lang="en-GB" dirty="0" err="1"/>
              <a:t>Inzetten</a:t>
            </a:r>
            <a:r>
              <a:rPr lang="en-GB" dirty="0"/>
              <a:t> op </a:t>
            </a:r>
            <a:r>
              <a:rPr lang="en-GB" dirty="0" err="1"/>
              <a:t>samenwerkingsverbanden</a:t>
            </a:r>
            <a:r>
              <a:rPr lang="en-GB" dirty="0"/>
              <a:t>!</a:t>
            </a:r>
            <a:endParaRPr lang="en-NL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00AD3A-ABD7-4EC6-B163-24D43FBAF68D}"/>
              </a:ext>
            </a:extLst>
          </p:cNvPr>
          <p:cNvSpPr/>
          <p:nvPr/>
        </p:nvSpPr>
        <p:spPr>
          <a:xfrm>
            <a:off x="1336172" y="286603"/>
            <a:ext cx="1440584" cy="1450757"/>
          </a:xfrm>
          <a:prstGeom prst="ellipse">
            <a:avLst/>
          </a:prstGeom>
        </p:spPr>
        <p:style>
          <a:lnRef idx="0">
            <a:schemeClr val="lt2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/>
        </p:style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090858-4026-4247-95AC-03FA53752C8C}"/>
              </a:ext>
            </a:extLst>
          </p:cNvPr>
          <p:cNvGrpSpPr/>
          <p:nvPr/>
        </p:nvGrpSpPr>
        <p:grpSpPr>
          <a:xfrm>
            <a:off x="3072354" y="724791"/>
            <a:ext cx="5337868" cy="574380"/>
            <a:chOff x="3538574" y="2725540"/>
            <a:chExt cx="2981250" cy="720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911C3F-8122-41E9-B628-687823E3A5C0}"/>
                </a:ext>
              </a:extLst>
            </p:cNvPr>
            <p:cNvSpPr/>
            <p:nvPr/>
          </p:nvSpPr>
          <p:spPr>
            <a:xfrm>
              <a:off x="3538574" y="2725540"/>
              <a:ext cx="29812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BA02C06-3FD9-460D-95A6-C4BC7530C933}"/>
                </a:ext>
              </a:extLst>
            </p:cNvPr>
            <p:cNvSpPr txBox="1"/>
            <p:nvPr/>
          </p:nvSpPr>
          <p:spPr>
            <a:xfrm>
              <a:off x="3538574" y="2725540"/>
              <a:ext cx="29812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3800" kern="1200" dirty="0" err="1"/>
                <a:t>Plannen</a:t>
              </a:r>
              <a:r>
                <a:rPr lang="en-US" sz="3800" kern="1200" dirty="0"/>
                <a:t> 2021 - 2025</a:t>
              </a:r>
            </a:p>
          </p:txBody>
        </p:sp>
      </p:grpSp>
      <p:pic>
        <p:nvPicPr>
          <p:cNvPr id="5" name="Graphic 4" descr="Cheers">
            <a:extLst>
              <a:ext uri="{FF2B5EF4-FFF2-40B4-BE49-F238E27FC236}">
                <a16:creationId xmlns:a16="http://schemas.microsoft.com/office/drawing/2014/main" id="{E8199C28-5E4F-416A-B72D-D8BA54282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99264" y="55478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343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A picture containing indoor, floor&#10;&#10;Description automatically generated">
            <a:extLst>
              <a:ext uri="{FF2B5EF4-FFF2-40B4-BE49-F238E27FC236}">
                <a16:creationId xmlns:a16="http://schemas.microsoft.com/office/drawing/2014/main" id="{9DC70B46-6A7D-4BBF-8099-4AE4A51DD7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995" r="1362"/>
          <a:stretch/>
        </p:blipFill>
        <p:spPr>
          <a:xfrm>
            <a:off x="16" y="10"/>
            <a:ext cx="7556889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482F060-A4AF-4E0B-B364-7C6BA4AE9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556905" y="0"/>
            <a:ext cx="464131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30A16A-F613-4836-8F04-A699C8B26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7939" y="640080"/>
            <a:ext cx="3659246" cy="285032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>
                <a:solidFill>
                  <a:srgbClr val="FFFFFF"/>
                </a:solidFill>
              </a:rPr>
              <a:t>Vragen</a:t>
            </a:r>
            <a:r>
              <a:rPr lang="en-US" sz="5400" dirty="0">
                <a:solidFill>
                  <a:srgbClr val="FFFFFF"/>
                </a:solidFill>
              </a:rPr>
              <a:t>?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9EB6DAA-2F0C-43D5-A577-15D5D2C4E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85922" y="3651268"/>
            <a:ext cx="338328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03FF0ECB-BAF0-41C6-987B-0A22A75E8ABF}"/>
              </a:ext>
            </a:extLst>
          </p:cNvPr>
          <p:cNvSpPr txBox="1">
            <a:spLocks/>
          </p:cNvSpPr>
          <p:nvPr/>
        </p:nvSpPr>
        <p:spPr>
          <a:xfrm>
            <a:off x="6437346" y="1565702"/>
            <a:ext cx="4718334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F8DB40-6AEC-42D3-8116-EB5279CB483A}"/>
              </a:ext>
            </a:extLst>
          </p:cNvPr>
          <p:cNvSpPr txBox="1"/>
          <p:nvPr/>
        </p:nvSpPr>
        <p:spPr>
          <a:xfrm>
            <a:off x="8185922" y="4350619"/>
            <a:ext cx="2401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rinse.gorter@denhaag.nl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326030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88F0A37D-2337-4AAF-98B0-7E4E9B987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/>
              <a:t>FIETSLAB 070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15CCCF0-E573-463A-9760-1FDC0B2CF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F7234D70-FB65-4E99-985E-64D219674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4" name="Content Placeholder 2" descr="SmartArt graphic">
            <a:extLst>
              <a:ext uri="{FF2B5EF4-FFF2-40B4-BE49-F238E27FC236}">
                <a16:creationId xmlns:a16="http://schemas.microsoft.com/office/drawing/2014/main" id="{59F5A1AC-D08D-42AE-B94A-1CAFB517D8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35830BC-6DB5-422F-8467-3D763B0B4370}"/>
              </a:ext>
            </a:extLst>
          </p:cNvPr>
          <p:cNvSpPr txBox="1"/>
          <p:nvPr/>
        </p:nvSpPr>
        <p:spPr>
          <a:xfrm>
            <a:off x="2857479" y="6287065"/>
            <a:ext cx="6537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chemeClr val="bg2"/>
                </a:solidFill>
              </a:rPr>
              <a:t>van </a:t>
            </a:r>
            <a:r>
              <a:rPr lang="en-GB" sz="3200" dirty="0" err="1">
                <a:solidFill>
                  <a:schemeClr val="bg2"/>
                </a:solidFill>
              </a:rPr>
              <a:t>bestaande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en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nieuwe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databronnen</a:t>
            </a:r>
            <a:endParaRPr lang="en-NL" sz="3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9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BD3F85C-8139-45F9-9E93-92D3A3EBBF84}"/>
              </a:ext>
            </a:extLst>
          </p:cNvPr>
          <p:cNvSpPr/>
          <p:nvPr/>
        </p:nvSpPr>
        <p:spPr>
          <a:xfrm>
            <a:off x="1336172" y="286603"/>
            <a:ext cx="1440584" cy="1450757"/>
          </a:xfrm>
          <a:prstGeom prst="ellipse">
            <a:avLst/>
          </a:prstGeom>
        </p:spPr>
        <p:style>
          <a:lnRef idx="0">
            <a:schemeClr val="lt2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EE7385-F362-4A0E-A152-C95ECEDC3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79A77-70EB-4ABE-8CC4-EE9C35A7A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- </a:t>
            </a:r>
            <a:r>
              <a:rPr lang="en-GB" b="1" dirty="0" err="1"/>
              <a:t>Huidige</a:t>
            </a:r>
            <a:r>
              <a:rPr lang="en-GB" b="1" dirty="0"/>
              <a:t> (</a:t>
            </a:r>
            <a:r>
              <a:rPr lang="en-GB" b="1" dirty="0" err="1"/>
              <a:t>ruwe</a:t>
            </a:r>
            <a:r>
              <a:rPr lang="en-GB" b="1" dirty="0"/>
              <a:t>) </a:t>
            </a:r>
            <a:r>
              <a:rPr lang="en-GB" b="1" dirty="0" err="1"/>
              <a:t>databronnen</a:t>
            </a:r>
            <a:r>
              <a:rPr lang="en-GB" b="1" dirty="0"/>
              <a:t> </a:t>
            </a:r>
            <a:r>
              <a:rPr lang="en-GB" b="1" dirty="0" err="1"/>
              <a:t>opslaan</a:t>
            </a:r>
            <a:r>
              <a:rPr lang="en-GB" b="1" dirty="0"/>
              <a:t> </a:t>
            </a:r>
            <a:r>
              <a:rPr lang="en-GB" b="1" dirty="0" err="1"/>
              <a:t>en</a:t>
            </a:r>
            <a:r>
              <a:rPr lang="en-GB" b="1" dirty="0"/>
              <a:t> </a:t>
            </a:r>
            <a:r>
              <a:rPr lang="en-GB" b="1" dirty="0" err="1"/>
              <a:t>verwerken</a:t>
            </a:r>
            <a:r>
              <a:rPr lang="en-GB" b="1" dirty="0"/>
              <a:t> tot </a:t>
            </a:r>
            <a:r>
              <a:rPr lang="en-GB" b="1" dirty="0" err="1"/>
              <a:t>informatie</a:t>
            </a:r>
            <a:endParaRPr lang="en-GB" b="1" dirty="0"/>
          </a:p>
          <a:p>
            <a:r>
              <a:rPr lang="en-GB" dirty="0"/>
              <a:t>- </a:t>
            </a:r>
            <a:r>
              <a:rPr lang="en-GB" dirty="0" err="1"/>
              <a:t>Fietsdata</a:t>
            </a:r>
            <a:r>
              <a:rPr lang="en-GB" dirty="0"/>
              <a:t> </a:t>
            </a:r>
            <a:r>
              <a:rPr lang="en-GB" dirty="0" err="1"/>
              <a:t>koppelen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data </a:t>
            </a:r>
            <a:r>
              <a:rPr lang="en-GB" dirty="0" err="1"/>
              <a:t>uit</a:t>
            </a:r>
            <a:r>
              <a:rPr lang="en-GB" dirty="0"/>
              <a:t>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domeinen</a:t>
            </a:r>
            <a:r>
              <a:rPr lang="en-GB" dirty="0"/>
              <a:t> (</a:t>
            </a:r>
            <a:r>
              <a:rPr lang="en-GB" dirty="0" err="1"/>
              <a:t>weersinvloeden</a:t>
            </a:r>
            <a:r>
              <a:rPr lang="en-GB" dirty="0"/>
              <a:t>, digital twin)</a:t>
            </a:r>
          </a:p>
          <a:p>
            <a:r>
              <a:rPr lang="en-GB" dirty="0"/>
              <a:t>- </a:t>
            </a:r>
            <a:r>
              <a:rPr lang="en-GB" dirty="0" err="1"/>
              <a:t>Meetnetwerk</a:t>
            </a:r>
            <a:r>
              <a:rPr lang="en-GB" dirty="0"/>
              <a:t> </a:t>
            </a:r>
            <a:r>
              <a:rPr lang="en-GB" dirty="0" err="1"/>
              <a:t>uitbreiden</a:t>
            </a:r>
            <a:r>
              <a:rPr lang="en-GB" dirty="0"/>
              <a:t> (</a:t>
            </a:r>
            <a:r>
              <a:rPr lang="en-GB" dirty="0" err="1"/>
              <a:t>strategische</a:t>
            </a:r>
            <a:r>
              <a:rPr lang="en-GB" dirty="0"/>
              <a:t> </a:t>
            </a:r>
            <a:r>
              <a:rPr lang="en-GB" dirty="0" err="1"/>
              <a:t>locaties</a:t>
            </a:r>
            <a:r>
              <a:rPr lang="en-GB" dirty="0"/>
              <a:t>)</a:t>
            </a: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10" name="Rectangle 9" descr="Bar chart">
            <a:extLst>
              <a:ext uri="{FF2B5EF4-FFF2-40B4-BE49-F238E27FC236}">
                <a16:creationId xmlns:a16="http://schemas.microsoft.com/office/drawing/2014/main" id="{A9EA02FB-487F-4B0D-A85C-451465A77A79}"/>
              </a:ext>
            </a:extLst>
          </p:cNvPr>
          <p:cNvSpPr/>
          <p:nvPr/>
        </p:nvSpPr>
        <p:spPr>
          <a:xfrm>
            <a:off x="1621522" y="595780"/>
            <a:ext cx="869884" cy="832401"/>
          </a:xfrm>
          <a:prstGeom prst="rect">
            <a:avLst/>
          </a:prstGeom>
          <a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508E762-A45F-491B-A428-A0F282E45349}"/>
              </a:ext>
            </a:extLst>
          </p:cNvPr>
          <p:cNvGrpSpPr/>
          <p:nvPr/>
        </p:nvGrpSpPr>
        <p:grpSpPr>
          <a:xfrm>
            <a:off x="2552404" y="708181"/>
            <a:ext cx="3384046" cy="823442"/>
            <a:chOff x="35606" y="2622098"/>
            <a:chExt cx="3384046" cy="82344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43BF27C-0570-41A8-9886-0763A543F135}"/>
                </a:ext>
              </a:extLst>
            </p:cNvPr>
            <p:cNvSpPr/>
            <p:nvPr/>
          </p:nvSpPr>
          <p:spPr>
            <a:xfrm>
              <a:off x="35606" y="2725540"/>
              <a:ext cx="29812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D7664E2-63D2-45C1-9746-950F05D8DA91}"/>
                </a:ext>
              </a:extLst>
            </p:cNvPr>
            <p:cNvSpPr txBox="1"/>
            <p:nvPr/>
          </p:nvSpPr>
          <p:spPr>
            <a:xfrm>
              <a:off x="438402" y="2622098"/>
              <a:ext cx="29812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3800" kern="1200" dirty="0" err="1"/>
                <a:t>Ontsluiten</a:t>
              </a:r>
              <a:endParaRPr lang="en-US" sz="3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011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ADC346B5-899E-4EC5-823B-1FB03F2B1FC4}"/>
              </a:ext>
            </a:extLst>
          </p:cNvPr>
          <p:cNvSpPr/>
          <p:nvPr/>
        </p:nvSpPr>
        <p:spPr>
          <a:xfrm>
            <a:off x="1085315" y="5155121"/>
            <a:ext cx="1931179" cy="877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39" name="Rechthoek 38"/>
          <p:cNvSpPr/>
          <p:nvPr/>
        </p:nvSpPr>
        <p:spPr>
          <a:xfrm>
            <a:off x="0" y="861858"/>
            <a:ext cx="12192000" cy="2423774"/>
          </a:xfrm>
          <a:prstGeom prst="rect">
            <a:avLst/>
          </a:prstGeom>
          <a:solidFill>
            <a:srgbClr val="FFCCCC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5" name="Rechthoek 34"/>
          <p:cNvSpPr/>
          <p:nvPr/>
        </p:nvSpPr>
        <p:spPr>
          <a:xfrm>
            <a:off x="0" y="3300531"/>
            <a:ext cx="12192000" cy="18011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Tekstvak 30"/>
          <p:cNvSpPr txBox="1"/>
          <p:nvPr/>
        </p:nvSpPr>
        <p:spPr>
          <a:xfrm>
            <a:off x="-979500" y="5712343"/>
            <a:ext cx="313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DATA</a:t>
            </a:r>
          </a:p>
        </p:txBody>
      </p:sp>
      <p:sp>
        <p:nvSpPr>
          <p:cNvPr id="33" name="Tekstvak 32"/>
          <p:cNvSpPr txBox="1"/>
          <p:nvPr/>
        </p:nvSpPr>
        <p:spPr>
          <a:xfrm>
            <a:off x="-834876" y="4035168"/>
            <a:ext cx="313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INFORMATIE</a:t>
            </a:r>
          </a:p>
        </p:txBody>
      </p:sp>
      <p:sp>
        <p:nvSpPr>
          <p:cNvPr id="34" name="Tekstvak 33"/>
          <p:cNvSpPr txBox="1"/>
          <p:nvPr/>
        </p:nvSpPr>
        <p:spPr>
          <a:xfrm>
            <a:off x="-839191" y="2374832"/>
            <a:ext cx="313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VISUALISATIE</a:t>
            </a:r>
          </a:p>
        </p:txBody>
      </p:sp>
      <p:sp>
        <p:nvSpPr>
          <p:cNvPr id="30" name="Rechthoek 29"/>
          <p:cNvSpPr/>
          <p:nvPr/>
        </p:nvSpPr>
        <p:spPr>
          <a:xfrm>
            <a:off x="3865676" y="5586678"/>
            <a:ext cx="3302479" cy="104550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NDW</a:t>
            </a:r>
          </a:p>
        </p:txBody>
      </p:sp>
      <p:sp>
        <p:nvSpPr>
          <p:cNvPr id="23" name="Rechthoek 22"/>
          <p:cNvSpPr/>
          <p:nvPr/>
        </p:nvSpPr>
        <p:spPr>
          <a:xfrm>
            <a:off x="5941164" y="5973747"/>
            <a:ext cx="1112808" cy="538805"/>
          </a:xfrm>
          <a:prstGeom prst="rect">
            <a:avLst/>
          </a:prstGeom>
          <a:ln w="38100"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VLOG </a:t>
            </a:r>
            <a:r>
              <a:rPr lang="nl-NL" sz="1200" dirty="0"/>
              <a:t>(</a:t>
            </a:r>
            <a:r>
              <a:rPr lang="nl-NL" sz="1200" dirty="0" err="1"/>
              <a:t>iVRI</a:t>
            </a:r>
            <a:r>
              <a:rPr lang="nl-NL" sz="1200" dirty="0"/>
              <a:t>)</a:t>
            </a:r>
          </a:p>
        </p:txBody>
      </p:sp>
      <p:cxnSp>
        <p:nvCxnSpPr>
          <p:cNvPr id="55" name="Rechte verbindingslijn met pijl 54"/>
          <p:cNvCxnSpPr>
            <a:cxnSpLocks/>
          </p:cNvCxnSpPr>
          <p:nvPr/>
        </p:nvCxnSpPr>
        <p:spPr>
          <a:xfrm flipH="1" flipV="1">
            <a:off x="5913815" y="5706436"/>
            <a:ext cx="324521" cy="258875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Rechthoek 87"/>
          <p:cNvSpPr/>
          <p:nvPr/>
        </p:nvSpPr>
        <p:spPr>
          <a:xfrm>
            <a:off x="4783225" y="1027435"/>
            <a:ext cx="2625550" cy="1025842"/>
          </a:xfrm>
          <a:prstGeom prst="rect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dirty="0"/>
              <a:t>DIGITAL TWIN</a:t>
            </a:r>
          </a:p>
          <a:p>
            <a:pPr algn="ctr"/>
            <a:r>
              <a:rPr lang="nl-NL" dirty="0"/>
              <a:t>(ARGALEO)</a:t>
            </a:r>
          </a:p>
        </p:txBody>
      </p:sp>
      <p:sp>
        <p:nvSpPr>
          <p:cNvPr id="89" name="Rechthoek 88"/>
          <p:cNvSpPr/>
          <p:nvPr/>
        </p:nvSpPr>
        <p:spPr>
          <a:xfrm>
            <a:off x="4919525" y="5166169"/>
            <a:ext cx="1112808" cy="538805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dirty="0"/>
              <a:t>VVE</a:t>
            </a:r>
          </a:p>
        </p:txBody>
      </p:sp>
      <p:sp>
        <p:nvSpPr>
          <p:cNvPr id="54" name="Rechthoek 53"/>
          <p:cNvSpPr/>
          <p:nvPr/>
        </p:nvSpPr>
        <p:spPr>
          <a:xfrm>
            <a:off x="8744542" y="4392463"/>
            <a:ext cx="1112808" cy="53880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Intensiteit + snelheid</a:t>
            </a:r>
          </a:p>
        </p:txBody>
      </p:sp>
      <p:sp>
        <p:nvSpPr>
          <p:cNvPr id="65" name="Rechthoek 64"/>
          <p:cNvSpPr/>
          <p:nvPr/>
        </p:nvSpPr>
        <p:spPr>
          <a:xfrm>
            <a:off x="0" y="-23469"/>
            <a:ext cx="12192000" cy="909916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5400" dirty="0"/>
              <a:t>	2021 (FIETSDATA) </a:t>
            </a:r>
          </a:p>
        </p:txBody>
      </p:sp>
      <p:cxnSp>
        <p:nvCxnSpPr>
          <p:cNvPr id="86" name="Rechte verbindingslijn met pijl 85"/>
          <p:cNvCxnSpPr>
            <a:cxnSpLocks/>
          </p:cNvCxnSpPr>
          <p:nvPr/>
        </p:nvCxnSpPr>
        <p:spPr>
          <a:xfrm flipH="1" flipV="1">
            <a:off x="6667951" y="3555496"/>
            <a:ext cx="2632996" cy="822068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bogen verbindingslijn 50"/>
          <p:cNvCxnSpPr>
            <a:cxnSpLocks/>
            <a:stCxn id="57" idx="1"/>
            <a:endCxn id="11" idx="3"/>
          </p:cNvCxnSpPr>
          <p:nvPr/>
        </p:nvCxnSpPr>
        <p:spPr>
          <a:xfrm rot="10800000">
            <a:off x="2805219" y="5646024"/>
            <a:ext cx="1245177" cy="463407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ylinder 4">
            <a:extLst>
              <a:ext uri="{FF2B5EF4-FFF2-40B4-BE49-F238E27FC236}">
                <a16:creationId xmlns:a16="http://schemas.microsoft.com/office/drawing/2014/main" id="{087BE413-ED3F-448D-9F23-D621A202BD0D}"/>
              </a:ext>
            </a:extLst>
          </p:cNvPr>
          <p:cNvSpPr/>
          <p:nvPr/>
        </p:nvSpPr>
        <p:spPr>
          <a:xfrm>
            <a:off x="1755559" y="3003637"/>
            <a:ext cx="507684" cy="799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DB</a:t>
            </a:r>
          </a:p>
          <a:p>
            <a:pPr algn="ctr"/>
            <a:r>
              <a:rPr lang="en-GB" sz="800" dirty="0" err="1"/>
              <a:t>lokaal</a:t>
            </a:r>
            <a:endParaRPr lang="en-NL" sz="800" dirty="0"/>
          </a:p>
        </p:txBody>
      </p:sp>
      <p:cxnSp>
        <p:nvCxnSpPr>
          <p:cNvPr id="56" name="Rechte verbindingslijn met pijl 66">
            <a:extLst>
              <a:ext uri="{FF2B5EF4-FFF2-40B4-BE49-F238E27FC236}">
                <a16:creationId xmlns:a16="http://schemas.microsoft.com/office/drawing/2014/main" id="{B46E4804-F7AD-4938-A157-83443FCD70ED}"/>
              </a:ext>
            </a:extLst>
          </p:cNvPr>
          <p:cNvCxnSpPr>
            <a:cxnSpLocks/>
          </p:cNvCxnSpPr>
          <p:nvPr/>
        </p:nvCxnSpPr>
        <p:spPr>
          <a:xfrm flipV="1">
            <a:off x="1948280" y="2098335"/>
            <a:ext cx="313269" cy="9021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Cylinder 49">
            <a:extLst>
              <a:ext uri="{FF2B5EF4-FFF2-40B4-BE49-F238E27FC236}">
                <a16:creationId xmlns:a16="http://schemas.microsoft.com/office/drawing/2014/main" id="{C0EEBBDC-B87D-4839-8B8C-9B542C1C6C53}"/>
              </a:ext>
            </a:extLst>
          </p:cNvPr>
          <p:cNvSpPr/>
          <p:nvPr/>
        </p:nvSpPr>
        <p:spPr>
          <a:xfrm>
            <a:off x="6137562" y="2993450"/>
            <a:ext cx="530389" cy="809267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UDP</a:t>
            </a:r>
            <a:endParaRPr lang="en-NL" sz="1200" dirty="0"/>
          </a:p>
        </p:txBody>
      </p:sp>
      <p:sp>
        <p:nvSpPr>
          <p:cNvPr id="57" name="Rechthoek 52">
            <a:extLst>
              <a:ext uri="{FF2B5EF4-FFF2-40B4-BE49-F238E27FC236}">
                <a16:creationId xmlns:a16="http://schemas.microsoft.com/office/drawing/2014/main" id="{ABDB6A6F-7A14-4544-894F-A004897DA1D1}"/>
              </a:ext>
            </a:extLst>
          </p:cNvPr>
          <p:cNvSpPr/>
          <p:nvPr/>
        </p:nvSpPr>
        <p:spPr>
          <a:xfrm>
            <a:off x="4050395" y="5840027"/>
            <a:ext cx="1112808" cy="53880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MRDH</a:t>
            </a:r>
          </a:p>
          <a:p>
            <a:pPr algn="ctr"/>
            <a:r>
              <a:rPr lang="nl-NL" sz="800" dirty="0"/>
              <a:t>(fietstellingen)</a:t>
            </a:r>
          </a:p>
        </p:txBody>
      </p:sp>
      <p:sp>
        <p:nvSpPr>
          <p:cNvPr id="68" name="Rechthoek 87">
            <a:extLst>
              <a:ext uri="{FF2B5EF4-FFF2-40B4-BE49-F238E27FC236}">
                <a16:creationId xmlns:a16="http://schemas.microsoft.com/office/drawing/2014/main" id="{8D701210-23B3-4741-B293-4107EA26BD9A}"/>
              </a:ext>
            </a:extLst>
          </p:cNvPr>
          <p:cNvSpPr/>
          <p:nvPr/>
        </p:nvSpPr>
        <p:spPr>
          <a:xfrm>
            <a:off x="1575030" y="1043639"/>
            <a:ext cx="2625550" cy="1025842"/>
          </a:xfrm>
          <a:prstGeom prst="rect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dirty="0"/>
              <a:t>FIETSVIEWER </a:t>
            </a:r>
          </a:p>
          <a:p>
            <a:pPr algn="ctr"/>
            <a:r>
              <a:rPr lang="nl-NL" dirty="0"/>
              <a:t>(POWER-BI)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9FFA68E-ECBC-47A2-8FC2-4BC90FA856C0}"/>
              </a:ext>
            </a:extLst>
          </p:cNvPr>
          <p:cNvSpPr txBox="1"/>
          <p:nvPr/>
        </p:nvSpPr>
        <p:spPr>
          <a:xfrm>
            <a:off x="1003778" y="5074072"/>
            <a:ext cx="99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Lokaal</a:t>
            </a:r>
            <a:endParaRPr lang="en-NL" dirty="0"/>
          </a:p>
        </p:txBody>
      </p:sp>
      <p:sp>
        <p:nvSpPr>
          <p:cNvPr id="84" name="Cylinder 83">
            <a:extLst>
              <a:ext uri="{FF2B5EF4-FFF2-40B4-BE49-F238E27FC236}">
                <a16:creationId xmlns:a16="http://schemas.microsoft.com/office/drawing/2014/main" id="{9C18B9CC-552E-4251-B883-A83C12F38E29}"/>
              </a:ext>
            </a:extLst>
          </p:cNvPr>
          <p:cNvSpPr/>
          <p:nvPr/>
        </p:nvSpPr>
        <p:spPr>
          <a:xfrm>
            <a:off x="3680847" y="3003637"/>
            <a:ext cx="507684" cy="7990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DB</a:t>
            </a:r>
          </a:p>
          <a:p>
            <a:pPr algn="ctr"/>
            <a:r>
              <a:rPr lang="en-GB" sz="800" dirty="0" err="1"/>
              <a:t>Tuxis</a:t>
            </a:r>
            <a:endParaRPr lang="en-NL" sz="800" dirty="0"/>
          </a:p>
        </p:txBody>
      </p:sp>
      <p:cxnSp>
        <p:nvCxnSpPr>
          <p:cNvPr id="93" name="Rechte verbindingslijn met pijl 66">
            <a:extLst>
              <a:ext uri="{FF2B5EF4-FFF2-40B4-BE49-F238E27FC236}">
                <a16:creationId xmlns:a16="http://schemas.microsoft.com/office/drawing/2014/main" id="{69D9B255-CC0C-472A-935C-07D1247E9625}"/>
              </a:ext>
            </a:extLst>
          </p:cNvPr>
          <p:cNvCxnSpPr>
            <a:cxnSpLocks/>
          </p:cNvCxnSpPr>
          <p:nvPr/>
        </p:nvCxnSpPr>
        <p:spPr>
          <a:xfrm flipV="1">
            <a:off x="4050395" y="2084382"/>
            <a:ext cx="1389010" cy="8821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0" name="Gebogen verbindingslijn 50">
            <a:extLst>
              <a:ext uri="{FF2B5EF4-FFF2-40B4-BE49-F238E27FC236}">
                <a16:creationId xmlns:a16="http://schemas.microsoft.com/office/drawing/2014/main" id="{0CF8E049-3F78-4128-8A9F-633AF91B37AA}"/>
              </a:ext>
            </a:extLst>
          </p:cNvPr>
          <p:cNvCxnSpPr>
            <a:cxnSpLocks/>
          </p:cNvCxnSpPr>
          <p:nvPr/>
        </p:nvCxnSpPr>
        <p:spPr>
          <a:xfrm rot="10800000">
            <a:off x="2804686" y="5814365"/>
            <a:ext cx="3109129" cy="633660"/>
          </a:xfrm>
          <a:prstGeom prst="bentConnector3">
            <a:avLst>
              <a:gd name="adj1" fmla="val 84907"/>
            </a:avLst>
          </a:prstGeom>
          <a:ln w="28575">
            <a:solidFill>
              <a:schemeClr val="bg1">
                <a:lumMod val="8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Rechte verbindingslijn met pijl 54">
            <a:extLst>
              <a:ext uri="{FF2B5EF4-FFF2-40B4-BE49-F238E27FC236}">
                <a16:creationId xmlns:a16="http://schemas.microsoft.com/office/drawing/2014/main" id="{E9E51E22-485E-4D82-86E0-F68E98AE0D52}"/>
              </a:ext>
            </a:extLst>
          </p:cNvPr>
          <p:cNvCxnSpPr>
            <a:cxnSpLocks/>
            <a:stCxn id="50" idx="1"/>
          </p:cNvCxnSpPr>
          <p:nvPr/>
        </p:nvCxnSpPr>
        <p:spPr>
          <a:xfrm flipH="1" flipV="1">
            <a:off x="6379404" y="2053277"/>
            <a:ext cx="23353" cy="940173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" name="Rechthoek 53">
            <a:extLst>
              <a:ext uri="{FF2B5EF4-FFF2-40B4-BE49-F238E27FC236}">
                <a16:creationId xmlns:a16="http://schemas.microsoft.com/office/drawing/2014/main" id="{DB0796D6-E05E-4DC9-BA50-B485CBD8F75B}"/>
              </a:ext>
            </a:extLst>
          </p:cNvPr>
          <p:cNvSpPr/>
          <p:nvPr/>
        </p:nvSpPr>
        <p:spPr>
          <a:xfrm>
            <a:off x="7243585" y="4392463"/>
            <a:ext cx="1112808" cy="53880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Fietsparkeren</a:t>
            </a:r>
            <a:endParaRPr lang="nl-NL" sz="1000" dirty="0"/>
          </a:p>
        </p:txBody>
      </p:sp>
      <p:cxnSp>
        <p:nvCxnSpPr>
          <p:cNvPr id="125" name="Rechte verbindingslijn met pijl 85">
            <a:extLst>
              <a:ext uri="{FF2B5EF4-FFF2-40B4-BE49-F238E27FC236}">
                <a16:creationId xmlns:a16="http://schemas.microsoft.com/office/drawing/2014/main" id="{8CF940B1-0415-4CAF-A270-20FAF824AF40}"/>
              </a:ext>
            </a:extLst>
          </p:cNvPr>
          <p:cNvCxnSpPr>
            <a:cxnSpLocks/>
            <a:stCxn id="122" idx="0"/>
          </p:cNvCxnSpPr>
          <p:nvPr/>
        </p:nvCxnSpPr>
        <p:spPr>
          <a:xfrm flipH="1" flipV="1">
            <a:off x="6605677" y="3748649"/>
            <a:ext cx="1194312" cy="643814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Rechte verbindingslijn met pijl 54">
            <a:extLst>
              <a:ext uri="{FF2B5EF4-FFF2-40B4-BE49-F238E27FC236}">
                <a16:creationId xmlns:a16="http://schemas.microsoft.com/office/drawing/2014/main" id="{623A28F2-A629-410A-81B7-6CACD2ECE523}"/>
              </a:ext>
            </a:extLst>
          </p:cNvPr>
          <p:cNvCxnSpPr>
            <a:cxnSpLocks/>
          </p:cNvCxnSpPr>
          <p:nvPr/>
        </p:nvCxnSpPr>
        <p:spPr>
          <a:xfrm flipH="1" flipV="1">
            <a:off x="4147516" y="2053277"/>
            <a:ext cx="1990046" cy="1019504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2" name="Rechthoek 29">
            <a:extLst>
              <a:ext uri="{FF2B5EF4-FFF2-40B4-BE49-F238E27FC236}">
                <a16:creationId xmlns:a16="http://schemas.microsoft.com/office/drawing/2014/main" id="{8FED33E1-A6E9-4BFA-8CA4-3352D4F3E7C4}"/>
              </a:ext>
            </a:extLst>
          </p:cNvPr>
          <p:cNvSpPr/>
          <p:nvPr/>
        </p:nvSpPr>
        <p:spPr>
          <a:xfrm>
            <a:off x="7537748" y="5395709"/>
            <a:ext cx="1493825" cy="64328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BIESIEKLETTE</a:t>
            </a:r>
          </a:p>
        </p:txBody>
      </p:sp>
      <p:sp>
        <p:nvSpPr>
          <p:cNvPr id="143" name="Rechthoek 29">
            <a:extLst>
              <a:ext uri="{FF2B5EF4-FFF2-40B4-BE49-F238E27FC236}">
                <a16:creationId xmlns:a16="http://schemas.microsoft.com/office/drawing/2014/main" id="{3FDA76AA-7563-466F-B39B-E2265ABF60F8}"/>
              </a:ext>
            </a:extLst>
          </p:cNvPr>
          <p:cNvSpPr/>
          <p:nvPr/>
        </p:nvSpPr>
        <p:spPr>
          <a:xfrm>
            <a:off x="9223901" y="5395709"/>
            <a:ext cx="1493825" cy="64328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CYCLE-RADAR</a:t>
            </a:r>
          </a:p>
        </p:txBody>
      </p:sp>
      <p:cxnSp>
        <p:nvCxnSpPr>
          <p:cNvPr id="144" name="Rechte verbindingslijn met pijl 85">
            <a:extLst>
              <a:ext uri="{FF2B5EF4-FFF2-40B4-BE49-F238E27FC236}">
                <a16:creationId xmlns:a16="http://schemas.microsoft.com/office/drawing/2014/main" id="{84658AA2-96D3-4819-A63F-6DAAFB84EE04}"/>
              </a:ext>
            </a:extLst>
          </p:cNvPr>
          <p:cNvCxnSpPr>
            <a:cxnSpLocks/>
          </p:cNvCxnSpPr>
          <p:nvPr/>
        </p:nvCxnSpPr>
        <p:spPr>
          <a:xfrm flipV="1">
            <a:off x="8212508" y="4946167"/>
            <a:ext cx="1" cy="424172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6D63766D-A2ED-4AD8-8BD6-F8711E38EE2E}"/>
              </a:ext>
            </a:extLst>
          </p:cNvPr>
          <p:cNvCxnSpPr>
            <a:stCxn id="11" idx="0"/>
          </p:cNvCxnSpPr>
          <p:nvPr/>
        </p:nvCxnSpPr>
        <p:spPr>
          <a:xfrm flipH="1" flipV="1">
            <a:off x="2000949" y="3817616"/>
            <a:ext cx="247865" cy="1559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Rechte verbindingslijn met pijl 85">
            <a:extLst>
              <a:ext uri="{FF2B5EF4-FFF2-40B4-BE49-F238E27FC236}">
                <a16:creationId xmlns:a16="http://schemas.microsoft.com/office/drawing/2014/main" id="{73C6B96A-177C-4F28-A71F-046EDBF8F8A2}"/>
              </a:ext>
            </a:extLst>
          </p:cNvPr>
          <p:cNvCxnSpPr>
            <a:cxnSpLocks/>
          </p:cNvCxnSpPr>
          <p:nvPr/>
        </p:nvCxnSpPr>
        <p:spPr>
          <a:xfrm flipV="1">
            <a:off x="9527136" y="4949660"/>
            <a:ext cx="1" cy="424172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2" name="Groep 61"/>
          <p:cNvGrpSpPr/>
          <p:nvPr/>
        </p:nvGrpSpPr>
        <p:grpSpPr>
          <a:xfrm>
            <a:off x="1278741" y="3802717"/>
            <a:ext cx="2550895" cy="2886727"/>
            <a:chOff x="2532457" y="3638269"/>
            <a:chExt cx="2550895" cy="2886727"/>
          </a:xfrm>
        </p:grpSpPr>
        <p:cxnSp>
          <p:nvCxnSpPr>
            <p:cNvPr id="44" name="Rechte verbindingslijn met pijl 43"/>
            <p:cNvCxnSpPr>
              <a:cxnSpLocks/>
            </p:cNvCxnSpPr>
            <p:nvPr/>
          </p:nvCxnSpPr>
          <p:spPr>
            <a:xfrm flipV="1">
              <a:off x="3810546" y="3638269"/>
              <a:ext cx="1272806" cy="15698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Rechthoek 10"/>
            <p:cNvSpPr/>
            <p:nvPr/>
          </p:nvSpPr>
          <p:spPr>
            <a:xfrm>
              <a:off x="2946126" y="5212172"/>
              <a:ext cx="1112808" cy="538805"/>
            </a:xfrm>
            <a:prstGeom prst="rect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l-NL" dirty="0"/>
                <a:t>VVE</a:t>
              </a:r>
            </a:p>
          </p:txBody>
        </p:sp>
        <p:sp>
          <p:nvSpPr>
            <p:cNvPr id="32" name="Rechthoek 31"/>
            <p:cNvSpPr/>
            <p:nvPr/>
          </p:nvSpPr>
          <p:spPr>
            <a:xfrm>
              <a:off x="2532457" y="5986191"/>
              <a:ext cx="1112808" cy="538805"/>
            </a:xfrm>
            <a:prstGeom prst="rect">
              <a:avLst/>
            </a:prstGeom>
            <a:ln w="57150"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/>
                <a:t>VLOG</a:t>
              </a:r>
            </a:p>
            <a:p>
              <a:pPr algn="ctr"/>
              <a:r>
                <a:rPr lang="nl-NL" sz="1200" dirty="0"/>
                <a:t>(VMC)</a:t>
              </a:r>
            </a:p>
          </p:txBody>
        </p:sp>
        <p:cxnSp>
          <p:nvCxnSpPr>
            <p:cNvPr id="43" name="Rechte verbindingslijn met pijl 42"/>
            <p:cNvCxnSpPr>
              <a:cxnSpLocks/>
              <a:endCxn id="11" idx="2"/>
            </p:cNvCxnSpPr>
            <p:nvPr/>
          </p:nvCxnSpPr>
          <p:spPr>
            <a:xfrm flipV="1">
              <a:off x="3502530" y="5750977"/>
              <a:ext cx="0" cy="235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Ovaal 36"/>
            <p:cNvSpPr/>
            <p:nvPr/>
          </p:nvSpPr>
          <p:spPr>
            <a:xfrm>
              <a:off x="2889622" y="4133960"/>
              <a:ext cx="2090774" cy="561688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200" dirty="0"/>
                <a:t>Intensiteiten, wachttijden en locaties</a:t>
              </a:r>
            </a:p>
          </p:txBody>
        </p:sp>
      </p:grpSp>
      <p:cxnSp>
        <p:nvCxnSpPr>
          <p:cNvPr id="42" name="Rechte verbindingslijn met pijl 54">
            <a:extLst>
              <a:ext uri="{FF2B5EF4-FFF2-40B4-BE49-F238E27FC236}">
                <a16:creationId xmlns:a16="http://schemas.microsoft.com/office/drawing/2014/main" id="{2174DBD8-E5BE-476F-9CD4-14F2E693C062}"/>
              </a:ext>
            </a:extLst>
          </p:cNvPr>
          <p:cNvCxnSpPr>
            <a:cxnSpLocks/>
          </p:cNvCxnSpPr>
          <p:nvPr/>
        </p:nvCxnSpPr>
        <p:spPr>
          <a:xfrm flipV="1">
            <a:off x="4416811" y="2084382"/>
            <a:ext cx="1245929" cy="3755645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Rechte verbindingslijn met pijl 66">
            <a:extLst>
              <a:ext uri="{FF2B5EF4-FFF2-40B4-BE49-F238E27FC236}">
                <a16:creationId xmlns:a16="http://schemas.microsoft.com/office/drawing/2014/main" id="{513DCB60-AA51-44F2-B93D-5583DAF2A8FB}"/>
              </a:ext>
            </a:extLst>
          </p:cNvPr>
          <p:cNvCxnSpPr>
            <a:cxnSpLocks/>
          </p:cNvCxnSpPr>
          <p:nvPr/>
        </p:nvCxnSpPr>
        <p:spPr>
          <a:xfrm flipV="1">
            <a:off x="8983805" y="1771774"/>
            <a:ext cx="873545" cy="117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6346F1F-0483-48BF-B757-1724E0A01DA0}"/>
              </a:ext>
            </a:extLst>
          </p:cNvPr>
          <p:cNvSpPr txBox="1"/>
          <p:nvPr/>
        </p:nvSpPr>
        <p:spPr>
          <a:xfrm>
            <a:off x="9890455" y="1587108"/>
            <a:ext cx="107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HUIDIG</a:t>
            </a:r>
            <a:endParaRPr lang="en-NL" dirty="0"/>
          </a:p>
        </p:txBody>
      </p:sp>
      <p:cxnSp>
        <p:nvCxnSpPr>
          <p:cNvPr id="47" name="Rechte verbindingslijn met pijl 54">
            <a:extLst>
              <a:ext uri="{FF2B5EF4-FFF2-40B4-BE49-F238E27FC236}">
                <a16:creationId xmlns:a16="http://schemas.microsoft.com/office/drawing/2014/main" id="{D04E759A-DFFE-4DF9-8E7D-E1251D9B0645}"/>
              </a:ext>
            </a:extLst>
          </p:cNvPr>
          <p:cNvCxnSpPr>
            <a:cxnSpLocks/>
          </p:cNvCxnSpPr>
          <p:nvPr/>
        </p:nvCxnSpPr>
        <p:spPr>
          <a:xfrm>
            <a:off x="9020507" y="2147565"/>
            <a:ext cx="833876" cy="1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F88AB3ED-4222-439E-90D9-16E946424B33}"/>
              </a:ext>
            </a:extLst>
          </p:cNvPr>
          <p:cNvSpPr txBox="1"/>
          <p:nvPr/>
        </p:nvSpPr>
        <p:spPr>
          <a:xfrm>
            <a:off x="9890455" y="1978317"/>
            <a:ext cx="132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TOEKOMST</a:t>
            </a:r>
            <a:endParaRPr lang="en-NL" dirty="0"/>
          </a:p>
        </p:txBody>
      </p:sp>
      <p:sp>
        <p:nvSpPr>
          <p:cNvPr id="52" name="Rechthoek 88">
            <a:extLst>
              <a:ext uri="{FF2B5EF4-FFF2-40B4-BE49-F238E27FC236}">
                <a16:creationId xmlns:a16="http://schemas.microsoft.com/office/drawing/2014/main" id="{D410F1B7-BCC4-42DE-A594-786A1B2068FA}"/>
              </a:ext>
            </a:extLst>
          </p:cNvPr>
          <p:cNvSpPr/>
          <p:nvPr/>
        </p:nvSpPr>
        <p:spPr>
          <a:xfrm>
            <a:off x="4434837" y="4490212"/>
            <a:ext cx="1112808" cy="538805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dirty="0"/>
              <a:t>API</a:t>
            </a:r>
          </a:p>
        </p:txBody>
      </p:sp>
      <p:cxnSp>
        <p:nvCxnSpPr>
          <p:cNvPr id="53" name="Rechte verbindingslijn met pijl 54">
            <a:extLst>
              <a:ext uri="{FF2B5EF4-FFF2-40B4-BE49-F238E27FC236}">
                <a16:creationId xmlns:a16="http://schemas.microsoft.com/office/drawing/2014/main" id="{68EA5145-D156-475D-B5C0-0007CD9232B6}"/>
              </a:ext>
            </a:extLst>
          </p:cNvPr>
          <p:cNvCxnSpPr>
            <a:cxnSpLocks/>
          </p:cNvCxnSpPr>
          <p:nvPr/>
        </p:nvCxnSpPr>
        <p:spPr>
          <a:xfrm flipV="1">
            <a:off x="5826158" y="3817616"/>
            <a:ext cx="491875" cy="1353735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2927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estreepte PIJL-RECHTS 64"/>
          <p:cNvSpPr/>
          <p:nvPr/>
        </p:nvSpPr>
        <p:spPr>
          <a:xfrm rot="16200000">
            <a:off x="5296822" y="4391931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094" y="5918972"/>
            <a:ext cx="274133" cy="461114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458" y="5948058"/>
            <a:ext cx="274133" cy="461114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73" y="5918972"/>
            <a:ext cx="274133" cy="461114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95" y="5628301"/>
            <a:ext cx="274133" cy="461114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40" y="5594115"/>
            <a:ext cx="274133" cy="46111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5861430" y="5763392"/>
            <a:ext cx="806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V-LOG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950884" y="5240172"/>
            <a:ext cx="1270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DATA</a:t>
            </a:r>
          </a:p>
        </p:txBody>
      </p:sp>
      <p:sp>
        <p:nvSpPr>
          <p:cNvPr id="66" name="Tekstvak 65"/>
          <p:cNvSpPr txBox="1"/>
          <p:nvPr/>
        </p:nvSpPr>
        <p:spPr>
          <a:xfrm>
            <a:off x="4188910" y="3492270"/>
            <a:ext cx="2793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INFORMATIE</a:t>
            </a:r>
          </a:p>
        </p:txBody>
      </p:sp>
      <p:sp>
        <p:nvSpPr>
          <p:cNvPr id="32" name="Tekstvak 31"/>
          <p:cNvSpPr txBox="1"/>
          <p:nvPr/>
        </p:nvSpPr>
        <p:spPr>
          <a:xfrm>
            <a:off x="6696445" y="4058764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Intensiteiten</a:t>
            </a:r>
          </a:p>
          <a:p>
            <a:r>
              <a:rPr lang="nl-NL" b="1" dirty="0"/>
              <a:t>Wachttijden</a:t>
            </a:r>
          </a:p>
        </p:txBody>
      </p:sp>
      <p:pic>
        <p:nvPicPr>
          <p:cNvPr id="34" name="Afbeelding 33" descr="fietsdat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5934" y="136632"/>
            <a:ext cx="860807" cy="1061094"/>
          </a:xfrm>
          <a:prstGeom prst="rect">
            <a:avLst/>
          </a:prstGeom>
        </p:spPr>
      </p:pic>
      <p:sp>
        <p:nvSpPr>
          <p:cNvPr id="2" name="Rechthoek 19">
            <a:extLst>
              <a:ext uri="{FF2B5EF4-FFF2-40B4-BE49-F238E27FC236}">
                <a16:creationId xmlns:a16="http://schemas.microsoft.com/office/drawing/2014/main" id="{2BB1DB6A-9CA6-49D5-BDF0-ACD250622738}"/>
              </a:ext>
            </a:extLst>
          </p:cNvPr>
          <p:cNvSpPr/>
          <p:nvPr/>
        </p:nvSpPr>
        <p:spPr>
          <a:xfrm>
            <a:off x="5961445" y="4766650"/>
            <a:ext cx="3623080" cy="35127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rgbClr val="FFFF00"/>
                </a:solidFill>
              </a:rPr>
              <a:t>SOFTWARE &amp; ALGORITMES</a:t>
            </a:r>
          </a:p>
        </p:txBody>
      </p:sp>
      <p:sp>
        <p:nvSpPr>
          <p:cNvPr id="3" name="Gestreepte PIJL-RECHTS 66">
            <a:extLst>
              <a:ext uri="{FF2B5EF4-FFF2-40B4-BE49-F238E27FC236}">
                <a16:creationId xmlns:a16="http://schemas.microsoft.com/office/drawing/2014/main" id="{FA3C3B44-E78A-40D2-8F2C-84BBC717111B}"/>
              </a:ext>
            </a:extLst>
          </p:cNvPr>
          <p:cNvSpPr/>
          <p:nvPr/>
        </p:nvSpPr>
        <p:spPr>
          <a:xfrm rot="16200000">
            <a:off x="5226585" y="2632457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67">
            <a:extLst>
              <a:ext uri="{FF2B5EF4-FFF2-40B4-BE49-F238E27FC236}">
                <a16:creationId xmlns:a16="http://schemas.microsoft.com/office/drawing/2014/main" id="{15453DED-4098-4E79-A4E1-DED7931D5202}"/>
              </a:ext>
            </a:extLst>
          </p:cNvPr>
          <p:cNvSpPr txBox="1"/>
          <p:nvPr/>
        </p:nvSpPr>
        <p:spPr>
          <a:xfrm>
            <a:off x="4029706" y="1823503"/>
            <a:ext cx="2971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VISUALISATIE</a:t>
            </a:r>
          </a:p>
        </p:txBody>
      </p:sp>
      <p:sp>
        <p:nvSpPr>
          <p:cNvPr id="6" name="Tekstvak 69">
            <a:extLst>
              <a:ext uri="{FF2B5EF4-FFF2-40B4-BE49-F238E27FC236}">
                <a16:creationId xmlns:a16="http://schemas.microsoft.com/office/drawing/2014/main" id="{C63570D2-E868-44B8-AE2D-5CAB1CEB006B}"/>
              </a:ext>
            </a:extLst>
          </p:cNvPr>
          <p:cNvSpPr txBox="1"/>
          <p:nvPr/>
        </p:nvSpPr>
        <p:spPr>
          <a:xfrm>
            <a:off x="6195077" y="2313938"/>
            <a:ext cx="1580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Fietsdashboard</a:t>
            </a:r>
          </a:p>
        </p:txBody>
      </p:sp>
    </p:spTree>
    <p:extLst>
      <p:ext uri="{BB962C8B-B14F-4D97-AF65-F5344CB8AC3E}">
        <p14:creationId xmlns:p14="http://schemas.microsoft.com/office/powerpoint/2010/main" val="317924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1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15">
            <a:extLst>
              <a:ext uri="{FF2B5EF4-FFF2-40B4-BE49-F238E27FC236}">
                <a16:creationId xmlns:a16="http://schemas.microsoft.com/office/drawing/2014/main" id="{548B4202-DCD5-4F8C-B481-743A989A9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7">
            <a:extLst>
              <a:ext uri="{FF2B5EF4-FFF2-40B4-BE49-F238E27FC236}">
                <a16:creationId xmlns:a16="http://schemas.microsoft.com/office/drawing/2014/main" id="{8EE702CF-91CE-4661-ACBF-3C8160D1B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2265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19">
            <a:extLst>
              <a:ext uri="{FF2B5EF4-FFF2-40B4-BE49-F238E27FC236}">
                <a16:creationId xmlns:a16="http://schemas.microsoft.com/office/drawing/2014/main" id="{C22DE4C3-F301-467F-AA92-57A8FB1523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999" y="354227"/>
            <a:ext cx="10909073" cy="101485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>
                <a:solidFill>
                  <a:schemeClr val="bg1"/>
                </a:solidFill>
              </a:rPr>
              <a:t>Standaarddetectie fiets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F57F6B-E621-4E40-A34D-2FE12902A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6942" y="1466833"/>
            <a:ext cx="105156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07" y="2853119"/>
            <a:ext cx="1811685" cy="3047402"/>
          </a:xfrm>
          <a:prstGeom prst="rect">
            <a:avLst/>
          </a:prstGeom>
        </p:spPr>
      </p:pic>
      <p:pic>
        <p:nvPicPr>
          <p:cNvPr id="5" name="Afbeelding 4"/>
          <p:cNvPicPr/>
          <p:nvPr/>
        </p:nvPicPr>
        <p:blipFill rotWithShape="1">
          <a:blip r:embed="rId4"/>
          <a:srcRect l="529"/>
          <a:stretch/>
        </p:blipFill>
        <p:spPr bwMode="auto">
          <a:xfrm>
            <a:off x="3623735" y="3261274"/>
            <a:ext cx="4270838" cy="1572913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Afbeelding 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" r="17254"/>
          <a:stretch/>
        </p:blipFill>
        <p:spPr bwMode="auto">
          <a:xfrm>
            <a:off x="8230289" y="3308229"/>
            <a:ext cx="3312784" cy="2137181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29A556F-7A49-46B7-A1C2-C0280C895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jdelijke aanduiding voor tekst 2"/>
          <p:cNvSpPr>
            <a:spLocks noGrp="1"/>
          </p:cNvSpPr>
          <p:nvPr>
            <p:ph type="body" sz="quarter" idx="4294967295"/>
          </p:nvPr>
        </p:nvSpPr>
        <p:spPr>
          <a:xfrm>
            <a:off x="3578579" y="4866639"/>
            <a:ext cx="2335231" cy="1276411"/>
          </a:xfrm>
        </p:spPr>
        <p:txBody>
          <a:bodyPr>
            <a:normAutofit/>
          </a:bodyPr>
          <a:lstStyle/>
          <a:p>
            <a:r>
              <a:rPr lang="nl-NL" sz="1400" b="1" dirty="0" err="1"/>
              <a:t>Verweglus</a:t>
            </a:r>
            <a:r>
              <a:rPr lang="nl-NL" sz="1400" b="1" dirty="0"/>
              <a:t> op 20 m</a:t>
            </a:r>
          </a:p>
          <a:p>
            <a:r>
              <a:rPr lang="nl-NL" sz="1400" b="1" dirty="0" err="1"/>
              <a:t>Koplus</a:t>
            </a:r>
            <a:r>
              <a:rPr lang="nl-NL" sz="1400" b="1" dirty="0"/>
              <a:t> op 1 m</a:t>
            </a:r>
          </a:p>
          <a:p>
            <a:r>
              <a:rPr lang="nl-NL" sz="1400" b="1" dirty="0"/>
              <a:t>Drukknop</a:t>
            </a:r>
          </a:p>
          <a:p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5390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estreepte PIJL-RECHTS 64"/>
          <p:cNvSpPr/>
          <p:nvPr/>
        </p:nvSpPr>
        <p:spPr>
          <a:xfrm rot="16200000">
            <a:off x="5296822" y="4391931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094" y="5918972"/>
            <a:ext cx="274133" cy="461114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458" y="5948058"/>
            <a:ext cx="274133" cy="461114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73" y="5918972"/>
            <a:ext cx="274133" cy="461114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95" y="5628301"/>
            <a:ext cx="274133" cy="461114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40" y="5594115"/>
            <a:ext cx="274133" cy="46111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5861430" y="5763392"/>
            <a:ext cx="806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V-LOG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950884" y="5240172"/>
            <a:ext cx="1270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>
                <a:solidFill>
                  <a:schemeClr val="bg1"/>
                </a:solidFill>
              </a:rPr>
              <a:t>DATA</a:t>
            </a:r>
          </a:p>
        </p:txBody>
      </p:sp>
      <p:sp>
        <p:nvSpPr>
          <p:cNvPr id="66" name="Tekstvak 65"/>
          <p:cNvSpPr txBox="1"/>
          <p:nvPr/>
        </p:nvSpPr>
        <p:spPr>
          <a:xfrm>
            <a:off x="4188910" y="3492270"/>
            <a:ext cx="2793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INFORMATIE</a:t>
            </a:r>
          </a:p>
        </p:txBody>
      </p:sp>
      <p:sp>
        <p:nvSpPr>
          <p:cNvPr id="32" name="Tekstvak 31"/>
          <p:cNvSpPr txBox="1"/>
          <p:nvPr/>
        </p:nvSpPr>
        <p:spPr>
          <a:xfrm>
            <a:off x="6696445" y="4058764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Intensiteiten</a:t>
            </a:r>
          </a:p>
          <a:p>
            <a:r>
              <a:rPr lang="nl-NL" b="1" dirty="0"/>
              <a:t>Wachttijden</a:t>
            </a:r>
          </a:p>
        </p:txBody>
      </p:sp>
      <p:pic>
        <p:nvPicPr>
          <p:cNvPr id="34" name="Afbeelding 33" descr="fietsdat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5934" y="136632"/>
            <a:ext cx="860807" cy="1061094"/>
          </a:xfrm>
          <a:prstGeom prst="rect">
            <a:avLst/>
          </a:prstGeom>
        </p:spPr>
      </p:pic>
      <p:sp>
        <p:nvSpPr>
          <p:cNvPr id="2" name="Rechthoek 19">
            <a:extLst>
              <a:ext uri="{FF2B5EF4-FFF2-40B4-BE49-F238E27FC236}">
                <a16:creationId xmlns:a16="http://schemas.microsoft.com/office/drawing/2014/main" id="{2BB1DB6A-9CA6-49D5-BDF0-ACD250622738}"/>
              </a:ext>
            </a:extLst>
          </p:cNvPr>
          <p:cNvSpPr/>
          <p:nvPr/>
        </p:nvSpPr>
        <p:spPr>
          <a:xfrm>
            <a:off x="5961445" y="4766650"/>
            <a:ext cx="3623080" cy="35127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rgbClr val="FFFF00"/>
                </a:solidFill>
              </a:rPr>
              <a:t>SOFTWARE &amp; ALGORITMES</a:t>
            </a:r>
          </a:p>
        </p:txBody>
      </p:sp>
      <p:sp>
        <p:nvSpPr>
          <p:cNvPr id="3" name="Gestreepte PIJL-RECHTS 66">
            <a:extLst>
              <a:ext uri="{FF2B5EF4-FFF2-40B4-BE49-F238E27FC236}">
                <a16:creationId xmlns:a16="http://schemas.microsoft.com/office/drawing/2014/main" id="{FA3C3B44-E78A-40D2-8F2C-84BBC717111B}"/>
              </a:ext>
            </a:extLst>
          </p:cNvPr>
          <p:cNvSpPr/>
          <p:nvPr/>
        </p:nvSpPr>
        <p:spPr>
          <a:xfrm rot="16200000">
            <a:off x="5226585" y="2632457"/>
            <a:ext cx="840084" cy="702541"/>
          </a:xfrm>
          <a:prstGeom prst="stripedRightArrow">
            <a:avLst>
              <a:gd name="adj1" fmla="val 38032"/>
              <a:gd name="adj2" fmla="val 50000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67">
            <a:extLst>
              <a:ext uri="{FF2B5EF4-FFF2-40B4-BE49-F238E27FC236}">
                <a16:creationId xmlns:a16="http://schemas.microsoft.com/office/drawing/2014/main" id="{15453DED-4098-4E79-A4E1-DED7931D5202}"/>
              </a:ext>
            </a:extLst>
          </p:cNvPr>
          <p:cNvSpPr txBox="1"/>
          <p:nvPr/>
        </p:nvSpPr>
        <p:spPr>
          <a:xfrm>
            <a:off x="4029706" y="1823503"/>
            <a:ext cx="2971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/>
              <a:t>VISUALISATIE</a:t>
            </a:r>
          </a:p>
        </p:txBody>
      </p:sp>
      <p:sp>
        <p:nvSpPr>
          <p:cNvPr id="6" name="Tekstvak 69">
            <a:extLst>
              <a:ext uri="{FF2B5EF4-FFF2-40B4-BE49-F238E27FC236}">
                <a16:creationId xmlns:a16="http://schemas.microsoft.com/office/drawing/2014/main" id="{C63570D2-E868-44B8-AE2D-5CAB1CEB006B}"/>
              </a:ext>
            </a:extLst>
          </p:cNvPr>
          <p:cNvSpPr txBox="1"/>
          <p:nvPr/>
        </p:nvSpPr>
        <p:spPr>
          <a:xfrm>
            <a:off x="6195077" y="2313938"/>
            <a:ext cx="1580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Fietsdashboard</a:t>
            </a:r>
          </a:p>
        </p:txBody>
      </p:sp>
    </p:spTree>
    <p:extLst>
      <p:ext uri="{BB962C8B-B14F-4D97-AF65-F5344CB8AC3E}">
        <p14:creationId xmlns:p14="http://schemas.microsoft.com/office/powerpoint/2010/main" val="346618650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">
      <a:dk1>
        <a:srgbClr val="000000"/>
      </a:dk1>
      <a:lt1>
        <a:srgbClr val="FFFFFF"/>
      </a:lt1>
      <a:dk2>
        <a:srgbClr val="243541"/>
      </a:dk2>
      <a:lt2>
        <a:srgbClr val="E2E5E8"/>
      </a:lt2>
      <a:accent1>
        <a:srgbClr val="E88B33"/>
      </a:accent1>
      <a:accent2>
        <a:srgbClr val="AEA33A"/>
      </a:accent2>
      <a:accent3>
        <a:srgbClr val="8CAB4A"/>
      </a:accent3>
      <a:accent4>
        <a:srgbClr val="57B636"/>
      </a:accent4>
      <a:accent5>
        <a:srgbClr val="2EBA43"/>
      </a:accent5>
      <a:accent6>
        <a:srgbClr val="33B67D"/>
      </a:accent6>
      <a:hlink>
        <a:srgbClr val="5F84A8"/>
      </a:hlink>
      <a:folHlink>
        <a:srgbClr val="7F7F7F"/>
      </a:folHlink>
    </a:clrScheme>
    <a:fontScheme name="Retrospect">
      <a:majorFont>
        <a:latin typeface="Georgia Pro Cond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peak Pro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ppt/theme/themeOverride2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ppt/theme/themeOverride3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ppt/theme/themeOverride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3CD65D-61A5-43C9-A837-6EC73C7DA8A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6377351-63A1-4C2E-8C9A-66CDD70F1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F006B4-A9E1-4F39-85C8-FB836F9193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469</Words>
  <Application>Microsoft Office PowerPoint</Application>
  <PresentationFormat>Widescreen</PresentationFormat>
  <Paragraphs>154</Paragraphs>
  <Slides>35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Georgia Pro Cond Light</vt:lpstr>
      <vt:lpstr>Speak Pro</vt:lpstr>
      <vt:lpstr>RetrospectVTI</vt:lpstr>
      <vt:lpstr>Kantoorthema</vt:lpstr>
      <vt:lpstr>FIETSLAB 070</vt:lpstr>
      <vt:lpstr>FIETSLAB 070 geeft invulling aan het thema ‘monitoring’. </vt:lpstr>
      <vt:lpstr>FIETSLAB 070</vt:lpstr>
      <vt:lpstr>FIETSLAB 070</vt:lpstr>
      <vt:lpstr> </vt:lpstr>
      <vt:lpstr>PowerPoint Presentation</vt:lpstr>
      <vt:lpstr>PowerPoint Presentation</vt:lpstr>
      <vt:lpstr>Standaarddetectie fiets</vt:lpstr>
      <vt:lpstr>PowerPoint Presentation</vt:lpstr>
      <vt:lpstr>PowerPoint Presentation</vt:lpstr>
      <vt:lpstr>PowerPoint Presentation</vt:lpstr>
      <vt:lpstr>CSV / EXCEL</vt:lpstr>
      <vt:lpstr>Database</vt:lpstr>
      <vt:lpstr>PowerPoint Presentation</vt:lpstr>
      <vt:lpstr>PowerPoint Presentation</vt:lpstr>
      <vt:lpstr> </vt:lpstr>
      <vt:lpstr>    DIGITAL TWIN</vt:lpstr>
      <vt:lpstr>PowerPoint Presentation</vt:lpstr>
      <vt:lpstr>PowerPoint Presentation</vt:lpstr>
      <vt:lpstr>PowerPoint Presentation</vt:lpstr>
      <vt:lpstr>PowerPoint Presentation</vt:lpstr>
      <vt:lpstr> </vt:lpstr>
      <vt:lpstr>FIETSLAB 070</vt:lpstr>
      <vt:lpstr>Nieuwe databronnen</vt:lpstr>
      <vt:lpstr>Scheveningen</vt:lpstr>
      <vt:lpstr>PowerPoint Presentation</vt:lpstr>
      <vt:lpstr>Nieuwe databronnen</vt:lpstr>
      <vt:lpstr>Toepassingen FBD (LLS, PZH, SIEMENS)</vt:lpstr>
      <vt:lpstr>PowerPoint Presentation</vt:lpstr>
      <vt:lpstr>PowerPoint Presentation</vt:lpstr>
      <vt:lpstr>PowerPoint Presentation</vt:lpstr>
      <vt:lpstr>Experiment</vt:lpstr>
      <vt:lpstr>Gebruik Fietsdata</vt:lpstr>
      <vt:lpstr>PowerPoint Presentation</vt:lpstr>
      <vt:lpstr>Vragen?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FIETSLAB 070</dc:title>
  <dc:creator>Rinse Gorter</dc:creator>
  <cp:lastModifiedBy>Rinse Gorter</cp:lastModifiedBy>
  <cp:revision>18</cp:revision>
  <dcterms:created xsi:type="dcterms:W3CDTF">2020-11-09T19:35:55Z</dcterms:created>
  <dcterms:modified xsi:type="dcterms:W3CDTF">2021-05-25T07:50:40Z</dcterms:modified>
</cp:coreProperties>
</file>