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362" r:id="rId3"/>
    <p:sldId id="361" r:id="rId4"/>
    <p:sldId id="359" r:id="rId5"/>
    <p:sldId id="363" r:id="rId6"/>
    <p:sldId id="364" r:id="rId7"/>
    <p:sldId id="365" r:id="rId8"/>
    <p:sldId id="366" r:id="rId9"/>
  </p:sldIdLst>
  <p:sldSz cx="9144000" cy="6858000" type="screen4x3"/>
  <p:notesSz cx="6742113" cy="98726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36">
          <p15:clr>
            <a:srgbClr val="A4A3A4"/>
          </p15:clr>
        </p15:guide>
        <p15:guide id="2" orient="horz" pos="733">
          <p15:clr>
            <a:srgbClr val="A4A3A4"/>
          </p15:clr>
        </p15:guide>
        <p15:guide id="3" orient="horz" pos="261">
          <p15:clr>
            <a:srgbClr val="A4A3A4"/>
          </p15:clr>
        </p15:guide>
        <p15:guide id="4" orient="horz" pos="617">
          <p15:clr>
            <a:srgbClr val="A4A3A4"/>
          </p15:clr>
        </p15:guide>
        <p15:guide id="5" pos="5533">
          <p15:clr>
            <a:srgbClr val="A4A3A4"/>
          </p15:clr>
        </p15:guide>
        <p15:guide id="6" pos="4766">
          <p15:clr>
            <a:srgbClr val="A4A3A4"/>
          </p15:clr>
        </p15:guide>
        <p15:guide id="7" pos="4650">
          <p15:clr>
            <a:srgbClr val="A4A3A4"/>
          </p15:clr>
        </p15:guide>
        <p15:guide id="8" pos="1140">
          <p15:clr>
            <a:srgbClr val="A4A3A4"/>
          </p15:clr>
        </p15:guide>
        <p15:guide id="9" pos="3767">
          <p15:clr>
            <a:srgbClr val="A4A3A4"/>
          </p15:clr>
        </p15:guide>
        <p15:guide id="10" pos="3883">
          <p15:clr>
            <a:srgbClr val="A4A3A4"/>
          </p15:clr>
        </p15:guide>
        <p15:guide id="11" pos="2020">
          <p15:clr>
            <a:srgbClr val="A4A3A4"/>
          </p15:clr>
        </p15:guide>
        <p15:guide id="12" pos="3008">
          <p15:clr>
            <a:srgbClr val="A4A3A4"/>
          </p15:clr>
        </p15:guide>
        <p15:guide id="13" pos="1255">
          <p15:clr>
            <a:srgbClr val="A4A3A4"/>
          </p15:clr>
        </p15:guide>
        <p15:guide id="14" pos="380">
          <p15:clr>
            <a:srgbClr val="A4A3A4"/>
          </p15:clr>
        </p15:guide>
        <p15:guide id="15" pos="2137">
          <p15:clr>
            <a:srgbClr val="A4A3A4"/>
          </p15:clr>
        </p15:guide>
        <p15:guide id="16" pos="28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923D"/>
    <a:srgbClr val="FF0000"/>
    <a:srgbClr val="000000"/>
    <a:srgbClr val="D4D4D4"/>
    <a:srgbClr val="DFE0E1"/>
    <a:srgbClr val="008000"/>
    <a:srgbClr val="18933C"/>
    <a:srgbClr val="801966"/>
    <a:srgbClr val="1893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6" autoAdjust="0"/>
    <p:restoredTop sz="94721" autoAdjust="0"/>
  </p:normalViewPr>
  <p:slideViewPr>
    <p:cSldViewPr snapToGrid="0" showGuides="1">
      <p:cViewPr varScale="1">
        <p:scale>
          <a:sx n="65" d="100"/>
          <a:sy n="65" d="100"/>
        </p:scale>
        <p:origin x="1188" y="78"/>
      </p:cViewPr>
      <p:guideLst>
        <p:guide orient="horz" pos="3936"/>
        <p:guide orient="horz" pos="733"/>
        <p:guide orient="horz" pos="261"/>
        <p:guide orient="horz" pos="617"/>
        <p:guide pos="5533"/>
        <p:guide pos="4766"/>
        <p:guide pos="4650"/>
        <p:guide pos="1140"/>
        <p:guide pos="3767"/>
        <p:guide pos="3883"/>
        <p:guide pos="2020"/>
        <p:guide pos="3008"/>
        <p:guide pos="1255"/>
        <p:guide pos="380"/>
        <p:guide pos="2137"/>
        <p:guide pos="28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1920" y="-78"/>
      </p:cViewPr>
      <p:guideLst>
        <p:guide orient="horz" pos="3109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71325" y="211164"/>
            <a:ext cx="5827557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005075" y="9147775"/>
            <a:ext cx="5293808" cy="17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fld id="{A61B540F-1CB7-4149-B940-C7B2C2D10070}" type="datetime1">
              <a:rPr lang="nl-NL" smtClean="0"/>
              <a:t>21-5-2021</a:t>
            </a:fld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71325" y="9507072"/>
            <a:ext cx="5827557" cy="17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005075" y="9328998"/>
            <a:ext cx="5293808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fld id="{2891884E-8B4B-D346-9EB5-55B40492C0D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71328" y="9147775"/>
            <a:ext cx="536872" cy="17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45878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17575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377950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3673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939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7511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083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655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nl-NL" sz="1000" b="1">
                <a:cs typeface="+mn-cs"/>
              </a:rPr>
              <a:t>Datum</a:t>
            </a:r>
            <a:endParaRPr lang="en-US" sz="1000" b="1">
              <a:cs typeface="+mn-cs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71328" y="9328998"/>
            <a:ext cx="536872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45878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17575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377950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3673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939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7511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083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655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nl-NL" sz="1000" b="1">
                <a:cs typeface="+mn-cs"/>
              </a:rPr>
              <a:t>Pagina</a:t>
            </a:r>
            <a:endParaRPr lang="en-US" sz="1000" b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654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5138" y="630238"/>
            <a:ext cx="5837237" cy="4378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71328" y="5151438"/>
            <a:ext cx="5829119" cy="380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71325" y="211164"/>
            <a:ext cx="5827557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005075" y="9147775"/>
            <a:ext cx="5293808" cy="17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09217">
              <a:defRPr sz="1000">
                <a:cs typeface="+mn-cs"/>
              </a:defRPr>
            </a:lvl1pPr>
          </a:lstStyle>
          <a:p>
            <a:pPr>
              <a:defRPr/>
            </a:pPr>
            <a:fld id="{9235F894-9EC6-4F12-A46A-55E5848BC669}" type="datetime1">
              <a:rPr lang="nl-NL" smtClean="0"/>
              <a:t>21-5-2021</a:t>
            </a:fld>
            <a:endParaRPr lang="en-US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71325" y="9507072"/>
            <a:ext cx="5827557" cy="17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909217">
              <a:defRPr/>
            </a:pPr>
            <a:endParaRPr lang="en-US" sz="1000">
              <a:cs typeface="+mn-cs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1005075" y="9328998"/>
            <a:ext cx="5293808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909217">
              <a:defRPr/>
            </a:pPr>
            <a:fld id="{B81F4A39-7051-B449-ABA8-BAF3CAE6EFDB}" type="slidenum">
              <a:rPr lang="en-US" sz="1000">
                <a:cs typeface="+mn-cs"/>
              </a:rPr>
              <a:pPr defTabSz="909217">
                <a:defRPr/>
              </a:pPr>
              <a:t>‹nr.›</a:t>
            </a:fld>
            <a:endParaRPr lang="en-US" sz="1000">
              <a:cs typeface="+mn-cs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471328" y="9147775"/>
            <a:ext cx="536872" cy="17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45878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17575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377950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3673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939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7511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083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655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nl-NL" sz="1000" b="1">
                <a:cs typeface="+mn-cs"/>
              </a:rPr>
              <a:t>Datum</a:t>
            </a:r>
            <a:endParaRPr lang="en-US" sz="1000" b="1">
              <a:cs typeface="+mn-cs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71328" y="9328998"/>
            <a:ext cx="536872" cy="1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45878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17575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377950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836738" defTabSz="917575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2939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7511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083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65538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nl-NL" sz="1000" b="1">
                <a:cs typeface="+mn-cs"/>
              </a:rPr>
              <a:t>Pagina</a:t>
            </a:r>
            <a:endParaRPr lang="en-US" sz="1000" b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4978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17938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35877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5381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7239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GemRdam_basislogo_rgb_300d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13" y="0"/>
            <a:ext cx="4095750" cy="1007910"/>
          </a:xfrm>
          <a:prstGeom prst="rect">
            <a:avLst/>
          </a:prstGeom>
        </p:spPr>
      </p:pic>
      <p:sp>
        <p:nvSpPr>
          <p:cNvPr id="3" name="Rechthoek 2"/>
          <p:cNvSpPr/>
          <p:nvPr userDrawn="1"/>
        </p:nvSpPr>
        <p:spPr>
          <a:xfrm>
            <a:off x="603251" y="0"/>
            <a:ext cx="3992562" cy="1004888"/>
          </a:xfrm>
          <a:prstGeom prst="rect">
            <a:avLst/>
          </a:prstGeom>
          <a:solidFill>
            <a:srgbClr val="1893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tangle 27"/>
          <p:cNvSpPr>
            <a:spLocks noChangeArrowheads="1"/>
          </p:cNvSpPr>
          <p:nvPr userDrawn="1"/>
        </p:nvSpPr>
        <p:spPr bwMode="gray">
          <a:xfrm>
            <a:off x="595312" y="1163638"/>
            <a:ext cx="4000501" cy="4002087"/>
          </a:xfrm>
          <a:prstGeom prst="rect">
            <a:avLst/>
          </a:prstGeom>
          <a:solidFill>
            <a:srgbClr val="18933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nl-NL">
              <a:cs typeface="+mn-cs"/>
            </a:endParaRPr>
          </a:p>
        </p:txBody>
      </p:sp>
      <p:sp>
        <p:nvSpPr>
          <p:cNvPr id="17" name="Tijdelijke aanduiding voor afbeelding 9"/>
          <p:cNvSpPr>
            <a:spLocks noGrp="1"/>
          </p:cNvSpPr>
          <p:nvPr>
            <p:ph type="pic" sz="quarter" idx="11"/>
          </p:nvPr>
        </p:nvSpPr>
        <p:spPr>
          <a:xfrm>
            <a:off x="4775200" y="1163638"/>
            <a:ext cx="4008438" cy="5694362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9810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GemRdam_basislogo_rgb_300d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13" y="0"/>
            <a:ext cx="4095750" cy="1007910"/>
          </a:xfrm>
          <a:prstGeom prst="rect">
            <a:avLst/>
          </a:prstGeom>
        </p:spPr>
      </p:pic>
      <p:sp>
        <p:nvSpPr>
          <p:cNvPr id="3" name="Rechthoek 2"/>
          <p:cNvSpPr/>
          <p:nvPr userDrawn="1"/>
        </p:nvSpPr>
        <p:spPr>
          <a:xfrm>
            <a:off x="603251" y="0"/>
            <a:ext cx="3992562" cy="1004888"/>
          </a:xfrm>
          <a:prstGeom prst="rect">
            <a:avLst/>
          </a:prstGeom>
          <a:solidFill>
            <a:srgbClr val="1893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1"/>
          </p:nvPr>
        </p:nvSpPr>
        <p:spPr>
          <a:xfrm>
            <a:off x="0" y="1163638"/>
            <a:ext cx="8783638" cy="5694362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2906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9600" y="1046164"/>
            <a:ext cx="8174038" cy="5202236"/>
          </a:xfrm>
        </p:spPr>
        <p:txBody>
          <a:bodyPr/>
          <a:lstStyle>
            <a:lvl2pPr marL="0" indent="-252000">
              <a:buFont typeface="Arial"/>
              <a:buChar char="•"/>
              <a:defRPr/>
            </a:lvl2pPr>
            <a:lvl3pPr marL="0" indent="-252000">
              <a:buFont typeface="Arial"/>
              <a:buChar char="•"/>
              <a:defRPr/>
            </a:lvl3pPr>
            <a:lvl4pPr marL="0" indent="-252000">
              <a:buFont typeface="Arial"/>
              <a:buChar char="•"/>
              <a:defRPr/>
            </a:lvl4pPr>
            <a:lvl5pPr marL="0" indent="-252000">
              <a:buFont typeface="Arial"/>
              <a:buChar char="•"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603250" y="6591300"/>
            <a:ext cx="1124479" cy="1793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001838" y="6592888"/>
            <a:ext cx="5384801" cy="1793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A956-5177-F34D-8217-95F669959E0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77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3249" y="1046163"/>
            <a:ext cx="3992563" cy="5049837"/>
          </a:xfrm>
        </p:spPr>
        <p:txBody>
          <a:bodyPr/>
          <a:lstStyle>
            <a:lvl1pPr>
              <a:defRPr sz="2400"/>
            </a:lvl1pPr>
            <a:lvl2pPr marL="0" indent="-252000">
              <a:buFont typeface="Arial"/>
              <a:buChar char="•"/>
              <a:defRPr sz="2400"/>
            </a:lvl2pPr>
            <a:lvl3pPr marL="0" indent="-252000">
              <a:buFont typeface="Arial"/>
              <a:buChar char="•"/>
              <a:defRPr sz="2400"/>
            </a:lvl3pPr>
            <a:lvl4pPr marL="0" indent="-252000">
              <a:buFont typeface="Arial"/>
              <a:buChar char="•"/>
              <a:defRPr sz="2400"/>
            </a:lvl4pPr>
            <a:lvl5pPr marL="0" indent="-252000">
              <a:buFont typeface="Arial"/>
              <a:buChar char="•"/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19E35-E05B-DC4F-9511-28DBEF1CDC9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Tijdelijke aanduiding voor inhoud 2"/>
          <p:cNvSpPr>
            <a:spLocks noGrp="1"/>
          </p:cNvSpPr>
          <p:nvPr>
            <p:ph sz="half" idx="13"/>
          </p:nvPr>
        </p:nvSpPr>
        <p:spPr>
          <a:xfrm>
            <a:off x="4791075" y="1046163"/>
            <a:ext cx="3992563" cy="5049837"/>
          </a:xfrm>
        </p:spPr>
        <p:txBody>
          <a:bodyPr/>
          <a:lstStyle>
            <a:lvl1pPr>
              <a:defRPr sz="2400"/>
            </a:lvl1pPr>
            <a:lvl2pPr marL="0" indent="-252000">
              <a:buFont typeface="Arial"/>
              <a:buChar char="•"/>
              <a:defRPr sz="2400"/>
            </a:lvl2pPr>
            <a:lvl3pPr marL="0" indent="-252000">
              <a:buFont typeface="Arial"/>
              <a:buChar char="•"/>
              <a:defRPr sz="2400"/>
            </a:lvl3pPr>
            <a:lvl4pPr marL="0" indent="-252000">
              <a:buFont typeface="Arial"/>
              <a:buChar char="•"/>
              <a:defRPr sz="2400"/>
            </a:lvl4pPr>
            <a:lvl5pPr marL="0" indent="-252000">
              <a:buFont typeface="Arial"/>
              <a:buChar char="•"/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594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DDB8A-3FA1-6443-A630-41ABCC904D0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12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13F33-8FB7-B840-9F8B-200BA2B00E3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Tijdelijke aanduiding voor afbeelding 9"/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8783637" cy="6248400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5876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5AD9E-5EE3-184D-B808-0DFA8528220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Tijdelijke aanduiding voor afbeelding 9"/>
          <p:cNvSpPr>
            <a:spLocks noGrp="1"/>
          </p:cNvSpPr>
          <p:nvPr>
            <p:ph type="pic" sz="quarter" idx="13"/>
          </p:nvPr>
        </p:nvSpPr>
        <p:spPr>
          <a:xfrm>
            <a:off x="603250" y="1163638"/>
            <a:ext cx="3992563" cy="5084762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9" name="Tijdelijke aanduiding voor afbeelding 9"/>
          <p:cNvSpPr>
            <a:spLocks noGrp="1"/>
          </p:cNvSpPr>
          <p:nvPr>
            <p:ph type="pic" sz="quarter" idx="14"/>
          </p:nvPr>
        </p:nvSpPr>
        <p:spPr>
          <a:xfrm>
            <a:off x="4775201" y="1163638"/>
            <a:ext cx="4008437" cy="5084762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11188" y="414339"/>
            <a:ext cx="6669088" cy="56514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9724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5AD9E-5EE3-184D-B808-0DFA8528220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8" name="Tijdelijke aanduiding voor afbeelding 9"/>
          <p:cNvSpPr>
            <a:spLocks noGrp="1"/>
          </p:cNvSpPr>
          <p:nvPr>
            <p:ph type="pic" sz="quarter" idx="13"/>
          </p:nvPr>
        </p:nvSpPr>
        <p:spPr>
          <a:xfrm>
            <a:off x="603250" y="1163638"/>
            <a:ext cx="3992563" cy="5084762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9" name="Tijdelijke aanduiding voor afbeelding 9"/>
          <p:cNvSpPr>
            <a:spLocks noGrp="1"/>
          </p:cNvSpPr>
          <p:nvPr>
            <p:ph type="pic" sz="quarter" idx="14"/>
          </p:nvPr>
        </p:nvSpPr>
        <p:spPr>
          <a:xfrm>
            <a:off x="4775201" y="1163637"/>
            <a:ext cx="4008437" cy="2448000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/>
          </p:nvPr>
        </p:nvSpPr>
        <p:spPr>
          <a:xfrm>
            <a:off x="4775200" y="3800400"/>
            <a:ext cx="4008438" cy="2448000"/>
          </a:xfrm>
          <a:solidFill>
            <a:schemeClr val="bg1">
              <a:lumMod val="95000"/>
            </a:schemeClr>
          </a:solidFill>
        </p:spPr>
        <p:txBody>
          <a:bodyPr lIns="6480000"/>
          <a:lstStyle>
            <a:lvl1pPr algn="r">
              <a:defRPr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611188" y="414339"/>
            <a:ext cx="6669088" cy="56514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2836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11188" y="414339"/>
            <a:ext cx="6669088" cy="56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Titel</a:t>
            </a:r>
            <a:endParaRPr lang="en-US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046163"/>
            <a:ext cx="8174038" cy="520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Tekst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11188" y="6591300"/>
            <a:ext cx="1124479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100" dirty="0">
                <a:solidFill>
                  <a:srgbClr val="189300"/>
                </a:solidFill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2001838" y="6592888"/>
            <a:ext cx="5384801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100" dirty="0" err="1">
                <a:solidFill>
                  <a:srgbClr val="189300"/>
                </a:solidFill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369300" y="6592888"/>
            <a:ext cx="414338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189300"/>
                </a:solidFill>
                <a:cs typeface="+mn-cs"/>
              </a:defRPr>
            </a:lvl1pPr>
          </a:lstStyle>
          <a:p>
            <a:pPr>
              <a:defRPr/>
            </a:pPr>
            <a:fld id="{66C00045-6252-134E-AEF1-5945D66C0B42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  <p:pic>
        <p:nvPicPr>
          <p:cNvPr id="1033" name="Afbeelding 16" descr="GemRdam_bloklogo_rgb_PP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88" y="420688"/>
            <a:ext cx="1368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Rechte verbindingslijn 3"/>
          <p:cNvCxnSpPr/>
          <p:nvPr/>
        </p:nvCxnSpPr>
        <p:spPr>
          <a:xfrm>
            <a:off x="0" y="6489681"/>
            <a:ext cx="9144000" cy="0"/>
          </a:xfrm>
          <a:prstGeom prst="line">
            <a:avLst/>
          </a:prstGeom>
          <a:ln w="6350">
            <a:solidFill>
              <a:srgbClr val="18933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48" r:id="rId2"/>
    <p:sldLayoutId id="2147483738" r:id="rId3"/>
    <p:sldLayoutId id="2147483740" r:id="rId4"/>
    <p:sldLayoutId id="2147483742" r:id="rId5"/>
    <p:sldLayoutId id="2147483743" r:id="rId6"/>
    <p:sldLayoutId id="2147483750" r:id="rId7"/>
    <p:sldLayoutId id="2147483749" r:id="rId8"/>
  </p:sldLayoutIdLst>
  <p:hf hdr="0" ftr="0" dt="0"/>
  <p:txStyles>
    <p:title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en-US" sz="2400" b="1" i="0" dirty="0">
          <a:solidFill>
            <a:srgbClr val="18933C"/>
          </a:solidFill>
          <a:latin typeface="Arial"/>
          <a:ea typeface="+mj-ea"/>
          <a:cs typeface="Arial"/>
        </a:defRPr>
      </a:lvl1pPr>
      <a:lvl2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>
          <a:solidFill>
            <a:srgbClr val="18933C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>
          <a:solidFill>
            <a:srgbClr val="18933C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>
          <a:solidFill>
            <a:srgbClr val="18933C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>
          <a:solidFill>
            <a:srgbClr val="18933C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0" indent="0" algn="l" rtl="0" eaLnBrk="1" fontAlgn="base" hangingPunct="1">
        <a:lnSpc>
          <a:spcPts val="3400"/>
        </a:lnSpc>
        <a:spcBef>
          <a:spcPct val="0"/>
        </a:spcBef>
        <a:spcAft>
          <a:spcPct val="0"/>
        </a:spcAft>
        <a:buFontTx/>
        <a:buNone/>
        <a:defRPr sz="2400" b="0" i="0">
          <a:solidFill>
            <a:srgbClr val="000000"/>
          </a:solidFill>
          <a:latin typeface="Arial"/>
          <a:ea typeface="+mn-ea"/>
          <a:cs typeface="Arial"/>
        </a:defRPr>
      </a:lvl1pPr>
      <a:lvl2pPr marL="457200" indent="0" algn="l" rtl="0" eaLnBrk="1" fontAlgn="base" hangingPunct="1">
        <a:lnSpc>
          <a:spcPts val="3400"/>
        </a:lnSpc>
        <a:spcBef>
          <a:spcPct val="0"/>
        </a:spcBef>
        <a:spcAft>
          <a:spcPct val="0"/>
        </a:spcAft>
        <a:buFontTx/>
        <a:buNone/>
        <a:defRPr sz="2400" b="0" i="0">
          <a:solidFill>
            <a:srgbClr val="000000"/>
          </a:solidFill>
          <a:latin typeface="Arial"/>
          <a:ea typeface="+mn-ea"/>
          <a:cs typeface="Arial"/>
        </a:defRPr>
      </a:lvl2pPr>
      <a:lvl3pPr marL="914400" indent="0" algn="l" rtl="0" eaLnBrk="1" fontAlgn="base" hangingPunct="1">
        <a:lnSpc>
          <a:spcPts val="3400"/>
        </a:lnSpc>
        <a:spcBef>
          <a:spcPct val="0"/>
        </a:spcBef>
        <a:spcAft>
          <a:spcPct val="0"/>
        </a:spcAft>
        <a:buFontTx/>
        <a:buNone/>
        <a:defRPr sz="2400" b="0" i="0">
          <a:solidFill>
            <a:srgbClr val="000000"/>
          </a:solidFill>
          <a:latin typeface="Arial"/>
          <a:ea typeface="Arial" charset="0"/>
          <a:cs typeface="Arial"/>
        </a:defRPr>
      </a:lvl3pPr>
      <a:lvl4pPr marL="1371600" indent="0" algn="l" rtl="0" eaLnBrk="1" fontAlgn="base" hangingPunct="1">
        <a:lnSpc>
          <a:spcPts val="3400"/>
        </a:lnSpc>
        <a:spcBef>
          <a:spcPct val="0"/>
        </a:spcBef>
        <a:spcAft>
          <a:spcPct val="0"/>
        </a:spcAft>
        <a:buFontTx/>
        <a:buNone/>
        <a:defRPr sz="2400" b="0" i="0">
          <a:solidFill>
            <a:srgbClr val="000000"/>
          </a:solidFill>
          <a:latin typeface="Arial"/>
          <a:ea typeface="Arial" charset="0"/>
          <a:cs typeface="Arial"/>
        </a:defRPr>
      </a:lvl4pPr>
      <a:lvl5pPr marL="1828800" indent="0" algn="l" rtl="0" eaLnBrk="1" fontAlgn="base" hangingPunct="1">
        <a:lnSpc>
          <a:spcPts val="3400"/>
        </a:lnSpc>
        <a:spcBef>
          <a:spcPct val="0"/>
        </a:spcBef>
        <a:spcAft>
          <a:spcPct val="0"/>
        </a:spcAft>
        <a:buFontTx/>
        <a:buNone/>
        <a:defRPr sz="2400" b="0" i="0">
          <a:solidFill>
            <a:srgbClr val="000000"/>
          </a:solidFill>
          <a:latin typeface="Arial"/>
          <a:ea typeface="Arial" charset="0"/>
          <a:cs typeface="Arial"/>
        </a:defRPr>
      </a:lvl5pPr>
      <a:lvl6pPr marL="2955925" indent="-15875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6pPr>
      <a:lvl7pPr marL="3413125" indent="-15875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7pPr>
      <a:lvl8pPr marL="3870325" indent="-15875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8pPr>
      <a:lvl9pPr marL="4327525" indent="-15875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iledier.nl/wp-content/uploads/foto_fietsfan010_-davidrozing.jpg">
            <a:extLst>
              <a:ext uri="{FF2B5EF4-FFF2-40B4-BE49-F238E27FC236}">
                <a16:creationId xmlns:a16="http://schemas.microsoft.com/office/drawing/2014/main" id="{A40AF9E3-CB20-426E-8849-3060D47098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19"/>
          <a:stretch/>
        </p:blipFill>
        <p:spPr bwMode="auto">
          <a:xfrm>
            <a:off x="-1" y="1163638"/>
            <a:ext cx="8708187" cy="571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7"/>
          <p:cNvSpPr>
            <a:spLocks noChangeArrowheads="1"/>
          </p:cNvSpPr>
          <p:nvPr/>
        </p:nvSpPr>
        <p:spPr bwMode="gray">
          <a:xfrm>
            <a:off x="595312" y="1163638"/>
            <a:ext cx="4000501" cy="4002087"/>
          </a:xfrm>
          <a:prstGeom prst="rect">
            <a:avLst/>
          </a:prstGeom>
          <a:solidFill>
            <a:srgbClr val="18933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nl-NL"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white">
          <a:xfrm>
            <a:off x="595311" y="1257829"/>
            <a:ext cx="4000501" cy="381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80000" tIns="9000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400" b="1" i="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742950" indent="-285750"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3400" b="0" i="0">
                <a:solidFill>
                  <a:schemeClr val="bg1"/>
                </a:solidFill>
                <a:latin typeface="Arial for Rotterdam"/>
                <a:ea typeface="+mn-ea"/>
                <a:cs typeface="Arial for Rotterdam"/>
              </a:defRPr>
            </a:lvl2pPr>
            <a:lvl3pPr marL="1149350" indent="-234950"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2400" b="0" i="0">
                <a:solidFill>
                  <a:srgbClr val="000000"/>
                </a:solidFill>
                <a:latin typeface="Arial"/>
                <a:ea typeface="Arial" charset="0"/>
                <a:cs typeface="Arial"/>
              </a:defRPr>
            </a:lvl3pPr>
            <a:lvl4pPr marL="1730375" indent="-358775"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2400" b="0" i="0">
                <a:solidFill>
                  <a:srgbClr val="000000"/>
                </a:solidFill>
                <a:latin typeface="Arial"/>
                <a:ea typeface="Arial" charset="0"/>
                <a:cs typeface="Arial"/>
              </a:defRPr>
            </a:lvl4pPr>
            <a:lvl5pPr marL="2339975" indent="-511175" algn="l" rtl="0" eaLnBrk="0" fontAlgn="base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defRPr sz="2400" b="0" i="0">
                <a:solidFill>
                  <a:srgbClr val="000000"/>
                </a:solidFill>
                <a:latin typeface="Arial"/>
                <a:ea typeface="Arial" charset="0"/>
                <a:cs typeface="Arial"/>
              </a:defRPr>
            </a:lvl5pPr>
            <a:lvl6pPr marL="2955925" indent="-158750" algn="l" rtl="0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3413125" indent="-158750" algn="l" rtl="0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870325" indent="-158750" algn="l" rtl="0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4327525" indent="-158750" algn="l" rtl="0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400" dirty="0">
                <a:solidFill>
                  <a:schemeClr val="bg1"/>
                </a:solidFill>
                <a:latin typeface="+mj-lt"/>
                <a:cs typeface="Arial for Rotterdam"/>
              </a:rPr>
              <a:t>Pilot Recall4Bikes</a:t>
            </a:r>
            <a:endParaRPr lang="en-US" sz="1200" b="0" dirty="0">
              <a:solidFill>
                <a:schemeClr val="bg1"/>
              </a:solidFill>
              <a:cs typeface="Arial for Rotterdam"/>
            </a:endParaRPr>
          </a:p>
          <a:p>
            <a:pPr>
              <a:lnSpc>
                <a:spcPts val="2800"/>
              </a:lnSpc>
            </a:pPr>
            <a:endParaRPr lang="en-US" sz="1200" b="0" dirty="0">
              <a:solidFill>
                <a:schemeClr val="bg1"/>
              </a:solidFill>
              <a:latin typeface="+mn-lt"/>
              <a:cs typeface="Arial for Rotterdam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395E0AF-0594-4481-8CF6-995543F01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766" y="3182090"/>
            <a:ext cx="408467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56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C94102-4084-492E-863E-29D541C65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738" y="622516"/>
            <a:ext cx="7921624" cy="436592"/>
          </a:xfrm>
        </p:spPr>
        <p:txBody>
          <a:bodyPr/>
          <a:lstStyle/>
          <a:p>
            <a:r>
              <a:rPr lang="nl-NL" dirty="0"/>
              <a:t>Waarom de pilot ?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FC5C3E-66DD-4CC9-BCE5-88214FC2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9E7770A3-3050-49BF-B5F4-8841A69E9AB9}"/>
              </a:ext>
            </a:extLst>
          </p:cNvPr>
          <p:cNvGrpSpPr/>
          <p:nvPr/>
        </p:nvGrpSpPr>
        <p:grpSpPr>
          <a:xfrm>
            <a:off x="3619500" y="1059108"/>
            <a:ext cx="5164138" cy="3770067"/>
            <a:chOff x="1033462" y="661987"/>
            <a:chExt cx="6872288" cy="5534025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0B3A5AB3-FE9F-4A3A-BCAE-0B9D30207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8250" y="661987"/>
              <a:ext cx="6667500" cy="5534025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3741255-8E52-45BF-AD61-9ACAB817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4333875"/>
              <a:ext cx="1552575" cy="628650"/>
            </a:xfrm>
            <a:prstGeom prst="rect">
              <a:avLst/>
            </a:prstGeom>
          </p:spPr>
        </p:pic>
      </p:grpSp>
      <p:sp>
        <p:nvSpPr>
          <p:cNvPr id="8" name="Tekstvak 7">
            <a:extLst>
              <a:ext uri="{FF2B5EF4-FFF2-40B4-BE49-F238E27FC236}">
                <a16:creationId xmlns:a16="http://schemas.microsoft.com/office/drawing/2014/main" id="{BF271AA7-6E65-455C-98DF-16ACBF89F161}"/>
              </a:ext>
            </a:extLst>
          </p:cNvPr>
          <p:cNvSpPr txBox="1"/>
          <p:nvPr/>
        </p:nvSpPr>
        <p:spPr>
          <a:xfrm>
            <a:off x="287338" y="1549430"/>
            <a:ext cx="4140942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Weinig beeld gebruik fietsroutes</a:t>
            </a:r>
          </a:p>
          <a:p>
            <a:endParaRPr lang="nl-NL" dirty="0"/>
          </a:p>
          <a:p>
            <a:r>
              <a:rPr lang="nl-NL" dirty="0"/>
              <a:t>Aantallen op een fietspad  </a:t>
            </a:r>
            <a:r>
              <a:rPr lang="nl-NL" sz="2000" b="1" dirty="0">
                <a:solidFill>
                  <a:schemeClr val="accent2">
                    <a:lumMod val="75000"/>
                  </a:schemeClr>
                </a:solidFill>
              </a:rPr>
              <a:t>√</a:t>
            </a:r>
          </a:p>
          <a:p>
            <a:r>
              <a:rPr lang="nl-NL" sz="1200" dirty="0"/>
              <a:t>(telslangen, radar)</a:t>
            </a:r>
          </a:p>
          <a:p>
            <a:r>
              <a:rPr lang="nl-NL" dirty="0"/>
              <a:t>Gebruikte routes		</a:t>
            </a:r>
            <a:r>
              <a:rPr lang="nl-NL" sz="2000" b="1" dirty="0">
                <a:solidFill>
                  <a:srgbClr val="FFC000"/>
                </a:solidFill>
              </a:rPr>
              <a:t>~</a:t>
            </a:r>
          </a:p>
          <a:p>
            <a:r>
              <a:rPr lang="nl-NL" sz="1200" dirty="0"/>
              <a:t>(apps)</a:t>
            </a:r>
          </a:p>
          <a:p>
            <a:r>
              <a:rPr lang="nl-NL" dirty="0"/>
              <a:t>Reistijden 		</a:t>
            </a:r>
            <a:r>
              <a:rPr lang="nl-NL" sz="2000" b="1" dirty="0">
                <a:solidFill>
                  <a:srgbClr val="FFC000"/>
                </a:solidFill>
              </a:rPr>
              <a:t>~</a:t>
            </a:r>
            <a:endParaRPr lang="nl-NL" sz="2000" dirty="0">
              <a:solidFill>
                <a:srgbClr val="FF0000"/>
              </a:solidFill>
            </a:endParaRPr>
          </a:p>
          <a:p>
            <a:r>
              <a:rPr lang="nl-NL" sz="1200" dirty="0"/>
              <a:t>(fietsverkeersmodel)</a:t>
            </a:r>
          </a:p>
          <a:p>
            <a:endParaRPr lang="nl-NL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Steeds meer fietsers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Voor goed beleid beter inzicht nodig</a:t>
            </a: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882DE7F7-6AAB-45DF-8AC5-5A3BC4CE24C2}"/>
              </a:ext>
            </a:extLst>
          </p:cNvPr>
          <p:cNvSpPr txBox="1"/>
          <p:nvPr/>
        </p:nvSpPr>
        <p:spPr>
          <a:xfrm>
            <a:off x="279300" y="5037917"/>
            <a:ext cx="75328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Rotterdam: 	Behoefte aan meer inzicht fietsers</a:t>
            </a:r>
          </a:p>
          <a:p>
            <a:r>
              <a:rPr lang="nl-NL" dirty="0"/>
              <a:t>			</a:t>
            </a:r>
            <a:r>
              <a:rPr lang="nl-NL" dirty="0">
                <a:solidFill>
                  <a:srgbClr val="FF0000"/>
                </a:solidFill>
              </a:rPr>
              <a:t>+</a:t>
            </a:r>
          </a:p>
          <a:p>
            <a:r>
              <a:rPr lang="nl-NL" dirty="0" err="1"/>
              <a:t>Technolution</a:t>
            </a:r>
            <a:r>
              <a:rPr lang="nl-NL" dirty="0"/>
              <a:t>: 	Behoefte doorontwikkeling veelbelovende technologie</a:t>
            </a:r>
          </a:p>
          <a:p>
            <a:r>
              <a:rPr lang="nl-NL" dirty="0"/>
              <a:t>			</a:t>
            </a:r>
            <a:r>
              <a:rPr lang="nl-NL" dirty="0">
                <a:solidFill>
                  <a:srgbClr val="FF0000"/>
                </a:solidFill>
              </a:rPr>
              <a:t>=</a:t>
            </a:r>
          </a:p>
          <a:p>
            <a:r>
              <a:rPr lang="nl-NL" dirty="0"/>
              <a:t>		Pilot Recall4Bikes</a:t>
            </a:r>
          </a:p>
        </p:txBody>
      </p:sp>
    </p:spTree>
    <p:extLst>
      <p:ext uri="{BB962C8B-B14F-4D97-AF65-F5344CB8AC3E}">
        <p14:creationId xmlns:p14="http://schemas.microsoft.com/office/powerpoint/2010/main" val="1429974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A9D65072-1FDE-420C-B173-AD45F096E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86" y="979488"/>
            <a:ext cx="2303064" cy="445841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6C94102-4084-492E-863E-29D541C65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20" y="414339"/>
            <a:ext cx="7591671" cy="565149"/>
          </a:xfrm>
        </p:spPr>
        <p:txBody>
          <a:bodyPr/>
          <a:lstStyle/>
          <a:p>
            <a:r>
              <a:rPr lang="nl-NL" dirty="0"/>
              <a:t>De techniek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FC5C3E-66DD-4CC9-BCE5-88214FC2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A9C60D5-31A9-47F6-A9A0-80BEAC0B1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758" y="1166332"/>
            <a:ext cx="2591314" cy="132007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8998521F-3F5A-4B85-9FC9-BD7C25ACAAAB}"/>
              </a:ext>
            </a:extLst>
          </p:cNvPr>
          <p:cNvSpPr txBox="1"/>
          <p:nvPr/>
        </p:nvSpPr>
        <p:spPr>
          <a:xfrm>
            <a:off x="3908006" y="798482"/>
            <a:ext cx="1327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18923D"/>
                </a:solidFill>
              </a:rPr>
              <a:t>Flowcube1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BF3B777-B956-41D2-904C-5CE8E811F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6915" y="3654415"/>
            <a:ext cx="3401776" cy="1409104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DD3B6829-6519-4D8B-9276-5B4E2ED2AFF4}"/>
              </a:ext>
            </a:extLst>
          </p:cNvPr>
          <p:cNvSpPr/>
          <p:nvPr/>
        </p:nvSpPr>
        <p:spPr>
          <a:xfrm>
            <a:off x="2911428" y="4035801"/>
            <a:ext cx="2553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err="1">
                <a:solidFill>
                  <a:srgbClr val="18923D"/>
                </a:solidFill>
              </a:rPr>
              <a:t>Artificial</a:t>
            </a:r>
            <a:r>
              <a:rPr lang="nl-NL" dirty="0">
                <a:solidFill>
                  <a:srgbClr val="18923D"/>
                </a:solidFill>
              </a:rPr>
              <a:t> Intelligence</a:t>
            </a:r>
          </a:p>
          <a:p>
            <a:r>
              <a:rPr lang="nl-NL" dirty="0">
                <a:solidFill>
                  <a:srgbClr val="18923D"/>
                </a:solidFill>
              </a:rPr>
              <a:t>Computer </a:t>
            </a:r>
            <a:r>
              <a:rPr lang="nl-NL" dirty="0" err="1">
                <a:solidFill>
                  <a:srgbClr val="18923D"/>
                </a:solidFill>
              </a:rPr>
              <a:t>Technolution</a:t>
            </a:r>
            <a:endParaRPr lang="nl-NL" dirty="0">
              <a:solidFill>
                <a:srgbClr val="18923D"/>
              </a:solidFill>
            </a:endParaRP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877DA102-1C7D-46FE-9449-88961E012FAF}"/>
              </a:ext>
            </a:extLst>
          </p:cNvPr>
          <p:cNvSpPr/>
          <p:nvPr/>
        </p:nvSpPr>
        <p:spPr>
          <a:xfrm>
            <a:off x="975009" y="1276350"/>
            <a:ext cx="634716" cy="56514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EFF30825-2ED7-4B39-9AD0-87058A2821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1228" y="2900554"/>
            <a:ext cx="514350" cy="495300"/>
          </a:xfrm>
          <a:prstGeom prst="rect">
            <a:avLst/>
          </a:prstGeom>
        </p:spPr>
      </p:pic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2C84A439-A2F9-453A-8778-2534A1970E84}"/>
              </a:ext>
            </a:extLst>
          </p:cNvPr>
          <p:cNvCxnSpPr>
            <a:cxnSpLocks/>
          </p:cNvCxnSpPr>
          <p:nvPr/>
        </p:nvCxnSpPr>
        <p:spPr>
          <a:xfrm>
            <a:off x="4736179" y="2767170"/>
            <a:ext cx="645446" cy="12707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hthoek 16">
            <a:extLst>
              <a:ext uri="{FF2B5EF4-FFF2-40B4-BE49-F238E27FC236}">
                <a16:creationId xmlns:a16="http://schemas.microsoft.com/office/drawing/2014/main" id="{86AE1B26-DE66-4FC1-9D01-25D1C49B401B}"/>
              </a:ext>
            </a:extLst>
          </p:cNvPr>
          <p:cNvSpPr/>
          <p:nvPr/>
        </p:nvSpPr>
        <p:spPr>
          <a:xfrm>
            <a:off x="3002238" y="5226697"/>
            <a:ext cx="2810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18923D"/>
                </a:solidFill>
              </a:rPr>
              <a:t>Rapportage Rotterdam</a:t>
            </a:r>
          </a:p>
          <a:p>
            <a:pPr marL="285750" indent="-285750">
              <a:buFontTx/>
              <a:buChar char="-"/>
            </a:pPr>
            <a:r>
              <a:rPr lang="nl-NL" dirty="0">
                <a:solidFill>
                  <a:srgbClr val="18923D"/>
                </a:solidFill>
              </a:rPr>
              <a:t>Aantallen</a:t>
            </a:r>
          </a:p>
          <a:p>
            <a:pPr marL="285750" indent="-285750">
              <a:buFontTx/>
              <a:buChar char="-"/>
            </a:pPr>
            <a:r>
              <a:rPr lang="nl-NL" dirty="0">
                <a:solidFill>
                  <a:srgbClr val="18923D"/>
                </a:solidFill>
              </a:rPr>
              <a:t>Reistijden</a:t>
            </a:r>
          </a:p>
          <a:p>
            <a:pPr marL="285750" indent="-285750">
              <a:buFontTx/>
              <a:buChar char="-"/>
            </a:pPr>
            <a:r>
              <a:rPr lang="nl-NL" dirty="0">
                <a:solidFill>
                  <a:srgbClr val="18923D"/>
                </a:solidFill>
              </a:rPr>
              <a:t>Routes</a:t>
            </a:r>
          </a:p>
        </p:txBody>
      </p: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BC8907B7-574A-49CC-9AB8-D3F600D29AA6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4407697" y="4758197"/>
            <a:ext cx="973930" cy="4685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527459B4-0D28-4B44-8F3C-7D64B0C46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352" y="1197365"/>
            <a:ext cx="2416559" cy="1231050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3E590C58-C22A-4240-9DED-DCA9B939830A}"/>
              </a:ext>
            </a:extLst>
          </p:cNvPr>
          <p:cNvSpPr txBox="1"/>
          <p:nvPr/>
        </p:nvSpPr>
        <p:spPr>
          <a:xfrm>
            <a:off x="6600548" y="828683"/>
            <a:ext cx="1327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18923D"/>
                </a:solidFill>
              </a:rPr>
              <a:t>Flowcube1</a:t>
            </a:r>
          </a:p>
        </p:txBody>
      </p: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7991526F-C120-4A8B-B721-2FF214C3FF1A}"/>
              </a:ext>
            </a:extLst>
          </p:cNvPr>
          <p:cNvCxnSpPr>
            <a:cxnSpLocks/>
          </p:cNvCxnSpPr>
          <p:nvPr/>
        </p:nvCxnSpPr>
        <p:spPr>
          <a:xfrm flipH="1">
            <a:off x="6600548" y="2573313"/>
            <a:ext cx="693607" cy="13949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Afbeelding 21">
            <a:extLst>
              <a:ext uri="{FF2B5EF4-FFF2-40B4-BE49-F238E27FC236}">
                <a16:creationId xmlns:a16="http://schemas.microsoft.com/office/drawing/2014/main" id="{DC7C4175-9564-4FF1-9499-574188EA03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3800" y="2927747"/>
            <a:ext cx="514350" cy="495300"/>
          </a:xfrm>
          <a:prstGeom prst="rect">
            <a:avLst/>
          </a:prstGeom>
        </p:spPr>
      </p:pic>
      <p:sp>
        <p:nvSpPr>
          <p:cNvPr id="23" name="Tekstvak 22">
            <a:extLst>
              <a:ext uri="{FF2B5EF4-FFF2-40B4-BE49-F238E27FC236}">
                <a16:creationId xmlns:a16="http://schemas.microsoft.com/office/drawing/2014/main" id="{D7A771C4-5EB0-4A77-BE56-6427D2C49E95}"/>
              </a:ext>
            </a:extLst>
          </p:cNvPr>
          <p:cNvSpPr txBox="1"/>
          <p:nvPr/>
        </p:nvSpPr>
        <p:spPr>
          <a:xfrm>
            <a:off x="6569396" y="4694722"/>
            <a:ext cx="2416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18923D"/>
                </a:solidFill>
              </a:rPr>
              <a:t>Code herkend?</a:t>
            </a:r>
          </a:p>
          <a:p>
            <a:pPr marL="285750" indent="-285750">
              <a:buFontTx/>
              <a:buChar char="-"/>
            </a:pPr>
            <a:r>
              <a:rPr lang="nl-NL" dirty="0">
                <a:solidFill>
                  <a:srgbClr val="18923D"/>
                </a:solidFill>
              </a:rPr>
              <a:t>Hoe lang geleden</a:t>
            </a:r>
          </a:p>
          <a:p>
            <a:pPr marL="285750" indent="-285750">
              <a:buFontTx/>
              <a:buChar char="-"/>
            </a:pPr>
            <a:r>
              <a:rPr lang="nl-NL" dirty="0">
                <a:solidFill>
                  <a:srgbClr val="18923D"/>
                </a:solidFill>
              </a:rPr>
              <a:t>Bij welke locatie ?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7BDAE561-43FC-41D1-A8A2-15FAFC5142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9814" y="4756828"/>
            <a:ext cx="4953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08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C94102-4084-492E-863E-29D541C65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7" y="414339"/>
            <a:ext cx="7921624" cy="877072"/>
          </a:xfrm>
        </p:spPr>
        <p:txBody>
          <a:bodyPr/>
          <a:lstStyle/>
          <a:p>
            <a:r>
              <a:rPr lang="nl-NL" dirty="0"/>
              <a:t>Fase 1: nauwkeurigheid aantonen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FC5C3E-66DD-4CC9-BCE5-88214FC2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B3D1D0A-08F8-45F9-8E52-FB81FD88F3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933"/>
          <a:stretch/>
        </p:blipFill>
        <p:spPr>
          <a:xfrm>
            <a:off x="5576693" y="1081066"/>
            <a:ext cx="2365598" cy="362643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54F56D06-B357-4330-BC55-9B91029A9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57" y="4934553"/>
            <a:ext cx="7593013" cy="1409013"/>
          </a:xfrm>
          <a:prstGeom prst="rect">
            <a:avLst/>
          </a:prstGeom>
        </p:spPr>
      </p:pic>
      <p:grpSp>
        <p:nvGrpSpPr>
          <p:cNvPr id="36" name="Groep 35">
            <a:extLst>
              <a:ext uri="{FF2B5EF4-FFF2-40B4-BE49-F238E27FC236}">
                <a16:creationId xmlns:a16="http://schemas.microsoft.com/office/drawing/2014/main" id="{4795E2C9-B161-44A0-A23A-3343815ACD48}"/>
              </a:ext>
            </a:extLst>
          </p:cNvPr>
          <p:cNvGrpSpPr/>
          <p:nvPr/>
        </p:nvGrpSpPr>
        <p:grpSpPr>
          <a:xfrm>
            <a:off x="611187" y="1081066"/>
            <a:ext cx="3682008" cy="3626431"/>
            <a:chOff x="611187" y="969351"/>
            <a:chExt cx="3682008" cy="3626431"/>
          </a:xfrm>
        </p:grpSpPr>
        <p:pic>
          <p:nvPicPr>
            <p:cNvPr id="15" name="Afbeelding 14">
              <a:extLst>
                <a:ext uri="{FF2B5EF4-FFF2-40B4-BE49-F238E27FC236}">
                  <a16:creationId xmlns:a16="http://schemas.microsoft.com/office/drawing/2014/main" id="{456BC9D0-967B-4D73-80FD-825362868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187" y="969351"/>
              <a:ext cx="3682008" cy="3626431"/>
            </a:xfrm>
            <a:prstGeom prst="rect">
              <a:avLst/>
            </a:prstGeom>
          </p:spPr>
        </p:pic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A45219AD-6D6C-4CE9-A7E2-3C59735A8A74}"/>
                </a:ext>
              </a:extLst>
            </p:cNvPr>
            <p:cNvCxnSpPr/>
            <p:nvPr/>
          </p:nvCxnSpPr>
          <p:spPr>
            <a:xfrm flipH="1" flipV="1">
              <a:off x="3352800" y="3646311"/>
              <a:ext cx="519289" cy="31608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17">
              <a:extLst>
                <a:ext uri="{FF2B5EF4-FFF2-40B4-BE49-F238E27FC236}">
                  <a16:creationId xmlns:a16="http://schemas.microsoft.com/office/drawing/2014/main" id="{D159AA5C-B546-476D-B4A9-66F53529931E}"/>
                </a:ext>
              </a:extLst>
            </p:cNvPr>
            <p:cNvCxnSpPr/>
            <p:nvPr/>
          </p:nvCxnSpPr>
          <p:spPr>
            <a:xfrm flipH="1" flipV="1">
              <a:off x="1473200" y="2458193"/>
              <a:ext cx="519289" cy="31608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met pijl 23">
              <a:extLst>
                <a:ext uri="{FF2B5EF4-FFF2-40B4-BE49-F238E27FC236}">
                  <a16:creationId xmlns:a16="http://schemas.microsoft.com/office/drawing/2014/main" id="{1580597D-ED5C-484F-ACB6-075BD4CD97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89049" y="1522898"/>
              <a:ext cx="368301" cy="1160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AA5154F2-CA42-442D-A2E4-FB2379BA2E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6350" y="1104900"/>
              <a:ext cx="0" cy="42960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3860A540-9BD9-47F0-AF24-5A61B564CE37}"/>
                </a:ext>
              </a:extLst>
            </p:cNvPr>
            <p:cNvCxnSpPr/>
            <p:nvPr/>
          </p:nvCxnSpPr>
          <p:spPr>
            <a:xfrm flipH="1" flipV="1">
              <a:off x="1276350" y="1534500"/>
              <a:ext cx="66675" cy="437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id="{E34B1D11-DE48-422C-83E9-FD74DF5BBE6F}"/>
                </a:ext>
              </a:extLst>
            </p:cNvPr>
            <p:cNvSpPr txBox="1"/>
            <p:nvPr/>
          </p:nvSpPr>
          <p:spPr>
            <a:xfrm>
              <a:off x="1316746" y="114776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DE33DDC9-B11A-48B1-B4D7-7F7755EF9BD0}"/>
                </a:ext>
              </a:extLst>
            </p:cNvPr>
            <p:cNvSpPr/>
            <p:nvPr/>
          </p:nvSpPr>
          <p:spPr>
            <a:xfrm>
              <a:off x="2449138" y="3059668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dirty="0">
                  <a:solidFill>
                    <a:srgbClr val="FF000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0749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C94102-4084-492E-863E-29D541C65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6" y="376239"/>
            <a:ext cx="7921624" cy="877072"/>
          </a:xfrm>
        </p:spPr>
        <p:txBody>
          <a:bodyPr/>
          <a:lstStyle/>
          <a:p>
            <a:r>
              <a:rPr lang="nl-NL" dirty="0"/>
              <a:t>Fase 2: langere periode op druk traject toepassen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FC5C3E-66DD-4CC9-BCE5-88214FC2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19CBB6F-18B0-4532-ABC4-9A6AB1B1A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222" y="1115227"/>
            <a:ext cx="3722247" cy="3589120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6B11F153-C166-49B2-9421-B34C0DCDBD55}"/>
              </a:ext>
            </a:extLst>
          </p:cNvPr>
          <p:cNvSpPr txBox="1"/>
          <p:nvPr/>
        </p:nvSpPr>
        <p:spPr>
          <a:xfrm>
            <a:off x="447676" y="1115227"/>
            <a:ext cx="4057521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Het “Route 010” traject</a:t>
            </a:r>
          </a:p>
          <a:p>
            <a:endParaRPr lang="nl-NL" dirty="0"/>
          </a:p>
          <a:p>
            <a:r>
              <a:rPr lang="nl-NL" sz="2000" dirty="0"/>
              <a:t>Drukte fietspad verminderen door </a:t>
            </a:r>
          </a:p>
          <a:p>
            <a:r>
              <a:rPr lang="nl-NL" sz="2000" dirty="0"/>
              <a:t>alternatieve routes te promoten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9C18731-3E87-471C-B746-3D67BECC6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6" y="2733220"/>
            <a:ext cx="3272684" cy="300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49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BA2D1-1C87-42D0-9652-5792CA3D5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Vervolg – toepassingsmogelijkheden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B21F1E-83D5-44C3-B526-83556D067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979488"/>
            <a:ext cx="8363479" cy="5202236"/>
          </a:xfrm>
        </p:spPr>
        <p:txBody>
          <a:bodyPr/>
          <a:lstStyle/>
          <a:p>
            <a:r>
              <a:rPr lang="nl-NL" dirty="0"/>
              <a:t>Tijdelijke toepassing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inzetbaar op trajecten waar informatie van nodig is;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ook andere weggebruikers (voetgangers, auto’s, bakfietsen etc..);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inzicht spookfietsers;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inzicht in conflictsituaties bij drukte;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err="1"/>
              <a:t>etc</a:t>
            </a:r>
            <a:r>
              <a:rPr lang="nl-NL" sz="2000" dirty="0"/>
              <a:t>…</a:t>
            </a:r>
          </a:p>
          <a:p>
            <a:endParaRPr lang="nl-NL" dirty="0"/>
          </a:p>
          <a:p>
            <a:r>
              <a:rPr lang="nl-NL" dirty="0"/>
              <a:t>Statische toepassing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advies alternatieve routes bij grote drukte met </a:t>
            </a:r>
            <a:r>
              <a:rPr lang="nl-NL" sz="2000" dirty="0" err="1"/>
              <a:t>DRIP’s</a:t>
            </a:r>
            <a:r>
              <a:rPr lang="nl-NL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pas dynamische verkeerslichtregelingen aan;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geef druktewaarschuwingen via </a:t>
            </a:r>
            <a:r>
              <a:rPr lang="nl-NL" sz="2000" dirty="0" err="1"/>
              <a:t>social</a:t>
            </a:r>
            <a:r>
              <a:rPr lang="nl-NL" sz="2000" dirty="0"/>
              <a:t> media </a:t>
            </a:r>
            <a:r>
              <a:rPr lang="nl-NL" sz="2000" dirty="0" err="1"/>
              <a:t>posts</a:t>
            </a:r>
            <a:r>
              <a:rPr lang="nl-NL" sz="20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err="1"/>
              <a:t>etc</a:t>
            </a:r>
            <a:r>
              <a:rPr lang="nl-NL" sz="2000" dirty="0"/>
              <a:t>…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462E310-8E17-4D8F-B5E5-8C5906672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071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BA2D1-1C87-42D0-9652-5792CA3D5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Privacy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B21F1E-83D5-44C3-B526-83556D067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979488"/>
            <a:ext cx="8172450" cy="5202236"/>
          </a:xfrm>
        </p:spPr>
        <p:txBody>
          <a:bodyPr/>
          <a:lstStyle/>
          <a:p>
            <a:r>
              <a:rPr lang="nl-NL" dirty="0"/>
              <a:t>Er ís sprake van verwerking persoonsgegevens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De camerabeelden die 0,3 sec in de flow </a:t>
            </a:r>
            <a:r>
              <a:rPr lang="nl-NL" sz="2000" dirty="0" err="1"/>
              <a:t>cube</a:t>
            </a:r>
            <a:r>
              <a:rPr lang="nl-NL" sz="2000" dirty="0"/>
              <a:t> worden omgezet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De matchcode, die 20 minuten wordt bewaard</a:t>
            </a:r>
          </a:p>
          <a:p>
            <a:pPr marL="342900" indent="-342900">
              <a:buFontTx/>
              <a:buChar char="-"/>
            </a:pPr>
            <a:endParaRPr lang="nl-NL" dirty="0"/>
          </a:p>
          <a:p>
            <a:r>
              <a:rPr lang="nl-NL" dirty="0"/>
              <a:t>Daarom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Verwerkersovereenkomst fase 1 en fase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DPIA traject doorlopen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Privacy en security geborgd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Gebruikers informeren met bord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Verwijzing naar website met uitleg 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462E310-8E17-4D8F-B5E5-8C5906672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E55B51-0C03-423C-AE34-360EC2405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167" y="3091656"/>
            <a:ext cx="2340302" cy="234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0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BA2D1-1C87-42D0-9652-5792CA3D5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Dashboard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B21F1E-83D5-44C3-B526-83556D067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979488"/>
            <a:ext cx="8172450" cy="5202236"/>
          </a:xfrm>
        </p:spPr>
        <p:txBody>
          <a:bodyPr/>
          <a:lstStyle/>
          <a:p>
            <a:r>
              <a:rPr lang="nl-NL" dirty="0"/>
              <a:t>Via website kan je bij alle data.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Reistijden en intensiteiten tussen punt A en 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Maar ook tussen A en D via B of C (snelste route)</a:t>
            </a:r>
          </a:p>
          <a:p>
            <a:endParaRPr lang="nl-NL" sz="2000" dirty="0"/>
          </a:p>
          <a:p>
            <a:pPr marL="342900" indent="-342900">
              <a:buFontTx/>
              <a:buChar char="-"/>
            </a:pP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462E310-8E17-4D8F-B5E5-8C5906672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1A956-5177-F34D-8217-95F669959E0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ECD0006-7410-45C9-9FF0-2C2658253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077" y="2743992"/>
            <a:ext cx="5119534" cy="137001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C574C54-520B-4BC5-BC11-BEDA274E0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4525172"/>
            <a:ext cx="79819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95688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_rotterdam">
  <a:themeElements>
    <a:clrScheme name="Custom 3">
      <a:dk1>
        <a:srgbClr val="000000"/>
      </a:dk1>
      <a:lt1>
        <a:srgbClr val="FFFFFF"/>
      </a:lt1>
      <a:dk2>
        <a:srgbClr val="8C8D8C"/>
      </a:dk2>
      <a:lt2>
        <a:srgbClr val="3C3C3C"/>
      </a:lt2>
      <a:accent1>
        <a:srgbClr val="18933C"/>
      </a:accent1>
      <a:accent2>
        <a:srgbClr val="67B87F"/>
      </a:accent2>
      <a:accent3>
        <a:srgbClr val="B3DBBF"/>
      </a:accent3>
      <a:accent4>
        <a:srgbClr val="DFE0E1"/>
      </a:accent4>
      <a:accent5>
        <a:srgbClr val="585858"/>
      </a:accent5>
      <a:accent6>
        <a:srgbClr val="878787"/>
      </a:accent6>
      <a:hlink>
        <a:srgbClr val="AFAFAF"/>
      </a:hlink>
      <a:folHlink>
        <a:srgbClr val="6B7EEF"/>
      </a:folHlink>
    </a:clrScheme>
    <a:fontScheme name="Aangepast 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GemeenteRotterdam_P 1">
        <a:dk1>
          <a:srgbClr val="0B1966"/>
        </a:dk1>
        <a:lt1>
          <a:srgbClr val="FFFFFF"/>
        </a:lt1>
        <a:dk2>
          <a:srgbClr val="FFFFFF"/>
        </a:dk2>
        <a:lt2>
          <a:srgbClr val="000000"/>
        </a:lt2>
        <a:accent1>
          <a:srgbClr val="18933C"/>
        </a:accent1>
        <a:accent2>
          <a:srgbClr val="1833D4"/>
        </a:accent2>
        <a:accent3>
          <a:srgbClr val="FFFFFF"/>
        </a:accent3>
        <a:accent4>
          <a:srgbClr val="081456"/>
        </a:accent4>
        <a:accent5>
          <a:srgbClr val="ABC8AF"/>
        </a:accent5>
        <a:accent6>
          <a:srgbClr val="152DC0"/>
        </a:accent6>
        <a:hlink>
          <a:srgbClr val="1FC14D"/>
        </a:hlink>
        <a:folHlink>
          <a:srgbClr val="6B7EE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powerpoint_rotterdam</Template>
  <TotalTime>4018</TotalTime>
  <Words>272</Words>
  <Application>Microsoft Office PowerPoint</Application>
  <PresentationFormat>Diavoorstelling (4:3)</PresentationFormat>
  <Paragraphs>74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Wingdings</vt:lpstr>
      <vt:lpstr>powerpoint_rotterdam</vt:lpstr>
      <vt:lpstr>PowerPoint-presentatie</vt:lpstr>
      <vt:lpstr>Waarom de pilot ? </vt:lpstr>
      <vt:lpstr>De techniek</vt:lpstr>
      <vt:lpstr>Fase 1: nauwkeurigheid aantonen</vt:lpstr>
      <vt:lpstr>Fase 2: langere periode op druk traject toepassen</vt:lpstr>
      <vt:lpstr>Vervolg – toepassingsmogelijkheden</vt:lpstr>
      <vt:lpstr>Privacy</vt:lpstr>
      <vt:lpstr>Dashboard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Clerx W.C.G. (Will)</dc:creator>
  <cp:lastModifiedBy>Simons M. (Mark)</cp:lastModifiedBy>
  <cp:revision>265</cp:revision>
  <cp:lastPrinted>2019-11-18T07:38:42Z</cp:lastPrinted>
  <dcterms:created xsi:type="dcterms:W3CDTF">2017-11-28T14:52:15Z</dcterms:created>
  <dcterms:modified xsi:type="dcterms:W3CDTF">2021-05-21T06:55:13Z</dcterms:modified>
</cp:coreProperties>
</file>