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63" r:id="rId2"/>
    <p:sldId id="267" r:id="rId3"/>
    <p:sldId id="268" r:id="rId4"/>
    <p:sldId id="269" r:id="rId5"/>
    <p:sldId id="294" r:id="rId6"/>
    <p:sldId id="272" r:id="rId7"/>
    <p:sldId id="275" r:id="rId8"/>
    <p:sldId id="296" r:id="rId9"/>
    <p:sldId id="295" r:id="rId10"/>
  </p:sldIdLst>
  <p:sldSz cx="9144000" cy="5143500" type="screen16x9"/>
  <p:notesSz cx="6805613" cy="9939338"/>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AB51D"/>
    <a:srgbClr val="007A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206" autoAdjust="0"/>
  </p:normalViewPr>
  <p:slideViewPr>
    <p:cSldViewPr snapToGrid="0">
      <p:cViewPr>
        <p:scale>
          <a:sx n="125" d="100"/>
          <a:sy n="125" d="100"/>
        </p:scale>
        <p:origin x="-226" y="57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4450" y="0"/>
            <a:ext cx="2949575" cy="496888"/>
          </a:xfrm>
          <a:prstGeom prst="rect">
            <a:avLst/>
          </a:prstGeom>
        </p:spPr>
        <p:txBody>
          <a:bodyPr vert="horz" lIns="91440" tIns="45720" rIns="91440" bIns="45720" rtlCol="0"/>
          <a:lstStyle>
            <a:lvl1pPr algn="r">
              <a:defRPr sz="1200"/>
            </a:lvl1pPr>
          </a:lstStyle>
          <a:p>
            <a:fld id="{1D5618E8-1AB5-4B3A-B7B6-524A97A2D325}" type="datetimeFigureOut">
              <a:rPr lang="nl-NL" smtClean="0"/>
              <a:pPr/>
              <a:t>4-12-2020</a:t>
            </a:fld>
            <a:endParaRPr lang="nl-NL"/>
          </a:p>
        </p:txBody>
      </p:sp>
      <p:sp>
        <p:nvSpPr>
          <p:cNvPr id="4" name="Tijdelijke aanduiding voor dia-afbeelding 3"/>
          <p:cNvSpPr>
            <a:spLocks noGrp="1" noRot="1" noChangeAspect="1"/>
          </p:cNvSpPr>
          <p:nvPr>
            <p:ph type="sldImg" idx="2"/>
          </p:nvPr>
        </p:nvSpPr>
        <p:spPr>
          <a:xfrm>
            <a:off x="92075" y="746125"/>
            <a:ext cx="6623050" cy="3725863"/>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1038" y="4721225"/>
            <a:ext cx="5443537" cy="4471988"/>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9440863"/>
            <a:ext cx="2949575" cy="4968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4450" y="9440863"/>
            <a:ext cx="2949575" cy="496887"/>
          </a:xfrm>
          <a:prstGeom prst="rect">
            <a:avLst/>
          </a:prstGeom>
        </p:spPr>
        <p:txBody>
          <a:bodyPr vert="horz" lIns="91440" tIns="45720" rIns="91440" bIns="45720" rtlCol="0" anchor="b"/>
          <a:lstStyle>
            <a:lvl1pPr algn="r">
              <a:defRPr sz="1200"/>
            </a:lvl1pPr>
          </a:lstStyle>
          <a:p>
            <a:fld id="{05739A13-BFF2-42C7-AEC1-AB6B48C750F5}" type="slidenum">
              <a:rPr lang="nl-NL" smtClean="0"/>
              <a:pPr/>
              <a:t>‹nr.›</a:t>
            </a:fld>
            <a:endParaRPr lang="nl-NL"/>
          </a:p>
        </p:txBody>
      </p:sp>
    </p:spTree>
    <p:extLst>
      <p:ext uri="{BB962C8B-B14F-4D97-AF65-F5344CB8AC3E}">
        <p14:creationId xmlns:p14="http://schemas.microsoft.com/office/powerpoint/2010/main" val="2639035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Artikel 1.2: de wet gaat over de fysieke leefomgeving en over activiteiten die gevolgen (kunnen) hebben voor de fysieke leefomgeving. </a:t>
            </a:r>
          </a:p>
          <a:p>
            <a:r>
              <a:rPr lang="nl-NL" dirty="0" smtClean="0"/>
              <a:t>Artikel 1.3: zegt dat de Omgevingswet is gericht op het in onderlinge samenhang:</a:t>
            </a:r>
          </a:p>
          <a:p>
            <a:r>
              <a:rPr lang="nl-NL" dirty="0" smtClean="0"/>
              <a:t>1.	bereiken en in stand houden van een veilige en gezonde fysieke leefomgeving en een goede omgevingskwaliteit, en</a:t>
            </a:r>
          </a:p>
          <a:p>
            <a:r>
              <a:rPr lang="nl-NL" dirty="0" smtClean="0"/>
              <a:t>2.	doelmatig beheren, gebruiken en ontwikkelen van de fysieke leefomgeving ter vervulling van maatschappelijke behoeften met het oog op duurzame ontwikkeling, de bewoonbaarheid van het land en de bescherming en verbetering van het leefmilieu.</a:t>
            </a:r>
          </a:p>
          <a:p>
            <a:r>
              <a:rPr lang="nl-NL" dirty="0" smtClean="0"/>
              <a:t>Artikel</a:t>
            </a:r>
            <a:r>
              <a:rPr lang="nl-NL" baseline="0" dirty="0" smtClean="0"/>
              <a:t> 2.1 lid 1: </a:t>
            </a:r>
            <a:r>
              <a:rPr lang="nl-NL" dirty="0" smtClean="0"/>
              <a:t>Een bestuursorgaan (gemeenteraad, college van Burgemeester &amp; wethouders, Provinciale Staten, Gedeputeerde Staten, etc.) oefent zijn taken en bevoegdheden die hij op grond van de Omgevingswet heeft, uitsluitend uit met het oog op deze doelen. </a:t>
            </a:r>
          </a:p>
          <a:p>
            <a:r>
              <a:rPr lang="nl-NL" dirty="0" smtClean="0"/>
              <a:t>Artikel 2.3 lid 1: gemeente is bevoegd gezag, tenzij daarover andere regels zijn gesteld.</a:t>
            </a:r>
          </a:p>
          <a:p>
            <a:endParaRPr lang="nl-NL" dirty="0"/>
          </a:p>
        </p:txBody>
      </p:sp>
      <p:sp>
        <p:nvSpPr>
          <p:cNvPr id="4" name="Tijdelijke aanduiding voor dianummer 3"/>
          <p:cNvSpPr>
            <a:spLocks noGrp="1"/>
          </p:cNvSpPr>
          <p:nvPr>
            <p:ph type="sldNum" sz="quarter" idx="10"/>
          </p:nvPr>
        </p:nvSpPr>
        <p:spPr/>
        <p:txBody>
          <a:bodyPr/>
          <a:lstStyle/>
          <a:p>
            <a:fld id="{E283801D-AE06-2444-8419-771CD0E2E8B2}" type="slidenum">
              <a:rPr lang="nl-NL" smtClean="0"/>
              <a:t>2</a:t>
            </a:fld>
            <a:endParaRPr lang="nl-NL"/>
          </a:p>
        </p:txBody>
      </p:sp>
    </p:spTree>
    <p:extLst>
      <p:ext uri="{BB962C8B-B14F-4D97-AF65-F5344CB8AC3E}">
        <p14:creationId xmlns:p14="http://schemas.microsoft.com/office/powerpoint/2010/main" val="13228800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Om de gebruiksruimte goed te benutten biedt de Omgevingswet zes kerninstrumenten: </a:t>
            </a:r>
          </a:p>
          <a:p>
            <a:r>
              <a:rPr lang="nl-NL" dirty="0" smtClean="0"/>
              <a:t>1.	de </a:t>
            </a:r>
            <a:r>
              <a:rPr lang="nl-NL" u="sng" dirty="0" smtClean="0"/>
              <a:t>omgevingsvisie</a:t>
            </a:r>
            <a:r>
              <a:rPr lang="nl-NL" dirty="0" smtClean="0"/>
              <a:t> (verplicht op nationaal, provinciaal en gemeentelijk niveau),</a:t>
            </a:r>
          </a:p>
          <a:p>
            <a:r>
              <a:rPr lang="nl-NL" dirty="0" smtClean="0"/>
              <a:t>2.	het </a:t>
            </a:r>
            <a:r>
              <a:rPr lang="nl-NL" u="sng" dirty="0" smtClean="0"/>
              <a:t>programma</a:t>
            </a:r>
            <a:r>
              <a:rPr lang="nl-NL" dirty="0" smtClean="0"/>
              <a:t>, </a:t>
            </a:r>
          </a:p>
          <a:p>
            <a:r>
              <a:rPr lang="nl-NL" dirty="0" smtClean="0"/>
              <a:t>3.	decentrale regels (gemeentelijk </a:t>
            </a:r>
            <a:r>
              <a:rPr lang="nl-NL" u="sng" dirty="0" smtClean="0"/>
              <a:t>omgevingsplan</a:t>
            </a:r>
            <a:r>
              <a:rPr lang="nl-NL" dirty="0" smtClean="0"/>
              <a:t>, provinciale omgevingsverordening en </a:t>
            </a:r>
            <a:r>
              <a:rPr lang="nl-NL" dirty="0" err="1" smtClean="0"/>
              <a:t>waterschapsverordening</a:t>
            </a:r>
            <a:r>
              <a:rPr lang="nl-NL" dirty="0" smtClean="0"/>
              <a:t>), </a:t>
            </a:r>
          </a:p>
          <a:p>
            <a:r>
              <a:rPr lang="nl-NL" dirty="0" smtClean="0"/>
              <a:t>4.	algemene rijksregels (</a:t>
            </a:r>
            <a:r>
              <a:rPr lang="nl-NL" dirty="0" err="1" smtClean="0"/>
              <a:t>AMvB’s</a:t>
            </a:r>
            <a:r>
              <a:rPr lang="nl-NL" dirty="0" smtClean="0"/>
              <a:t>), </a:t>
            </a:r>
          </a:p>
          <a:p>
            <a:r>
              <a:rPr lang="nl-NL" dirty="0" smtClean="0"/>
              <a:t>5.	de omgevingsvergunning,</a:t>
            </a:r>
          </a:p>
          <a:p>
            <a:pPr marL="228600" indent="-228600">
              <a:buAutoNum type="arabicPeriod" startAt="6"/>
            </a:pPr>
            <a:r>
              <a:rPr lang="nl-NL" dirty="0" smtClean="0"/>
              <a:t>het projectbesluit (ter vervanging van </a:t>
            </a:r>
            <a:r>
              <a:rPr lang="nl-NL" dirty="0" err="1" smtClean="0"/>
              <a:t>tracébesluit</a:t>
            </a:r>
            <a:r>
              <a:rPr lang="nl-NL" dirty="0" smtClean="0"/>
              <a:t>, inpassingsplan en projectplan Waterwet).</a:t>
            </a:r>
          </a:p>
          <a:p>
            <a:pPr marL="228600" indent="-228600">
              <a:buAutoNum type="arabicPeriod" startAt="6"/>
            </a:pPr>
            <a:endParaRPr lang="nl-NL" dirty="0" smtClean="0"/>
          </a:p>
          <a:p>
            <a:pPr marL="0" indent="0">
              <a:buNone/>
            </a:pPr>
            <a:r>
              <a:rPr lang="nl-NL" sz="1200" kern="1200" dirty="0" smtClean="0">
                <a:solidFill>
                  <a:schemeClr val="tx1"/>
                </a:solidFill>
                <a:effectLst/>
                <a:latin typeface="+mn-lt"/>
                <a:ea typeface="+mn-ea"/>
                <a:cs typeface="+mn-cs"/>
              </a:rPr>
              <a:t>De ontwikkeling van de Omgevingswet volgt de beleidscyclus. Omgevingsvisies zijn de uitkomst van beleidsontwikkeling, programma’s geven aan hoe het beleid doorwerkt in de praktijk en bij de uitvoering van maatregelen zijn de decentrale regels uit het omgevingsplan nodig.</a:t>
            </a:r>
            <a:endParaRPr lang="nl-NL" dirty="0" smtClean="0"/>
          </a:p>
          <a:p>
            <a:endParaRPr lang="nl-NL" dirty="0"/>
          </a:p>
        </p:txBody>
      </p:sp>
      <p:sp>
        <p:nvSpPr>
          <p:cNvPr id="4" name="Tijdelijke aanduiding voor dianummer 3"/>
          <p:cNvSpPr>
            <a:spLocks noGrp="1"/>
          </p:cNvSpPr>
          <p:nvPr>
            <p:ph type="sldNum" sz="quarter" idx="10"/>
          </p:nvPr>
        </p:nvSpPr>
        <p:spPr/>
        <p:txBody>
          <a:bodyPr/>
          <a:lstStyle/>
          <a:p>
            <a:fld id="{E283801D-AE06-2444-8419-771CD0E2E8B2}" type="slidenum">
              <a:rPr lang="nl-NL" smtClean="0"/>
              <a:t>3</a:t>
            </a:fld>
            <a:endParaRPr lang="nl-NL"/>
          </a:p>
        </p:txBody>
      </p:sp>
    </p:spTree>
    <p:extLst>
      <p:ext uri="{BB962C8B-B14F-4D97-AF65-F5344CB8AC3E}">
        <p14:creationId xmlns:p14="http://schemas.microsoft.com/office/powerpoint/2010/main" val="13228800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smtClean="0">
                <a:solidFill>
                  <a:schemeClr val="tx1"/>
                </a:solidFill>
                <a:effectLst/>
                <a:latin typeface="+mn-lt"/>
                <a:ea typeface="+mn-ea"/>
                <a:cs typeface="+mn-cs"/>
              </a:rPr>
              <a:t>In de omgevingsvisie staat ‘hoe willen wij hier met elkaar leven’. </a:t>
            </a:r>
          </a:p>
          <a:p>
            <a:r>
              <a:rPr lang="nl-NL" sz="1200" kern="1200" dirty="0" smtClean="0">
                <a:solidFill>
                  <a:schemeClr val="tx1"/>
                </a:solidFill>
                <a:effectLst/>
                <a:latin typeface="+mn-lt"/>
                <a:ea typeface="+mn-ea"/>
                <a:cs typeface="+mn-cs"/>
              </a:rPr>
              <a:t>Iedere gemeente stelt een eigen omgevingsvisie op, of stelt in samenwerking met buurgemeenten een regionale omgevingsvisie op. </a:t>
            </a:r>
          </a:p>
          <a:p>
            <a:r>
              <a:rPr lang="nl-NL" sz="1200" kern="1200" dirty="0" smtClean="0">
                <a:solidFill>
                  <a:schemeClr val="tx1"/>
                </a:solidFill>
                <a:effectLst/>
                <a:latin typeface="+mn-lt"/>
                <a:ea typeface="+mn-ea"/>
                <a:cs typeface="+mn-cs"/>
              </a:rPr>
              <a:t> </a:t>
            </a:r>
          </a:p>
          <a:p>
            <a:r>
              <a:rPr lang="nl-NL" sz="1200" kern="1200" dirty="0" smtClean="0">
                <a:solidFill>
                  <a:schemeClr val="tx1"/>
                </a:solidFill>
                <a:effectLst/>
                <a:latin typeface="+mn-lt"/>
                <a:ea typeface="+mn-ea"/>
                <a:cs typeface="+mn-cs"/>
              </a:rPr>
              <a:t>Een omgevingsvisie bevat drie onderdelen: </a:t>
            </a:r>
          </a:p>
          <a:p>
            <a:pPr marL="228600" lvl="0" indent="-228600">
              <a:buFont typeface="+mj-lt"/>
              <a:buAutoNum type="arabicPeriod"/>
            </a:pPr>
            <a:r>
              <a:rPr lang="nl-NL" sz="1200" kern="1200" dirty="0" smtClean="0">
                <a:solidFill>
                  <a:schemeClr val="tx1"/>
                </a:solidFill>
                <a:effectLst/>
                <a:latin typeface="+mn-lt"/>
                <a:ea typeface="+mn-ea"/>
                <a:cs typeface="+mn-cs"/>
              </a:rPr>
              <a:t>de hoofdlijnen van de kwaliteit van de fysieke leefomgeving, </a:t>
            </a:r>
          </a:p>
          <a:p>
            <a:pPr marL="228600" lvl="0" indent="-228600">
              <a:buFont typeface="+mj-lt"/>
              <a:buAutoNum type="arabicPeriod"/>
            </a:pPr>
            <a:r>
              <a:rPr lang="nl-NL" sz="1200" kern="1200" dirty="0" smtClean="0">
                <a:solidFill>
                  <a:schemeClr val="tx1"/>
                </a:solidFill>
                <a:effectLst/>
                <a:latin typeface="+mn-lt"/>
                <a:ea typeface="+mn-ea"/>
                <a:cs typeface="+mn-cs"/>
              </a:rPr>
              <a:t>de hoofdlijnen van het beoogde gebruik en beheer van het gemeentelijk grondgebied;</a:t>
            </a:r>
          </a:p>
          <a:p>
            <a:pPr marL="228600" lvl="0" indent="-228600">
              <a:buFont typeface="+mj-lt"/>
              <a:buAutoNum type="arabicPeriod"/>
            </a:pPr>
            <a:r>
              <a:rPr lang="nl-NL" sz="1200" kern="1200" dirty="0" smtClean="0">
                <a:solidFill>
                  <a:schemeClr val="tx1"/>
                </a:solidFill>
                <a:effectLst/>
                <a:latin typeface="+mn-lt"/>
                <a:ea typeface="+mn-ea"/>
                <a:cs typeface="+mn-cs"/>
              </a:rPr>
              <a:t>de hoofdzaken van het te voeren integrale beleid. </a:t>
            </a:r>
          </a:p>
          <a:p>
            <a:r>
              <a:rPr lang="nl-NL" sz="1200" kern="1200" dirty="0" smtClean="0">
                <a:solidFill>
                  <a:schemeClr val="tx1"/>
                </a:solidFill>
                <a:effectLst/>
                <a:latin typeface="+mn-lt"/>
                <a:ea typeface="+mn-ea"/>
                <a:cs typeface="+mn-cs"/>
              </a:rPr>
              <a:t>Aan de gewenste kwaliteiten worden streefwaarden of normen gekoppeld. Die kwaliteiten kunnen in het omgevingsplan worden uitgewerkt tot omgevingswaarden met meetbare, berekenbare of objectieve eenheden.</a:t>
            </a:r>
          </a:p>
          <a:p>
            <a:endParaRPr lang="nl-NL"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nl-NL" sz="1200" kern="1200" dirty="0" smtClean="0">
                <a:solidFill>
                  <a:schemeClr val="tx1"/>
                </a:solidFill>
                <a:effectLst/>
                <a:latin typeface="+mn-lt"/>
                <a:ea typeface="+mn-ea"/>
                <a:cs typeface="+mn-cs"/>
              </a:rPr>
              <a:t>Het Rijk en alle provincies maken een eigen omgevingsvisie. Op langere termijn is het de bedoeling dat al die omgevingsvisies op elkaar gaan aansluiten.</a:t>
            </a:r>
          </a:p>
          <a:p>
            <a:endParaRPr lang="nl-NL" dirty="0"/>
          </a:p>
        </p:txBody>
      </p:sp>
      <p:sp>
        <p:nvSpPr>
          <p:cNvPr id="4" name="Tijdelijke aanduiding voor dianummer 3"/>
          <p:cNvSpPr>
            <a:spLocks noGrp="1"/>
          </p:cNvSpPr>
          <p:nvPr>
            <p:ph type="sldNum" sz="quarter" idx="10"/>
          </p:nvPr>
        </p:nvSpPr>
        <p:spPr/>
        <p:txBody>
          <a:bodyPr/>
          <a:lstStyle/>
          <a:p>
            <a:fld id="{E283801D-AE06-2444-8419-771CD0E2E8B2}" type="slidenum">
              <a:rPr lang="nl-NL" smtClean="0"/>
              <a:t>4</a:t>
            </a:fld>
            <a:endParaRPr lang="nl-NL"/>
          </a:p>
        </p:txBody>
      </p:sp>
    </p:spTree>
    <p:extLst>
      <p:ext uri="{BB962C8B-B14F-4D97-AF65-F5344CB8AC3E}">
        <p14:creationId xmlns:p14="http://schemas.microsoft.com/office/powerpoint/2010/main" val="13228800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Bij het concretiseren van de doelen uit de omgevingsvisie spelen programma’s een grote rol. Een programma bevat maatregelen voor ontwikkeling, gebruik, bescherming en beheer van de fysieke leefomgeving. Het kan zich richten op een sector (bijvoorbeeld alleen mobiliteit) of op een gebied (bijvoorbeeld voor een woonwijk). </a:t>
            </a:r>
          </a:p>
          <a:p>
            <a:endParaRPr lang="nl-NL" dirty="0" smtClean="0"/>
          </a:p>
          <a:p>
            <a:r>
              <a:rPr lang="nl-NL" dirty="0" smtClean="0"/>
              <a:t>Er zijn twee soorten programma´s:</a:t>
            </a:r>
          </a:p>
          <a:p>
            <a:pPr marL="171450" lvl="0" indent="-171450">
              <a:buFont typeface="Arial" panose="020B0604020202020204" pitchFamily="34" charset="0"/>
              <a:buChar char="•"/>
            </a:pPr>
            <a:r>
              <a:rPr lang="nl-NL" sz="1200" kern="1200" dirty="0" smtClean="0">
                <a:solidFill>
                  <a:schemeClr val="tx1"/>
                </a:solidFill>
                <a:effectLst/>
                <a:latin typeface="+mn-lt"/>
                <a:ea typeface="+mn-ea"/>
                <a:cs typeface="+mn-cs"/>
              </a:rPr>
              <a:t>niet verplichte programma’s </a:t>
            </a:r>
          </a:p>
          <a:p>
            <a:pPr lvl="1"/>
            <a:r>
              <a:rPr lang="nl-NL" sz="1200" kern="1200" dirty="0" smtClean="0">
                <a:solidFill>
                  <a:schemeClr val="tx1"/>
                </a:solidFill>
                <a:effectLst/>
                <a:latin typeface="+mn-lt"/>
                <a:ea typeface="+mn-ea"/>
                <a:cs typeface="+mn-cs"/>
              </a:rPr>
              <a:t>Een gemeente kan met behulp van programma’s gewenste ontwikkelingen in gang zetten. Denk aan een programma voor het bereiken van het beoogde gebruik van een gebied of voor het stimuleren van het fietsen.</a:t>
            </a:r>
          </a:p>
          <a:p>
            <a:pPr marL="171450" lvl="0" indent="-171450">
              <a:buFont typeface="Arial" panose="020B0604020202020204" pitchFamily="34" charset="0"/>
              <a:buChar char="•"/>
            </a:pPr>
            <a:r>
              <a:rPr lang="nl-NL" sz="1200" kern="1200" dirty="0" smtClean="0">
                <a:solidFill>
                  <a:schemeClr val="tx1"/>
                </a:solidFill>
                <a:effectLst/>
                <a:latin typeface="+mn-lt"/>
                <a:ea typeface="+mn-ea"/>
                <a:cs typeface="+mn-cs"/>
              </a:rPr>
              <a:t>verplichte programma’s</a:t>
            </a:r>
          </a:p>
          <a:p>
            <a:pPr lvl="1"/>
            <a:r>
              <a:rPr lang="nl-NL" sz="1200" kern="1200" dirty="0" smtClean="0">
                <a:solidFill>
                  <a:schemeClr val="tx1"/>
                </a:solidFill>
                <a:effectLst/>
                <a:latin typeface="+mn-lt"/>
                <a:ea typeface="+mn-ea"/>
                <a:cs typeface="+mn-cs"/>
              </a:rPr>
              <a:t>Wanneer er omgevingswaarden benoemd zijn in het omgevingsplan is het college van burgemeester en wethouders verplicht om die waarden te monitoren en een programma op te stellen voor het geval omgevingswaarden overschreden/niet gehaald worden. Dat geldt zowel voor waarden die door Europa worden voorgeschreven als voor de eigen normen. </a:t>
            </a:r>
          </a:p>
          <a:p>
            <a:endParaRPr lang="nl-NL"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nl-NL" sz="1200" kern="1200" dirty="0" smtClean="0">
                <a:solidFill>
                  <a:schemeClr val="tx1"/>
                </a:solidFill>
                <a:effectLst/>
                <a:latin typeface="+mn-lt"/>
                <a:ea typeface="+mn-ea"/>
                <a:cs typeface="+mn-cs"/>
              </a:rPr>
              <a:t>Maatregelen die in een programma opgenomen kunnen worden zijn heel divers, zoals aangescherpte eisen voor omgevingsvergunningen, communicatie campagnes, afspraken met bedrijven of het beschikbaar stellen van subsidie. </a:t>
            </a:r>
          </a:p>
          <a:p>
            <a:endParaRPr lang="nl-NL" dirty="0"/>
          </a:p>
        </p:txBody>
      </p:sp>
      <p:sp>
        <p:nvSpPr>
          <p:cNvPr id="4" name="Tijdelijke aanduiding voor dianummer 3"/>
          <p:cNvSpPr>
            <a:spLocks noGrp="1"/>
          </p:cNvSpPr>
          <p:nvPr>
            <p:ph type="sldNum" sz="quarter" idx="10"/>
          </p:nvPr>
        </p:nvSpPr>
        <p:spPr/>
        <p:txBody>
          <a:bodyPr/>
          <a:lstStyle/>
          <a:p>
            <a:fld id="{E283801D-AE06-2444-8419-771CD0E2E8B2}" type="slidenum">
              <a:rPr lang="nl-NL" smtClean="0"/>
              <a:t>6</a:t>
            </a:fld>
            <a:endParaRPr lang="nl-NL"/>
          </a:p>
        </p:txBody>
      </p:sp>
    </p:spTree>
    <p:extLst>
      <p:ext uri="{BB962C8B-B14F-4D97-AF65-F5344CB8AC3E}">
        <p14:creationId xmlns:p14="http://schemas.microsoft.com/office/powerpoint/2010/main" val="13228800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In het omgevingsplan brengt de gemeente de regels bij elkaar die op haar grondgebied gelden. Het omgevingsplan bevat de algemene regels die nodig zijn om de integrale omgevingsvisie uit te werken. Het gaat in de eerste plaats uit van mogelijkheden, niet van beperkingen. </a:t>
            </a:r>
          </a:p>
          <a:p>
            <a:r>
              <a:rPr lang="nl-NL" sz="1200" kern="1200" dirty="0" smtClean="0">
                <a:solidFill>
                  <a:schemeClr val="tx1"/>
                </a:solidFill>
                <a:effectLst/>
                <a:latin typeface="+mn-lt"/>
                <a:ea typeface="+mn-ea"/>
                <a:cs typeface="+mn-cs"/>
              </a:rPr>
              <a:t>Het omgevingsplan is volgens de wetgever voor gemeenten het belangrijkste instrument voor een samenhangende regulering van activiteiten in de fysieke leefomgeving. </a:t>
            </a:r>
          </a:p>
          <a:p>
            <a:r>
              <a:rPr lang="nl-NL" dirty="0" smtClean="0"/>
              <a:t>De gemeenteraad stelt het omgevingsplan vast. </a:t>
            </a:r>
          </a:p>
          <a:p>
            <a:endParaRPr lang="nl-NL" dirty="0" smtClean="0"/>
          </a:p>
          <a:p>
            <a:r>
              <a:rPr lang="nl-NL" sz="1200" kern="1200" dirty="0" smtClean="0">
                <a:solidFill>
                  <a:schemeClr val="tx1"/>
                </a:solidFill>
                <a:effectLst/>
                <a:latin typeface="+mn-lt"/>
                <a:ea typeface="+mn-ea"/>
                <a:cs typeface="+mn-cs"/>
              </a:rPr>
              <a:t>Er is straks per gemeente één omgevingsplan, dat bestaat uit alle regels die in de gemeente gelden. Als je vóór 2021 niets doet dan bestaat het omgevingsplan uit alle huidige bestemmingsplannen en regels.</a:t>
            </a:r>
            <a:endParaRPr lang="nl-NL"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nl-NL" sz="1200" kern="1200" dirty="0" smtClean="0">
                <a:solidFill>
                  <a:schemeClr val="tx1"/>
                </a:solidFill>
                <a:effectLst/>
                <a:latin typeface="+mn-lt"/>
                <a:ea typeface="+mn-ea"/>
                <a:cs typeface="+mn-cs"/>
              </a:rPr>
              <a:t>De basis van het omgevingsplan bestaat uit de regels waarmee functies aan locaties worden toegedeeld en de regels die daarvoor nodig zijn. Ook voor mobiliteitsbeleid biedt dat kansen, maar dan moet je wel wat breder denken dan de mogelijkheden die er nu bestaan.</a:t>
            </a:r>
          </a:p>
          <a:p>
            <a:endParaRPr lang="nl-NL" dirty="0"/>
          </a:p>
        </p:txBody>
      </p:sp>
      <p:sp>
        <p:nvSpPr>
          <p:cNvPr id="4" name="Tijdelijke aanduiding voor dianummer 3"/>
          <p:cNvSpPr>
            <a:spLocks noGrp="1"/>
          </p:cNvSpPr>
          <p:nvPr>
            <p:ph type="sldNum" sz="quarter" idx="10"/>
          </p:nvPr>
        </p:nvSpPr>
        <p:spPr/>
        <p:txBody>
          <a:bodyPr/>
          <a:lstStyle/>
          <a:p>
            <a:fld id="{E283801D-AE06-2444-8419-771CD0E2E8B2}" type="slidenum">
              <a:rPr lang="nl-NL" smtClean="0"/>
              <a:t>7</a:t>
            </a:fld>
            <a:endParaRPr lang="nl-NL"/>
          </a:p>
        </p:txBody>
      </p:sp>
    </p:spTree>
    <p:extLst>
      <p:ext uri="{BB962C8B-B14F-4D97-AF65-F5344CB8AC3E}">
        <p14:creationId xmlns:p14="http://schemas.microsoft.com/office/powerpoint/2010/main" val="13228800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7" name="Afbeelding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21" y="0"/>
            <a:ext cx="9135879" cy="5143500"/>
          </a:xfrm>
          <a:prstGeom prst="rect">
            <a:avLst/>
          </a:prstGeom>
        </p:spPr>
      </p:pic>
      <p:pic>
        <p:nvPicPr>
          <p:cNvPr id="8" name="Afbeelding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60" y="0"/>
            <a:ext cx="9135879" cy="5143499"/>
          </a:xfrm>
          <a:prstGeom prst="rect">
            <a:avLst/>
          </a:prstGeom>
        </p:spPr>
      </p:pic>
      <p:sp>
        <p:nvSpPr>
          <p:cNvPr id="2" name="Titel 1"/>
          <p:cNvSpPr>
            <a:spLocks noGrp="1"/>
          </p:cNvSpPr>
          <p:nvPr>
            <p:ph type="ctrTitle"/>
          </p:nvPr>
        </p:nvSpPr>
        <p:spPr>
          <a:xfrm>
            <a:off x="1425204" y="1814062"/>
            <a:ext cx="6123326" cy="1102519"/>
          </a:xfrm>
        </p:spPr>
        <p:txBody>
          <a:bodyPr anchor="t">
            <a:noAutofit/>
          </a:bodyPr>
          <a:lstStyle>
            <a:lvl1pPr algn="l">
              <a:defRPr sz="3200" baseline="0">
                <a:solidFill>
                  <a:srgbClr val="007A86"/>
                </a:solidFill>
                <a:latin typeface="Frutiger" panose="020B0500000000000000" pitchFamily="34" charset="0"/>
              </a:defRPr>
            </a:lvl1pPr>
          </a:lstStyle>
          <a:p>
            <a:r>
              <a:rPr lang="nl-NL" smtClean="0"/>
              <a:t>Klik om de stijl te bewerken</a:t>
            </a:r>
            <a:endParaRPr lang="nl-NL" dirty="0"/>
          </a:p>
        </p:txBody>
      </p:sp>
      <p:sp>
        <p:nvSpPr>
          <p:cNvPr id="3" name="Ondertitel 2"/>
          <p:cNvSpPr>
            <a:spLocks noGrp="1"/>
          </p:cNvSpPr>
          <p:nvPr>
            <p:ph type="subTitle" idx="1"/>
          </p:nvPr>
        </p:nvSpPr>
        <p:spPr>
          <a:xfrm>
            <a:off x="1425202" y="2927006"/>
            <a:ext cx="6123327" cy="1314450"/>
          </a:xfrm>
        </p:spPr>
        <p:txBody>
          <a:bodyPr>
            <a:noAutofit/>
          </a:bodyPr>
          <a:lstStyle>
            <a:lvl1pPr marL="0" indent="0" algn="l">
              <a:buNone/>
              <a:defRPr sz="2200" b="1">
                <a:solidFill>
                  <a:srgbClr val="7AB51D"/>
                </a:solidFill>
                <a:latin typeface="Frutiger" panose="020B0500000000000000"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dirty="0"/>
          </a:p>
        </p:txBody>
      </p:sp>
      <p:sp>
        <p:nvSpPr>
          <p:cNvPr id="11" name="Titel 1"/>
          <p:cNvSpPr txBox="1">
            <a:spLocks/>
          </p:cNvSpPr>
          <p:nvPr userDrawn="1"/>
        </p:nvSpPr>
        <p:spPr>
          <a:xfrm>
            <a:off x="1577604" y="1966462"/>
            <a:ext cx="6123326" cy="1102519"/>
          </a:xfrm>
          <a:prstGeom prst="rect">
            <a:avLst/>
          </a:prstGeom>
        </p:spPr>
        <p:txBody>
          <a:bodyPr vert="horz" lIns="91440" tIns="45720" rIns="91440" bIns="45720" rtlCol="0" anchor="t">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nl-NL" sz="3200" b="0" i="0" u="none" strike="noStrike" kern="1200" cap="none" spc="-100" normalizeH="0" baseline="0" noProof="0" dirty="0">
              <a:ln>
                <a:noFill/>
              </a:ln>
              <a:solidFill>
                <a:schemeClr val="tx1"/>
              </a:solidFill>
              <a:effectLst/>
              <a:uLnTx/>
              <a:uFillTx/>
              <a:latin typeface="Frutiger" panose="020B0500000000000000" pitchFamily="34" charset="0"/>
              <a:ea typeface="+mj-ea"/>
              <a:cs typeface="+mj-cs"/>
            </a:endParaRPr>
          </a:p>
        </p:txBody>
      </p:sp>
      <p:sp>
        <p:nvSpPr>
          <p:cNvPr id="12" name="Ondertitel 2"/>
          <p:cNvSpPr txBox="1">
            <a:spLocks/>
          </p:cNvSpPr>
          <p:nvPr userDrawn="1"/>
        </p:nvSpPr>
        <p:spPr>
          <a:xfrm>
            <a:off x="1577602" y="3079406"/>
            <a:ext cx="6123327" cy="131445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l-NL" sz="2200" b="0" i="0" u="none" strike="noStrike" kern="1200" cap="none" spc="0" normalizeH="0" baseline="0" noProof="0" dirty="0">
              <a:ln>
                <a:noFill/>
              </a:ln>
              <a:solidFill>
                <a:schemeClr val="tx1"/>
              </a:solidFill>
              <a:effectLst/>
              <a:uLnTx/>
              <a:uFillTx/>
              <a:latin typeface="+mn-lt"/>
              <a:ea typeface="+mn-ea"/>
              <a:cs typeface="+mn-cs"/>
            </a:endParaRPr>
          </a:p>
        </p:txBody>
      </p:sp>
      <p:sp>
        <p:nvSpPr>
          <p:cNvPr id="15" name="Tekstvak 14"/>
          <p:cNvSpPr txBox="1"/>
          <p:nvPr userDrawn="1"/>
        </p:nvSpPr>
        <p:spPr>
          <a:xfrm>
            <a:off x="2149315" y="4920808"/>
            <a:ext cx="1084082" cy="215444"/>
          </a:xfrm>
          <a:prstGeom prst="rect">
            <a:avLst/>
          </a:prstGeom>
          <a:noFill/>
        </p:spPr>
        <p:txBody>
          <a:bodyPr wrap="square" rtlCol="0">
            <a:spAutoFit/>
          </a:bodyPr>
          <a:lstStyle/>
          <a:p>
            <a:r>
              <a:rPr lang="nl-NL" sz="800" dirty="0" smtClean="0">
                <a:solidFill>
                  <a:srgbClr val="7AB51D"/>
                </a:solidFill>
              </a:rPr>
              <a:t>nr. </a:t>
            </a:r>
            <a:fld id="{B7CA697F-DB99-4620-88FD-6E5425BD2F07}" type="slidenum">
              <a:rPr lang="nl-NL" sz="800" smtClean="0">
                <a:solidFill>
                  <a:srgbClr val="7AB51D"/>
                </a:solidFill>
              </a:rPr>
              <a:pPr/>
              <a:t>‹nr.›</a:t>
            </a:fld>
            <a:endParaRPr lang="nl-NL" sz="800" dirty="0">
              <a:solidFill>
                <a:srgbClr val="7AB51D"/>
              </a:solidFill>
            </a:endParaRPr>
          </a:p>
        </p:txBody>
      </p:sp>
      <p:sp>
        <p:nvSpPr>
          <p:cNvPr id="16" name="Tekstvak 15"/>
          <p:cNvSpPr txBox="1"/>
          <p:nvPr userDrawn="1"/>
        </p:nvSpPr>
        <p:spPr>
          <a:xfrm>
            <a:off x="1480012" y="4920808"/>
            <a:ext cx="653588" cy="215444"/>
          </a:xfrm>
          <a:prstGeom prst="rect">
            <a:avLst/>
          </a:prstGeom>
          <a:noFill/>
        </p:spPr>
        <p:txBody>
          <a:bodyPr wrap="square" rtlCol="0">
            <a:spAutoFit/>
          </a:bodyPr>
          <a:lstStyle/>
          <a:p>
            <a:fld id="{D508AC0D-CD4C-4229-B85B-B6933E2AD1F7}" type="datetime1">
              <a:rPr lang="nl-NL" sz="800" smtClean="0">
                <a:solidFill>
                  <a:srgbClr val="7AB51D"/>
                </a:solidFill>
              </a:rPr>
              <a:t>4-12-2020</a:t>
            </a:fld>
            <a:endParaRPr lang="nl-NL" sz="800" dirty="0">
              <a:solidFill>
                <a:srgbClr val="7AB51D"/>
              </a:solidFill>
            </a:endParaRPr>
          </a:p>
        </p:txBody>
      </p:sp>
    </p:spTree>
    <p:extLst>
      <p:ext uri="{BB962C8B-B14F-4D97-AF65-F5344CB8AC3E}">
        <p14:creationId xmlns:p14="http://schemas.microsoft.com/office/powerpoint/2010/main" val="257012328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pic>
        <p:nvPicPr>
          <p:cNvPr id="7" name="Afbeelding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60" y="0"/>
            <a:ext cx="9135879" cy="5143499"/>
          </a:xfrm>
          <a:prstGeom prst="rect">
            <a:avLst/>
          </a:prstGeom>
        </p:spPr>
      </p:pic>
      <p:sp>
        <p:nvSpPr>
          <p:cNvPr id="2" name="Titel 1"/>
          <p:cNvSpPr>
            <a:spLocks noGrp="1"/>
          </p:cNvSpPr>
          <p:nvPr>
            <p:ph type="title"/>
          </p:nvPr>
        </p:nvSpPr>
        <p:spPr>
          <a:xfrm>
            <a:off x="1433384" y="996811"/>
            <a:ext cx="6116594" cy="857250"/>
          </a:xfrm>
        </p:spPr>
        <p:txBody>
          <a:bodyPr anchor="t"/>
          <a:lstStyle>
            <a:lvl1pPr>
              <a:defRPr baseline="0">
                <a:solidFill>
                  <a:srgbClr val="7AB51D"/>
                </a:solidFill>
              </a:defRPr>
            </a:lvl1pPr>
          </a:lstStyle>
          <a:p>
            <a:r>
              <a:rPr lang="nl-NL" smtClean="0"/>
              <a:t>Klik om de stijl te bewerken</a:t>
            </a:r>
            <a:endParaRPr lang="nl-NL" dirty="0"/>
          </a:p>
        </p:txBody>
      </p:sp>
      <p:sp>
        <p:nvSpPr>
          <p:cNvPr id="3" name="Tijdelijke aanduiding voor inhoud 2"/>
          <p:cNvSpPr>
            <a:spLocks noGrp="1"/>
          </p:cNvSpPr>
          <p:nvPr>
            <p:ph idx="1"/>
          </p:nvPr>
        </p:nvSpPr>
        <p:spPr>
          <a:xfrm>
            <a:off x="1433384" y="1853513"/>
            <a:ext cx="6116594" cy="2741109"/>
          </a:xfrm>
        </p:spPr>
        <p:txBody>
          <a:bodyPr/>
          <a:lstStyle>
            <a:lvl1pPr marL="342900" indent="-342900">
              <a:buClr>
                <a:srgbClr val="7AB51D"/>
              </a:buClr>
              <a:buFont typeface="Arial" panose="020B0604020202020204" pitchFamily="34" charset="0"/>
              <a:buChar char="•"/>
              <a:defRPr>
                <a:solidFill>
                  <a:srgbClr val="007A86"/>
                </a:solidFill>
                <a:latin typeface="Frutiger" panose="020B0500000000000000" pitchFamily="34" charset="0"/>
              </a:defRPr>
            </a:lvl1pPr>
            <a:lvl2pPr>
              <a:defRPr>
                <a:solidFill>
                  <a:srgbClr val="007A86"/>
                </a:solidFill>
                <a:latin typeface="Frutiger" panose="020B0500000000000000" pitchFamily="34" charset="0"/>
              </a:defRPr>
            </a:lvl2pPr>
            <a:lvl3pPr>
              <a:defRPr>
                <a:solidFill>
                  <a:srgbClr val="007A86"/>
                </a:solidFill>
                <a:latin typeface="Frutiger" panose="020B0500000000000000" pitchFamily="34" charset="0"/>
              </a:defRPr>
            </a:lvl3pPr>
            <a:lvl4pPr>
              <a:defRPr>
                <a:solidFill>
                  <a:srgbClr val="007A86"/>
                </a:solidFill>
                <a:latin typeface="Frutiger" panose="020B0500000000000000" pitchFamily="34" charset="0"/>
              </a:defRPr>
            </a:lvl4pPr>
            <a:lvl5pPr>
              <a:defRPr>
                <a:solidFill>
                  <a:srgbClr val="007A86"/>
                </a:solidFill>
                <a:latin typeface="Frutiger" panose="020B0500000000000000" pitchFamily="34" charset="0"/>
              </a:defRPr>
            </a:lvl5pPr>
          </a:lstStyle>
          <a:p>
            <a:pPr lvl="0"/>
            <a:r>
              <a:rPr lang="nl-NL" smtClean="0"/>
              <a:t>Klik om de modelstijlen te bewerken</a:t>
            </a:r>
          </a:p>
        </p:txBody>
      </p:sp>
      <p:sp>
        <p:nvSpPr>
          <p:cNvPr id="10" name="Tekstvak 9"/>
          <p:cNvSpPr txBox="1"/>
          <p:nvPr userDrawn="1"/>
        </p:nvSpPr>
        <p:spPr>
          <a:xfrm>
            <a:off x="2149315" y="4920808"/>
            <a:ext cx="1084082" cy="215444"/>
          </a:xfrm>
          <a:prstGeom prst="rect">
            <a:avLst/>
          </a:prstGeom>
          <a:noFill/>
        </p:spPr>
        <p:txBody>
          <a:bodyPr wrap="square" rtlCol="0">
            <a:spAutoFit/>
          </a:bodyPr>
          <a:lstStyle/>
          <a:p>
            <a:r>
              <a:rPr lang="nl-NL" sz="800" dirty="0" smtClean="0">
                <a:solidFill>
                  <a:srgbClr val="7AB51D"/>
                </a:solidFill>
              </a:rPr>
              <a:t>nr. </a:t>
            </a:r>
            <a:fld id="{B7CA697F-DB99-4620-88FD-6E5425BD2F07}" type="slidenum">
              <a:rPr lang="nl-NL" sz="800" smtClean="0">
                <a:solidFill>
                  <a:srgbClr val="7AB51D"/>
                </a:solidFill>
              </a:rPr>
              <a:pPr/>
              <a:t>‹nr.›</a:t>
            </a:fld>
            <a:endParaRPr lang="nl-NL" sz="800" dirty="0">
              <a:solidFill>
                <a:srgbClr val="7AB51D"/>
              </a:solidFill>
            </a:endParaRPr>
          </a:p>
        </p:txBody>
      </p:sp>
      <p:sp>
        <p:nvSpPr>
          <p:cNvPr id="8" name="Tekstvak 7"/>
          <p:cNvSpPr txBox="1"/>
          <p:nvPr userDrawn="1"/>
        </p:nvSpPr>
        <p:spPr>
          <a:xfrm>
            <a:off x="1488107" y="4920436"/>
            <a:ext cx="653588" cy="215444"/>
          </a:xfrm>
          <a:prstGeom prst="rect">
            <a:avLst/>
          </a:prstGeom>
          <a:noFill/>
        </p:spPr>
        <p:txBody>
          <a:bodyPr wrap="square" rtlCol="0">
            <a:spAutoFit/>
          </a:bodyPr>
          <a:lstStyle/>
          <a:p>
            <a:fld id="{D508AC0D-CD4C-4229-B85B-B6933E2AD1F7}" type="datetime1">
              <a:rPr lang="nl-NL" sz="800" smtClean="0">
                <a:solidFill>
                  <a:srgbClr val="7AB51D"/>
                </a:solidFill>
              </a:rPr>
              <a:t>4-12-2020</a:t>
            </a:fld>
            <a:endParaRPr lang="nl-NL" sz="800" dirty="0">
              <a:solidFill>
                <a:srgbClr val="7AB51D"/>
              </a:solidFill>
            </a:endParaRPr>
          </a:p>
        </p:txBody>
      </p:sp>
    </p:spTree>
    <p:extLst>
      <p:ext uri="{BB962C8B-B14F-4D97-AF65-F5344CB8AC3E}">
        <p14:creationId xmlns:p14="http://schemas.microsoft.com/office/powerpoint/2010/main" val="67235334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1433384" y="1130642"/>
            <a:ext cx="7253416" cy="722872"/>
          </a:xfrm>
          <a:prstGeom prst="rect">
            <a:avLst/>
          </a:prstGeom>
        </p:spPr>
        <p:txBody>
          <a:bodyPr vert="horz" lIns="91440" tIns="45720" rIns="91440" bIns="45720" rtlCol="0" anchor="t">
            <a:noAutofit/>
          </a:bodyPr>
          <a:lstStyle/>
          <a:p>
            <a:r>
              <a:rPr lang="nl-NL" dirty="0" smtClean="0"/>
              <a:t>Klik om de stijl te bewerken</a:t>
            </a:r>
            <a:endParaRPr lang="nl-NL" dirty="0"/>
          </a:p>
        </p:txBody>
      </p:sp>
      <p:sp>
        <p:nvSpPr>
          <p:cNvPr id="3" name="Tijdelijke aanduiding voor tekst 2"/>
          <p:cNvSpPr>
            <a:spLocks noGrp="1"/>
          </p:cNvSpPr>
          <p:nvPr>
            <p:ph type="body" idx="1"/>
          </p:nvPr>
        </p:nvSpPr>
        <p:spPr>
          <a:xfrm>
            <a:off x="1433384" y="1859692"/>
            <a:ext cx="7253416" cy="2734930"/>
          </a:xfrm>
          <a:prstGeom prst="rect">
            <a:avLst/>
          </a:prstGeom>
        </p:spPr>
        <p:txBody>
          <a:bodyPr vert="horz" lIns="91440" tIns="45720" rIns="91440" bIns="45720" rtlCol="0">
            <a:noAutofit/>
          </a:bodyPr>
          <a:lstStyle/>
          <a:p>
            <a:pPr lvl="0"/>
            <a:r>
              <a:rPr lang="nl-NL" dirty="0" smtClean="0"/>
              <a:t>Klik om de modelstijlen te bewerken</a:t>
            </a:r>
          </a:p>
        </p:txBody>
      </p:sp>
    </p:spTree>
    <p:extLst>
      <p:ext uri="{BB962C8B-B14F-4D97-AF65-F5344CB8AC3E}">
        <p14:creationId xmlns:p14="http://schemas.microsoft.com/office/powerpoint/2010/main" val="2679184662"/>
      </p:ext>
    </p:extLst>
  </p:cSld>
  <p:clrMap bg1="lt1" tx1="dk1" bg2="lt2" tx2="dk2" accent1="accent1" accent2="accent2" accent3="accent3" accent4="accent4" accent5="accent5" accent6="accent6" hlink="hlink" folHlink="folHlink"/>
  <p:sldLayoutIdLst>
    <p:sldLayoutId id="2147483649" r:id="rId1"/>
    <p:sldLayoutId id="2147483650" r:id="rId2"/>
  </p:sldLayoutIdLst>
  <p:timing>
    <p:tnLst>
      <p:par>
        <p:cTn id="1" dur="indefinite" restart="never" nodeType="tmRoot"/>
      </p:par>
    </p:tnLst>
  </p:timing>
  <p:hf hdr="0"/>
  <p:txStyles>
    <p:titleStyle>
      <a:lvl1pPr algn="l" defTabSz="914400" rtl="0" eaLnBrk="1" latinLnBrk="0" hangingPunct="1">
        <a:spcBef>
          <a:spcPct val="0"/>
        </a:spcBef>
        <a:buNone/>
        <a:defRPr sz="3200" kern="1200" spc="-100" baseline="0">
          <a:solidFill>
            <a:schemeClr val="tx1"/>
          </a:solidFill>
          <a:latin typeface="Frutiger" panose="020B0500000000000000" pitchFamily="34" charset="0"/>
          <a:ea typeface="+mj-ea"/>
          <a:cs typeface="+mj-cs"/>
        </a:defRPr>
      </a:lvl1pPr>
    </p:titleStyle>
    <p:bodyStyle>
      <a:lvl1pPr marL="342900" indent="-342900" algn="l" defTabSz="914400" rtl="0" eaLnBrk="1" latinLnBrk="0" hangingPunct="1">
        <a:spcBef>
          <a:spcPts val="0"/>
        </a:spcBef>
        <a:buFont typeface="Arial" panose="020B0604020202020204" pitchFamily="34" charset="0"/>
        <a:buChar char="•"/>
        <a:defRPr sz="2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371600" y="1814062"/>
            <a:ext cx="6461760" cy="1102519"/>
          </a:xfrm>
        </p:spPr>
        <p:txBody>
          <a:bodyPr/>
          <a:lstStyle/>
          <a:p>
            <a:r>
              <a:rPr lang="nl-NL" dirty="0" smtClean="0"/>
              <a:t>instrumenten </a:t>
            </a:r>
            <a:r>
              <a:rPr lang="nl-NL" dirty="0" smtClean="0"/>
              <a:t>van de Omgevingswet</a:t>
            </a:r>
            <a:endParaRPr lang="nl-NL" dirty="0"/>
          </a:p>
        </p:txBody>
      </p:sp>
      <p:sp>
        <p:nvSpPr>
          <p:cNvPr id="3" name="Ondertitel 2"/>
          <p:cNvSpPr>
            <a:spLocks noGrp="1"/>
          </p:cNvSpPr>
          <p:nvPr>
            <p:ph type="subTitle" idx="1"/>
          </p:nvPr>
        </p:nvSpPr>
        <p:spPr>
          <a:xfrm>
            <a:off x="1371600" y="2713646"/>
            <a:ext cx="6123327" cy="639154"/>
          </a:xfrm>
        </p:spPr>
        <p:txBody>
          <a:bodyPr/>
          <a:lstStyle/>
          <a:p>
            <a:r>
              <a:rPr lang="nl-NL" dirty="0" smtClean="0"/>
              <a:t>In 15 </a:t>
            </a:r>
            <a:r>
              <a:rPr lang="nl-NL" dirty="0" smtClean="0"/>
              <a:t>minuten</a:t>
            </a:r>
            <a:endParaRPr lang="nl-NL"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51594" y="-914400"/>
            <a:ext cx="4345655" cy="3070860"/>
          </a:xfrm>
          <a:prstGeom prst="rect">
            <a:avLst/>
          </a:prstGeom>
        </p:spPr>
      </p:pic>
      <p:sp>
        <p:nvSpPr>
          <p:cNvPr id="6" name="Tekstvak 5"/>
          <p:cNvSpPr txBox="1"/>
          <p:nvPr/>
        </p:nvSpPr>
        <p:spPr>
          <a:xfrm>
            <a:off x="1371600" y="3700165"/>
            <a:ext cx="2301240" cy="461665"/>
          </a:xfrm>
          <a:prstGeom prst="rect">
            <a:avLst/>
          </a:prstGeom>
          <a:noFill/>
        </p:spPr>
        <p:txBody>
          <a:bodyPr wrap="square" rtlCol="0">
            <a:spAutoFit/>
          </a:bodyPr>
          <a:lstStyle/>
          <a:p>
            <a:r>
              <a:rPr lang="nl-NL" sz="2400" spc="-100" dirty="0">
                <a:solidFill>
                  <a:srgbClr val="007A86"/>
                </a:solidFill>
                <a:latin typeface="Frutiger" panose="020B0500000000000000" pitchFamily="34" charset="0"/>
                <a:ea typeface="+mj-ea"/>
                <a:cs typeface="+mj-cs"/>
              </a:rPr>
              <a:t>Herbert Korbee</a:t>
            </a:r>
          </a:p>
        </p:txBody>
      </p:sp>
    </p:spTree>
    <p:extLst>
      <p:ext uri="{BB962C8B-B14F-4D97-AF65-F5344CB8AC3E}">
        <p14:creationId xmlns:p14="http://schemas.microsoft.com/office/powerpoint/2010/main" val="3384921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1621" y="3013120"/>
            <a:ext cx="2779395" cy="1862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a:extLst>
              <a:ext uri="{FF2B5EF4-FFF2-40B4-BE49-F238E27FC236}">
                <a16:creationId xmlns:a16="http://schemas.microsoft.com/office/drawing/2014/main" xmlns="" id="{FAE43F88-1649-46FE-AAE4-18A54852DA01}"/>
              </a:ext>
            </a:extLst>
          </p:cNvPr>
          <p:cNvSpPr>
            <a:spLocks noGrp="1"/>
          </p:cNvSpPr>
          <p:nvPr>
            <p:ph type="title"/>
          </p:nvPr>
        </p:nvSpPr>
        <p:spPr/>
        <p:txBody>
          <a:bodyPr/>
          <a:lstStyle/>
          <a:p>
            <a:r>
              <a:rPr lang="nl-NL" dirty="0" smtClean="0"/>
              <a:t>de Omgevingswet</a:t>
            </a:r>
            <a:endParaRPr lang="nl-NL" dirty="0"/>
          </a:p>
        </p:txBody>
      </p:sp>
      <p:sp>
        <p:nvSpPr>
          <p:cNvPr id="3" name="Tijdelijke aanduiding voor inhoud 2">
            <a:extLst>
              <a:ext uri="{FF2B5EF4-FFF2-40B4-BE49-F238E27FC236}">
                <a16:creationId xmlns:a16="http://schemas.microsoft.com/office/drawing/2014/main" xmlns="" id="{BB003882-EE54-4392-ADF7-9D4BE9E03134}"/>
              </a:ext>
            </a:extLst>
          </p:cNvPr>
          <p:cNvSpPr>
            <a:spLocks noGrp="1"/>
          </p:cNvSpPr>
          <p:nvPr>
            <p:ph idx="1"/>
          </p:nvPr>
        </p:nvSpPr>
        <p:spPr/>
        <p:txBody>
          <a:bodyPr/>
          <a:lstStyle/>
          <a:p>
            <a:r>
              <a:rPr lang="nl-NL" dirty="0" smtClean="0"/>
              <a:t>de fysieke leefomgeving</a:t>
            </a:r>
          </a:p>
          <a:p>
            <a:r>
              <a:rPr lang="nl-NL" dirty="0" smtClean="0"/>
              <a:t>activiteiten die gevolgen kunnen hebben voor de fysieke leefomgeving</a:t>
            </a:r>
          </a:p>
          <a:p>
            <a:r>
              <a:rPr lang="nl-NL" dirty="0" smtClean="0"/>
              <a:t>gericht op veiligheid, gezondheid en maatschappelijke behoeften</a:t>
            </a:r>
          </a:p>
          <a:p>
            <a:r>
              <a:rPr lang="nl-NL" dirty="0" smtClean="0"/>
              <a:t>gemeenten zijn aan zet</a:t>
            </a:r>
          </a:p>
          <a:p>
            <a:endParaRPr lang="nl-NL" dirty="0" smtClean="0"/>
          </a:p>
        </p:txBody>
      </p:sp>
    </p:spTree>
    <p:extLst>
      <p:ext uri="{BB962C8B-B14F-4D97-AF65-F5344CB8AC3E}">
        <p14:creationId xmlns:p14="http://schemas.microsoft.com/office/powerpoint/2010/main" val="4195179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FAE43F88-1649-46FE-AAE4-18A54852DA01}"/>
              </a:ext>
            </a:extLst>
          </p:cNvPr>
          <p:cNvSpPr>
            <a:spLocks noGrp="1"/>
          </p:cNvSpPr>
          <p:nvPr>
            <p:ph type="title"/>
          </p:nvPr>
        </p:nvSpPr>
        <p:spPr/>
        <p:txBody>
          <a:bodyPr/>
          <a:lstStyle/>
          <a:p>
            <a:r>
              <a:rPr lang="nl-NL" dirty="0" smtClean="0"/>
              <a:t>instrumenten</a:t>
            </a:r>
            <a:endParaRPr lang="nl-NL" dirty="0"/>
          </a:p>
        </p:txBody>
      </p:sp>
      <p:sp>
        <p:nvSpPr>
          <p:cNvPr id="3" name="Tijdelijke aanduiding voor inhoud 2">
            <a:extLst>
              <a:ext uri="{FF2B5EF4-FFF2-40B4-BE49-F238E27FC236}">
                <a16:creationId xmlns:a16="http://schemas.microsoft.com/office/drawing/2014/main" xmlns="" id="{BB003882-EE54-4392-ADF7-9D4BE9E03134}"/>
              </a:ext>
            </a:extLst>
          </p:cNvPr>
          <p:cNvSpPr>
            <a:spLocks noGrp="1"/>
          </p:cNvSpPr>
          <p:nvPr>
            <p:ph idx="1"/>
          </p:nvPr>
        </p:nvSpPr>
        <p:spPr/>
        <p:txBody>
          <a:bodyPr/>
          <a:lstStyle/>
          <a:p>
            <a:pPr marL="0" indent="0">
              <a:buNone/>
            </a:pPr>
            <a:r>
              <a:rPr lang="nl-NL" dirty="0" smtClean="0"/>
              <a:t>wet draait om indelen van gebruiksruimte. </a:t>
            </a:r>
            <a:br>
              <a:rPr lang="nl-NL" dirty="0" smtClean="0"/>
            </a:br>
            <a:r>
              <a:rPr lang="nl-NL" dirty="0" smtClean="0"/>
              <a:t>belangrijke instrumenten:</a:t>
            </a:r>
          </a:p>
          <a:p>
            <a:r>
              <a:rPr lang="nl-NL" dirty="0" smtClean="0"/>
              <a:t>omgevingsvisie</a:t>
            </a:r>
          </a:p>
          <a:p>
            <a:r>
              <a:rPr lang="nl-NL" dirty="0" smtClean="0"/>
              <a:t>programma</a:t>
            </a:r>
          </a:p>
          <a:p>
            <a:r>
              <a:rPr lang="nl-NL" dirty="0" smtClean="0"/>
              <a:t>omgevingsplan</a:t>
            </a:r>
          </a:p>
          <a:p>
            <a:pPr marL="0" indent="0">
              <a:buNone/>
            </a:pPr>
            <a:endParaRPr lang="nl-NL" dirty="0" smtClean="0"/>
          </a:p>
        </p:txBody>
      </p:sp>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7972" y="2137410"/>
            <a:ext cx="2910840" cy="3124200"/>
          </a:xfrm>
          <a:prstGeom prst="rect">
            <a:avLst/>
          </a:prstGeom>
        </p:spPr>
      </p:pic>
    </p:spTree>
    <p:extLst>
      <p:ext uri="{BB962C8B-B14F-4D97-AF65-F5344CB8AC3E}">
        <p14:creationId xmlns:p14="http://schemas.microsoft.com/office/powerpoint/2010/main" val="16743072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FAE43F88-1649-46FE-AAE4-18A54852DA01}"/>
              </a:ext>
            </a:extLst>
          </p:cNvPr>
          <p:cNvSpPr>
            <a:spLocks noGrp="1"/>
          </p:cNvSpPr>
          <p:nvPr>
            <p:ph type="title"/>
          </p:nvPr>
        </p:nvSpPr>
        <p:spPr/>
        <p:txBody>
          <a:bodyPr/>
          <a:lstStyle/>
          <a:p>
            <a:r>
              <a:rPr lang="nl-NL" dirty="0" smtClean="0"/>
              <a:t>omgevingsvisie</a:t>
            </a:r>
            <a:endParaRPr lang="nl-NL" dirty="0"/>
          </a:p>
        </p:txBody>
      </p:sp>
      <p:sp>
        <p:nvSpPr>
          <p:cNvPr id="3" name="Tijdelijke aanduiding voor inhoud 2">
            <a:extLst>
              <a:ext uri="{FF2B5EF4-FFF2-40B4-BE49-F238E27FC236}">
                <a16:creationId xmlns:a16="http://schemas.microsoft.com/office/drawing/2014/main" xmlns="" id="{BB003882-EE54-4392-ADF7-9D4BE9E03134}"/>
              </a:ext>
            </a:extLst>
          </p:cNvPr>
          <p:cNvSpPr>
            <a:spLocks noGrp="1"/>
          </p:cNvSpPr>
          <p:nvPr>
            <p:ph idx="1"/>
          </p:nvPr>
        </p:nvSpPr>
        <p:spPr/>
        <p:txBody>
          <a:bodyPr/>
          <a:lstStyle/>
          <a:p>
            <a:pPr marL="0" indent="0">
              <a:buNone/>
            </a:pPr>
            <a:r>
              <a:rPr lang="nl-NL" i="1" dirty="0"/>
              <a:t>‘hoe willen wij hier met elkaar leven</a:t>
            </a:r>
            <a:r>
              <a:rPr lang="nl-NL" i="1" dirty="0" smtClean="0"/>
              <a:t>’</a:t>
            </a:r>
          </a:p>
          <a:p>
            <a:pPr marL="0" indent="0">
              <a:buNone/>
            </a:pPr>
            <a:endParaRPr lang="nl-NL" dirty="0" smtClean="0"/>
          </a:p>
          <a:p>
            <a:pPr marL="0" indent="0">
              <a:buNone/>
            </a:pPr>
            <a:r>
              <a:rPr lang="nl-NL" dirty="0" smtClean="0"/>
              <a:t>onderdelen</a:t>
            </a:r>
            <a:r>
              <a:rPr lang="nl-NL" dirty="0" smtClean="0"/>
              <a:t>:</a:t>
            </a:r>
          </a:p>
          <a:p>
            <a:pPr>
              <a:buFont typeface="+mj-lt"/>
              <a:buAutoNum type="arabicPeriod"/>
            </a:pPr>
            <a:r>
              <a:rPr lang="nl-NL" dirty="0" smtClean="0"/>
              <a:t>kwaliteit van leefomgeving</a:t>
            </a:r>
          </a:p>
          <a:p>
            <a:pPr>
              <a:buFont typeface="+mj-lt"/>
              <a:buAutoNum type="arabicPeriod"/>
            </a:pPr>
            <a:r>
              <a:rPr lang="nl-NL" dirty="0" smtClean="0"/>
              <a:t>toekomstig gebruik</a:t>
            </a:r>
          </a:p>
          <a:p>
            <a:pPr>
              <a:buFont typeface="+mj-lt"/>
              <a:buAutoNum type="arabicPeriod"/>
            </a:pPr>
            <a:r>
              <a:rPr lang="nl-NL" dirty="0" smtClean="0"/>
              <a:t>beleid</a:t>
            </a:r>
          </a:p>
        </p:txBody>
      </p:sp>
    </p:spTree>
    <p:extLst>
      <p:ext uri="{BB962C8B-B14F-4D97-AF65-F5344CB8AC3E}">
        <p14:creationId xmlns:p14="http://schemas.microsoft.com/office/powerpoint/2010/main" val="12854263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voorbeeld </a:t>
            </a:r>
            <a:r>
              <a:rPr lang="nl-NL" dirty="0" smtClean="0"/>
              <a:t>omgevingsvisie</a:t>
            </a:r>
            <a:endParaRPr lang="nl-NL"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96474" y="1854200"/>
            <a:ext cx="5990714" cy="274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70443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FAE43F88-1649-46FE-AAE4-18A54852DA01}"/>
              </a:ext>
            </a:extLst>
          </p:cNvPr>
          <p:cNvSpPr>
            <a:spLocks noGrp="1"/>
          </p:cNvSpPr>
          <p:nvPr>
            <p:ph type="title"/>
          </p:nvPr>
        </p:nvSpPr>
        <p:spPr/>
        <p:txBody>
          <a:bodyPr/>
          <a:lstStyle/>
          <a:p>
            <a:r>
              <a:rPr lang="nl-NL" dirty="0" smtClean="0"/>
              <a:t>programma</a:t>
            </a:r>
            <a:endParaRPr lang="nl-NL" dirty="0"/>
          </a:p>
        </p:txBody>
      </p:sp>
      <p:sp>
        <p:nvSpPr>
          <p:cNvPr id="3" name="Tijdelijke aanduiding voor inhoud 2">
            <a:extLst>
              <a:ext uri="{FF2B5EF4-FFF2-40B4-BE49-F238E27FC236}">
                <a16:creationId xmlns:a16="http://schemas.microsoft.com/office/drawing/2014/main" xmlns="" id="{BB003882-EE54-4392-ADF7-9D4BE9E03134}"/>
              </a:ext>
            </a:extLst>
          </p:cNvPr>
          <p:cNvSpPr>
            <a:spLocks noGrp="1"/>
          </p:cNvSpPr>
          <p:nvPr>
            <p:ph idx="1"/>
          </p:nvPr>
        </p:nvSpPr>
        <p:spPr/>
        <p:txBody>
          <a:bodyPr/>
          <a:lstStyle/>
          <a:p>
            <a:pPr marL="0" indent="0">
              <a:buNone/>
            </a:pPr>
            <a:r>
              <a:rPr lang="nl-NL" dirty="0" smtClean="0"/>
              <a:t>verplicht of onverplicht</a:t>
            </a:r>
          </a:p>
          <a:p>
            <a:pPr marL="0" indent="0">
              <a:buNone/>
            </a:pPr>
            <a:r>
              <a:rPr lang="nl-NL" dirty="0" smtClean="0"/>
              <a:t>bevat maatregelen om </a:t>
            </a:r>
            <a:r>
              <a:rPr lang="nl-NL" dirty="0" smtClean="0"/>
              <a:t>visie te realiseren</a:t>
            </a:r>
            <a:r>
              <a:rPr lang="nl-NL" dirty="0" smtClean="0"/>
              <a:t>, </a:t>
            </a:r>
            <a:r>
              <a:rPr lang="nl-NL" dirty="0" smtClean="0"/>
              <a:t>zoals</a:t>
            </a:r>
          </a:p>
          <a:p>
            <a:r>
              <a:rPr lang="nl-NL" dirty="0" smtClean="0"/>
              <a:t>communicatie instrumenten</a:t>
            </a:r>
            <a:endParaRPr lang="nl-NL" dirty="0"/>
          </a:p>
          <a:p>
            <a:r>
              <a:rPr lang="nl-NL" dirty="0" smtClean="0"/>
              <a:t>investeringen of subsidies</a:t>
            </a:r>
            <a:endParaRPr lang="nl-NL" dirty="0"/>
          </a:p>
          <a:p>
            <a:r>
              <a:rPr lang="nl-NL" dirty="0"/>
              <a:t>afspraken met </a:t>
            </a:r>
            <a:r>
              <a:rPr lang="nl-NL" dirty="0" smtClean="0"/>
              <a:t>organisaties</a:t>
            </a:r>
          </a:p>
          <a:p>
            <a:r>
              <a:rPr lang="nl-NL" dirty="0" smtClean="0"/>
              <a:t>regels </a:t>
            </a:r>
            <a:r>
              <a:rPr lang="nl-NL" dirty="0"/>
              <a:t>uit het </a:t>
            </a:r>
            <a:r>
              <a:rPr lang="nl-NL" dirty="0" smtClean="0"/>
              <a:t>omgevingsplan</a:t>
            </a:r>
          </a:p>
          <a:p>
            <a:r>
              <a:rPr lang="nl-NL" dirty="0" smtClean="0"/>
              <a:t>andere verordeningen</a:t>
            </a:r>
            <a:endParaRPr lang="nl-NL" dirty="0"/>
          </a:p>
          <a:p>
            <a:pPr marL="0" indent="0">
              <a:buNone/>
            </a:pPr>
            <a:endParaRPr lang="nl-NL" dirty="0" smtClean="0"/>
          </a:p>
        </p:txBody>
      </p:sp>
    </p:spTree>
    <p:extLst>
      <p:ext uri="{BB962C8B-B14F-4D97-AF65-F5344CB8AC3E}">
        <p14:creationId xmlns:p14="http://schemas.microsoft.com/office/powerpoint/2010/main" val="31098542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0160" y="1245870"/>
            <a:ext cx="3787140" cy="3731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a:extLst>
              <a:ext uri="{FF2B5EF4-FFF2-40B4-BE49-F238E27FC236}">
                <a16:creationId xmlns:a16="http://schemas.microsoft.com/office/drawing/2014/main" xmlns="" id="{FAE43F88-1649-46FE-AAE4-18A54852DA01}"/>
              </a:ext>
            </a:extLst>
          </p:cNvPr>
          <p:cNvSpPr>
            <a:spLocks noGrp="1"/>
          </p:cNvSpPr>
          <p:nvPr>
            <p:ph type="title"/>
          </p:nvPr>
        </p:nvSpPr>
        <p:spPr/>
        <p:txBody>
          <a:bodyPr/>
          <a:lstStyle/>
          <a:p>
            <a:r>
              <a:rPr lang="nl-NL" dirty="0" smtClean="0"/>
              <a:t>omgevingsplan</a:t>
            </a:r>
            <a:endParaRPr lang="nl-NL" dirty="0"/>
          </a:p>
        </p:txBody>
      </p:sp>
      <p:sp>
        <p:nvSpPr>
          <p:cNvPr id="3" name="Tijdelijke aanduiding voor inhoud 2">
            <a:extLst>
              <a:ext uri="{FF2B5EF4-FFF2-40B4-BE49-F238E27FC236}">
                <a16:creationId xmlns:a16="http://schemas.microsoft.com/office/drawing/2014/main" xmlns="" id="{BB003882-EE54-4392-ADF7-9D4BE9E03134}"/>
              </a:ext>
            </a:extLst>
          </p:cNvPr>
          <p:cNvSpPr>
            <a:spLocks noGrp="1"/>
          </p:cNvSpPr>
          <p:nvPr>
            <p:ph idx="1"/>
          </p:nvPr>
        </p:nvSpPr>
        <p:spPr/>
        <p:txBody>
          <a:bodyPr/>
          <a:lstStyle/>
          <a:p>
            <a:r>
              <a:rPr lang="nl-NL" dirty="0" smtClean="0"/>
              <a:t>geeft gemeentelijke regels fysieke leefomgeving</a:t>
            </a:r>
          </a:p>
          <a:p>
            <a:r>
              <a:rPr lang="nl-NL" dirty="0"/>
              <a:t>v</a:t>
            </a:r>
            <a:r>
              <a:rPr lang="nl-NL" dirty="0" smtClean="0"/>
              <a:t>anaf 2022 verplicht</a:t>
            </a:r>
          </a:p>
          <a:p>
            <a:r>
              <a:rPr lang="nl-NL" dirty="0" smtClean="0"/>
              <a:t>kan </a:t>
            </a:r>
            <a:r>
              <a:rPr lang="nl-NL" dirty="0"/>
              <a:t>omgevingswaarden bevatten:</a:t>
            </a:r>
            <a:br>
              <a:rPr lang="nl-NL" dirty="0"/>
            </a:br>
            <a:r>
              <a:rPr lang="nl-NL" dirty="0"/>
              <a:t>objectieve </a:t>
            </a:r>
            <a:r>
              <a:rPr lang="nl-NL" dirty="0" smtClean="0"/>
              <a:t>beschrijving </a:t>
            </a:r>
            <a:br>
              <a:rPr lang="nl-NL" dirty="0" smtClean="0"/>
            </a:br>
            <a:r>
              <a:rPr lang="nl-NL" dirty="0" smtClean="0"/>
              <a:t>kwaliteit </a:t>
            </a:r>
            <a:r>
              <a:rPr lang="nl-NL" dirty="0"/>
              <a:t>van fysieke </a:t>
            </a:r>
            <a:r>
              <a:rPr lang="nl-NL" dirty="0" smtClean="0"/>
              <a:t/>
            </a:r>
            <a:br>
              <a:rPr lang="nl-NL" dirty="0" smtClean="0"/>
            </a:br>
            <a:r>
              <a:rPr lang="nl-NL" dirty="0" smtClean="0"/>
              <a:t>leefomgeving</a:t>
            </a:r>
            <a:endParaRPr lang="nl-NL" dirty="0"/>
          </a:p>
          <a:p>
            <a:endParaRPr lang="nl-NL" dirty="0" smtClean="0"/>
          </a:p>
        </p:txBody>
      </p:sp>
    </p:spTree>
    <p:extLst>
      <p:ext uri="{BB962C8B-B14F-4D97-AF65-F5344CB8AC3E}">
        <p14:creationId xmlns:p14="http://schemas.microsoft.com/office/powerpoint/2010/main" val="12789709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mogelijkheden </a:t>
            </a:r>
            <a:r>
              <a:rPr lang="nl-NL" dirty="0" smtClean="0"/>
              <a:t>omgevingsplan</a:t>
            </a:r>
            <a:endParaRPr lang="nl-NL"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86845" y="1523999"/>
            <a:ext cx="4838962" cy="3461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07763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Vergelijking instrumenten</a:t>
            </a:r>
            <a:endParaRPr lang="nl-NL" dirty="0"/>
          </a:p>
        </p:txBody>
      </p:sp>
      <p:graphicFrame>
        <p:nvGraphicFramePr>
          <p:cNvPr id="4" name="Tijdelijke aanduiding voor inhoud 3"/>
          <p:cNvGraphicFramePr>
            <a:graphicFrameLocks noGrp="1"/>
          </p:cNvGraphicFramePr>
          <p:nvPr>
            <p:ph idx="1"/>
            <p:extLst>
              <p:ext uri="{D42A27DB-BD31-4B8C-83A1-F6EECF244321}">
                <p14:modId xmlns:p14="http://schemas.microsoft.com/office/powerpoint/2010/main" val="1281468328"/>
              </p:ext>
            </p:extLst>
          </p:nvPr>
        </p:nvGraphicFramePr>
        <p:xfrm>
          <a:off x="1079943" y="1878584"/>
          <a:ext cx="6436424" cy="1483360"/>
        </p:xfrm>
        <a:graphic>
          <a:graphicData uri="http://schemas.openxmlformats.org/drawingml/2006/table">
            <a:tbl>
              <a:tblPr firstRow="1" bandRow="1">
                <a:tableStyleId>{5C22544A-7EE6-4342-B048-85BDC9FD1C3A}</a:tableStyleId>
              </a:tblPr>
              <a:tblGrid>
                <a:gridCol w="1913193"/>
                <a:gridCol w="1517904"/>
                <a:gridCol w="1493520"/>
                <a:gridCol w="1511807"/>
              </a:tblGrid>
              <a:tr h="370840">
                <a:tc>
                  <a:txBody>
                    <a:bodyPr/>
                    <a:lstStyle/>
                    <a:p>
                      <a:endParaRPr lang="nl-NL" sz="1400" dirty="0"/>
                    </a:p>
                  </a:txBody>
                  <a:tcPr/>
                </a:tc>
                <a:tc>
                  <a:txBody>
                    <a:bodyPr/>
                    <a:lstStyle/>
                    <a:p>
                      <a:r>
                        <a:rPr lang="nl-NL" sz="1400" dirty="0" smtClean="0"/>
                        <a:t>omgevingsvisie</a:t>
                      </a:r>
                      <a:endParaRPr lang="nl-NL" sz="1400" dirty="0"/>
                    </a:p>
                  </a:txBody>
                  <a:tcPr/>
                </a:tc>
                <a:tc>
                  <a:txBody>
                    <a:bodyPr/>
                    <a:lstStyle/>
                    <a:p>
                      <a:r>
                        <a:rPr lang="nl-NL" sz="1400" dirty="0" smtClean="0"/>
                        <a:t>programma</a:t>
                      </a:r>
                      <a:endParaRPr lang="nl-NL" sz="1400" dirty="0"/>
                    </a:p>
                  </a:txBody>
                  <a:tcPr/>
                </a:tc>
                <a:tc>
                  <a:txBody>
                    <a:bodyPr/>
                    <a:lstStyle/>
                    <a:p>
                      <a:r>
                        <a:rPr lang="nl-NL" sz="1400" dirty="0" smtClean="0"/>
                        <a:t>omgevingsplan</a:t>
                      </a:r>
                    </a:p>
                  </a:txBody>
                  <a:tcPr/>
                </a:tc>
              </a:tr>
              <a:tr h="370840">
                <a:tc>
                  <a:txBody>
                    <a:bodyPr/>
                    <a:lstStyle/>
                    <a:p>
                      <a:r>
                        <a:rPr lang="nl-NL" sz="1400" dirty="0" smtClean="0"/>
                        <a:t>vastgesteld door</a:t>
                      </a:r>
                      <a:endParaRPr lang="nl-NL" sz="1400" dirty="0"/>
                    </a:p>
                  </a:txBody>
                  <a:tcPr/>
                </a:tc>
                <a:tc>
                  <a:txBody>
                    <a:bodyPr/>
                    <a:lstStyle/>
                    <a:p>
                      <a:r>
                        <a:rPr lang="nl-NL" sz="1400" dirty="0" smtClean="0"/>
                        <a:t>gemeenteraad</a:t>
                      </a:r>
                      <a:endParaRPr lang="nl-NL" sz="1400" dirty="0"/>
                    </a:p>
                  </a:txBody>
                  <a:tcPr/>
                </a:tc>
                <a:tc>
                  <a:txBody>
                    <a:bodyPr/>
                    <a:lstStyle/>
                    <a:p>
                      <a:r>
                        <a:rPr lang="nl-NL" sz="1400" dirty="0" smtClean="0"/>
                        <a:t>college B&amp;W</a:t>
                      </a:r>
                      <a:endParaRPr lang="nl-NL" sz="1400" dirty="0"/>
                    </a:p>
                  </a:txBody>
                  <a:tcPr/>
                </a:tc>
                <a:tc>
                  <a:txBody>
                    <a:bodyPr/>
                    <a:lstStyle/>
                    <a:p>
                      <a:r>
                        <a:rPr lang="nl-NL" sz="1400" dirty="0" smtClean="0"/>
                        <a:t>gemeenteraad</a:t>
                      </a:r>
                      <a:endParaRPr lang="nl-NL" sz="1400" dirty="0"/>
                    </a:p>
                  </a:txBody>
                  <a:tcPr/>
                </a:tc>
              </a:tr>
              <a:tr h="370840">
                <a:tc>
                  <a:txBody>
                    <a:bodyPr/>
                    <a:lstStyle/>
                    <a:p>
                      <a:r>
                        <a:rPr lang="nl-NL" sz="1400" dirty="0" smtClean="0"/>
                        <a:t>bindend voor</a:t>
                      </a:r>
                      <a:endParaRPr lang="nl-NL" sz="1400" dirty="0"/>
                    </a:p>
                  </a:txBody>
                  <a:tcPr/>
                </a:tc>
                <a:tc>
                  <a:txBody>
                    <a:bodyPr/>
                    <a:lstStyle/>
                    <a:p>
                      <a:r>
                        <a:rPr lang="nl-NL" sz="1400" baseline="0" dirty="0" smtClean="0"/>
                        <a:t>gemeente</a:t>
                      </a:r>
                      <a:endParaRPr lang="nl-NL" sz="1400" dirty="0"/>
                    </a:p>
                  </a:txBody>
                  <a:tcPr/>
                </a:tc>
                <a:tc>
                  <a:txBody>
                    <a:bodyPr/>
                    <a:lstStyle/>
                    <a:p>
                      <a:r>
                        <a:rPr lang="nl-NL" sz="1400" dirty="0" smtClean="0"/>
                        <a:t>gemeente</a:t>
                      </a:r>
                      <a:endParaRPr lang="nl-NL" sz="1400" dirty="0"/>
                    </a:p>
                  </a:txBody>
                  <a:tcPr/>
                </a:tc>
                <a:tc>
                  <a:txBody>
                    <a:bodyPr/>
                    <a:lstStyle/>
                    <a:p>
                      <a:r>
                        <a:rPr lang="nl-NL" sz="1400" dirty="0" smtClean="0"/>
                        <a:t>iedereen</a:t>
                      </a:r>
                      <a:endParaRPr lang="nl-NL" sz="1400" dirty="0"/>
                    </a:p>
                  </a:txBody>
                  <a:tcPr/>
                </a:tc>
              </a:tr>
              <a:tr h="370840">
                <a:tc>
                  <a:txBody>
                    <a:bodyPr/>
                    <a:lstStyle/>
                    <a:p>
                      <a:r>
                        <a:rPr lang="nl-NL" sz="1400" dirty="0" smtClean="0"/>
                        <a:t>bevat</a:t>
                      </a:r>
                      <a:r>
                        <a:rPr lang="nl-NL" sz="1400" baseline="0" dirty="0" smtClean="0"/>
                        <a:t> juridische regels?</a:t>
                      </a:r>
                      <a:endParaRPr lang="nl-NL" sz="1400" dirty="0"/>
                    </a:p>
                  </a:txBody>
                  <a:tcPr/>
                </a:tc>
                <a:tc>
                  <a:txBody>
                    <a:bodyPr/>
                    <a:lstStyle/>
                    <a:p>
                      <a:r>
                        <a:rPr lang="nl-NL" sz="1400" dirty="0" smtClean="0"/>
                        <a:t>nee</a:t>
                      </a:r>
                      <a:endParaRPr lang="nl-NL" sz="1400" dirty="0"/>
                    </a:p>
                  </a:txBody>
                  <a:tcPr/>
                </a:tc>
                <a:tc>
                  <a:txBody>
                    <a:bodyPr/>
                    <a:lstStyle/>
                    <a:p>
                      <a:r>
                        <a:rPr lang="nl-NL" sz="1400" dirty="0" smtClean="0"/>
                        <a:t>nee</a:t>
                      </a:r>
                      <a:endParaRPr lang="nl-NL" sz="1400" dirty="0"/>
                    </a:p>
                  </a:txBody>
                  <a:tcPr/>
                </a:tc>
                <a:tc>
                  <a:txBody>
                    <a:bodyPr/>
                    <a:lstStyle/>
                    <a:p>
                      <a:r>
                        <a:rPr lang="nl-NL" sz="1400" dirty="0" smtClean="0"/>
                        <a:t>Ja</a:t>
                      </a:r>
                      <a:endParaRPr lang="nl-NL" sz="1400" dirty="0"/>
                    </a:p>
                  </a:txBody>
                  <a:tcPr/>
                </a:tc>
              </a:tr>
            </a:tbl>
          </a:graphicData>
        </a:graphic>
      </p:graphicFrame>
    </p:spTree>
    <p:extLst>
      <p:ext uri="{BB962C8B-B14F-4D97-AF65-F5344CB8AC3E}">
        <p14:creationId xmlns:p14="http://schemas.microsoft.com/office/powerpoint/2010/main" val="2814249605"/>
      </p:ext>
    </p:extLst>
  </p:cSld>
  <p:clrMapOvr>
    <a:masterClrMapping/>
  </p:clrMapOvr>
</p:sld>
</file>

<file path=ppt/theme/theme1.xml><?xml version="1.0" encoding="utf-8"?>
<a:theme xmlns:a="http://schemas.openxmlformats.org/drawingml/2006/main" name="PowerPoint">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Template>
  <TotalTime>272</TotalTime>
  <Words>559</Words>
  <Application>Microsoft Office PowerPoint</Application>
  <PresentationFormat>Diavoorstelling (16:9)</PresentationFormat>
  <Paragraphs>95</Paragraphs>
  <Slides>9</Slides>
  <Notes>5</Notes>
  <HiddenSlides>0</HiddenSlides>
  <MMClips>0</MMClips>
  <ScaleCrop>false</ScaleCrop>
  <HeadingPairs>
    <vt:vector size="4" baseType="variant">
      <vt:variant>
        <vt:lpstr>Thema</vt:lpstr>
      </vt:variant>
      <vt:variant>
        <vt:i4>1</vt:i4>
      </vt:variant>
      <vt:variant>
        <vt:lpstr>Diatitels</vt:lpstr>
      </vt:variant>
      <vt:variant>
        <vt:i4>9</vt:i4>
      </vt:variant>
    </vt:vector>
  </HeadingPairs>
  <TitlesOfParts>
    <vt:vector size="10" baseType="lpstr">
      <vt:lpstr>PowerPoint</vt:lpstr>
      <vt:lpstr>instrumenten van de Omgevingswet</vt:lpstr>
      <vt:lpstr>de Omgevingswet</vt:lpstr>
      <vt:lpstr>instrumenten</vt:lpstr>
      <vt:lpstr>omgevingsvisie</vt:lpstr>
      <vt:lpstr>voorbeeld omgevingsvisie</vt:lpstr>
      <vt:lpstr>programma</vt:lpstr>
      <vt:lpstr>omgevingsplan</vt:lpstr>
      <vt:lpstr>mogelijkheden omgevingsplan</vt:lpstr>
      <vt:lpstr>Vergelijking instrumenten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Mobiliteit en Omgevingswet</dc:title>
  <dc:creator>Herbert</dc:creator>
  <cp:lastModifiedBy>Herbert</cp:lastModifiedBy>
  <cp:revision>34</cp:revision>
  <cp:lastPrinted>2018-07-30T09:31:59Z</cp:lastPrinted>
  <dcterms:created xsi:type="dcterms:W3CDTF">2020-06-04T08:25:07Z</dcterms:created>
  <dcterms:modified xsi:type="dcterms:W3CDTF">2020-12-04T10:33:16Z</dcterms:modified>
</cp:coreProperties>
</file>