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16" r:id="rId2"/>
    <p:sldId id="318" r:id="rId3"/>
    <p:sldId id="317" r:id="rId4"/>
    <p:sldId id="267" r:id="rId5"/>
    <p:sldId id="258" r:id="rId6"/>
    <p:sldId id="263" r:id="rId7"/>
    <p:sldId id="271" r:id="rId8"/>
    <p:sldId id="270" r:id="rId9"/>
    <p:sldId id="272" r:id="rId10"/>
  </p:sldIdLst>
  <p:sldSz cx="9144000" cy="6858000" type="screen4x3"/>
  <p:notesSz cx="9926638" cy="6797675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C036"/>
    <a:srgbClr val="009DE0"/>
    <a:srgbClr val="FFFFFF"/>
    <a:srgbClr val="409D69"/>
    <a:srgbClr val="39404A"/>
    <a:srgbClr val="D0CFCC"/>
    <a:srgbClr val="6E6E6E"/>
    <a:srgbClr val="279D63"/>
    <a:srgbClr val="E9E9EA"/>
    <a:srgbClr val="2A7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04" autoAdjust="0"/>
    <p:restoredTop sz="94629" autoAdjust="0"/>
  </p:normalViewPr>
  <p:slideViewPr>
    <p:cSldViewPr snapToGrid="0" snapToObjects="1">
      <p:cViewPr varScale="1">
        <p:scale>
          <a:sx n="71" d="100"/>
          <a:sy n="71" d="100"/>
        </p:scale>
        <p:origin x="1645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02B29-78FB-4E17-929D-4E8BC8FF2324}" type="datetimeFigureOut">
              <a:rPr lang="nl-NL" smtClean="0"/>
              <a:t>16-6-2020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D10F5-3636-400B-ACDA-F32E93CB6A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8737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85A7F-C554-0949-AE4E-5710BE70DD59}" type="datetimeFigureOut">
              <a:rPr lang="nl-NL" smtClean="0"/>
              <a:t>16-6-2020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83801D-AE06-2444-8419-771CD0E2E8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3464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3801D-AE06-2444-8419-771CD0E2E8B2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8586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3801D-AE06-2444-8419-771CD0E2E8B2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41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838675" y="2927510"/>
            <a:ext cx="4355934" cy="2779564"/>
          </a:xfrm>
          <a:prstGeom prst="rect">
            <a:avLst/>
          </a:prstGeom>
          <a:solidFill>
            <a:srgbClr val="009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8675" y="2927509"/>
            <a:ext cx="4355934" cy="2172995"/>
          </a:xfrm>
        </p:spPr>
        <p:txBody>
          <a:bodyPr lIns="252000" tIns="252000" rIns="144000" bIns="144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838675" y="5100505"/>
            <a:ext cx="4355934" cy="606569"/>
          </a:xfrm>
        </p:spPr>
        <p:txBody>
          <a:bodyPr lIns="252000" rIns="14400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pic>
        <p:nvPicPr>
          <p:cNvPr id="11" name="Afbeelding 10" descr="Naamloos-9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700"/>
            <a:ext cx="9144000" cy="1460500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19-5-2014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7604" y="440871"/>
            <a:ext cx="2069195" cy="62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8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 v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16-6-2020</a:t>
            </a:fld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838675" y="2927509"/>
            <a:ext cx="4355934" cy="2779564"/>
          </a:xfrm>
          <a:prstGeom prst="rect">
            <a:avLst/>
          </a:prstGeom>
          <a:solidFill>
            <a:srgbClr val="A1C0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 descr="boven openin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14605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8675" y="2927509"/>
            <a:ext cx="4355934" cy="2172995"/>
          </a:xfrm>
        </p:spPr>
        <p:txBody>
          <a:bodyPr lIns="252000" tIns="252000" rIns="144000" bIns="144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Titelstijl van het model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838675" y="5100505"/>
            <a:ext cx="4355934" cy="606569"/>
          </a:xfrm>
        </p:spPr>
        <p:txBody>
          <a:bodyPr lIns="252000" rIns="14400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781" y="446046"/>
            <a:ext cx="2066035" cy="61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87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96954" y="1600200"/>
            <a:ext cx="7889846" cy="1143000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nl-NL" dirty="0"/>
              <a:t>Titelstijl van het model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96954" y="2801923"/>
            <a:ext cx="7889846" cy="3573710"/>
          </a:xfrm>
        </p:spPr>
        <p:txBody>
          <a:bodyPr>
            <a:normAutofit/>
          </a:bodyPr>
          <a:lstStyle>
            <a:lvl1pPr marL="342900" indent="-342900">
              <a:buClr>
                <a:srgbClr val="009DE0"/>
              </a:buClr>
              <a:buSzPct val="120000"/>
              <a:buFont typeface="Arial" pitchFamily="34" charset="0"/>
              <a:buChar char="•"/>
              <a:defRPr sz="1800"/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0" name="Afbeelding 9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11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16-6-2020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 descr="Naamloos-9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700"/>
            <a:ext cx="9144000" cy="14605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781" y="446046"/>
            <a:ext cx="2066035" cy="6198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96954" y="2800800"/>
            <a:ext cx="3816000" cy="3574800"/>
          </a:xfrm>
        </p:spPr>
        <p:txBody>
          <a:bodyPr>
            <a:normAutofit/>
          </a:bodyPr>
          <a:lstStyle>
            <a:lvl1pPr marL="342900" indent="-342900">
              <a:buClr>
                <a:srgbClr val="009DE0"/>
              </a:buClr>
              <a:buSzPct val="120000"/>
              <a:buFont typeface="Arial" pitchFamily="34" charset="0"/>
              <a:buChar char="•"/>
              <a:defRPr sz="1800"/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70799" y="2800800"/>
            <a:ext cx="3816000" cy="3574800"/>
          </a:xfrm>
        </p:spPr>
        <p:txBody>
          <a:bodyPr>
            <a:normAutofit/>
          </a:bodyPr>
          <a:lstStyle>
            <a:lvl1pPr marL="342900" indent="-342900">
              <a:buClr>
                <a:srgbClr val="009DE0"/>
              </a:buClr>
              <a:buSzPct val="120000"/>
              <a:buFont typeface="Arial" pitchFamily="34" charset="0"/>
              <a:buChar char="•"/>
              <a:defRPr sz="1800"/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0" name="Afbeelding 9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11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16-6-2020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 descr="Naamloos-9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700"/>
            <a:ext cx="9144000" cy="1460500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796954" y="1600200"/>
            <a:ext cx="7889846" cy="1143000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nl-NL" dirty="0"/>
              <a:t>Titelstijl van het model</a:t>
            </a:r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781" y="446046"/>
            <a:ext cx="2066035" cy="6198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796954" y="1600200"/>
            <a:ext cx="7889846" cy="1143000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nl-NL" dirty="0"/>
              <a:t>Titelstijl van het model</a:t>
            </a:r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3" hasCustomPrompt="1"/>
          </p:nvPr>
        </p:nvSpPr>
        <p:spPr>
          <a:xfrm>
            <a:off x="796954" y="3422708"/>
            <a:ext cx="3816000" cy="2952892"/>
          </a:xfrm>
        </p:spPr>
        <p:txBody>
          <a:bodyPr>
            <a:normAutofit/>
          </a:bodyPr>
          <a:lstStyle>
            <a:lvl1pPr marL="342900" indent="-342900">
              <a:buClr>
                <a:srgbClr val="009DE0"/>
              </a:buClr>
              <a:buSzPct val="120000"/>
              <a:buFont typeface="Arial" pitchFamily="34" charset="0"/>
              <a:buChar char="•"/>
              <a:defRPr sz="1800"/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70799" y="3422708"/>
            <a:ext cx="3816000" cy="2952892"/>
          </a:xfrm>
        </p:spPr>
        <p:txBody>
          <a:bodyPr>
            <a:normAutofit/>
          </a:bodyPr>
          <a:lstStyle>
            <a:lvl1pPr marL="342900" indent="-342900">
              <a:buClr>
                <a:srgbClr val="009DE0"/>
              </a:buClr>
              <a:buSzPct val="120000"/>
              <a:buFont typeface="Arial" pitchFamily="34" charset="0"/>
              <a:buChar char="•"/>
              <a:defRPr sz="1800"/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5" name="Afbeelding 14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16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16-6-2020</a:t>
            </a:fld>
            <a:endParaRPr lang="nl-NL" dirty="0"/>
          </a:p>
        </p:txBody>
      </p:sp>
      <p:sp>
        <p:nvSpPr>
          <p:cNvPr id="17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9" name="Tijdelijke aanduiding voor inhoud 2"/>
          <p:cNvSpPr>
            <a:spLocks noGrp="1"/>
          </p:cNvSpPr>
          <p:nvPr>
            <p:ph sz="half" idx="14" hasCustomPrompt="1"/>
          </p:nvPr>
        </p:nvSpPr>
        <p:spPr>
          <a:xfrm>
            <a:off x="796954" y="2801075"/>
            <a:ext cx="3816000" cy="621633"/>
          </a:xfrm>
        </p:spPr>
        <p:txBody>
          <a:bodyPr>
            <a:normAutofit/>
          </a:bodyPr>
          <a:lstStyle>
            <a:lvl1pPr marL="0" indent="0">
              <a:buClr>
                <a:srgbClr val="009DE0"/>
              </a:buClr>
              <a:buSzPct val="120000"/>
              <a:buFont typeface="Arial" pitchFamily="34" charset="0"/>
              <a:buNone/>
              <a:defRPr sz="1800">
                <a:latin typeface="+mj-lt"/>
              </a:defRPr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15" hasCustomPrompt="1"/>
          </p:nvPr>
        </p:nvSpPr>
        <p:spPr>
          <a:xfrm>
            <a:off x="4870800" y="2801625"/>
            <a:ext cx="3816000" cy="621633"/>
          </a:xfrm>
        </p:spPr>
        <p:txBody>
          <a:bodyPr>
            <a:normAutofit/>
          </a:bodyPr>
          <a:lstStyle>
            <a:lvl1pPr marL="0" indent="0">
              <a:buClr>
                <a:srgbClr val="009DE0"/>
              </a:buClr>
              <a:buSzPct val="120000"/>
              <a:buFont typeface="Arial" pitchFamily="34" charset="0"/>
              <a:buNone/>
              <a:defRPr sz="1800">
                <a:latin typeface="+mj-lt"/>
              </a:defRPr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pic>
        <p:nvPicPr>
          <p:cNvPr id="11" name="Afbeelding 10" descr="Naamloos-9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700"/>
            <a:ext cx="9144000" cy="1460500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781" y="446046"/>
            <a:ext cx="2066035" cy="6198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796954" y="1600200"/>
            <a:ext cx="7889846" cy="1143000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nl-NL" dirty="0"/>
              <a:t>Titelstijl voor het model</a:t>
            </a:r>
          </a:p>
        </p:txBody>
      </p:sp>
      <p:pic>
        <p:nvPicPr>
          <p:cNvPr id="9" name="Afbeelding 8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10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16-6-2020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Afbeelding 6" descr="Naamloos-9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35" y="12700"/>
            <a:ext cx="9144000" cy="146050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0764" y="446046"/>
            <a:ext cx="2066035" cy="619811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ED3CF650-0370-4C88-89E9-B69A08FF12A9}"/>
              </a:ext>
            </a:extLst>
          </p:cNvPr>
          <p:cNvSpPr/>
          <p:nvPr userDrawn="1"/>
        </p:nvSpPr>
        <p:spPr>
          <a:xfrm>
            <a:off x="1111170" y="696470"/>
            <a:ext cx="3130952" cy="4783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Naamloos-9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700"/>
            <a:ext cx="9144000" cy="1460500"/>
          </a:xfrm>
          <a:prstGeom prst="rect">
            <a:avLst/>
          </a:prstGeom>
        </p:spPr>
      </p:pic>
      <p:pic>
        <p:nvPicPr>
          <p:cNvPr id="7" name="Afbeelding 6" descr="balk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8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16-6-2020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781" y="446046"/>
            <a:ext cx="2066035" cy="619811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het model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E23AE2B3-A4C3-B649-A1D8-9E0417E31DD0}" type="datetimeFigureOut">
              <a:rPr lang="nl-NL" smtClean="0"/>
              <a:pPr/>
              <a:t>16-6-2020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2" r:id="rId2"/>
    <p:sldLayoutId id="2147483650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40588-03BD-4C6E-BF9B-241976F209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674" y="2927509"/>
            <a:ext cx="4701513" cy="2172995"/>
          </a:xfrm>
        </p:spPr>
        <p:txBody>
          <a:bodyPr>
            <a:normAutofit fontScale="90000"/>
          </a:bodyPr>
          <a:lstStyle/>
          <a:p>
            <a:r>
              <a:rPr lang="nl-NL" sz="1800" dirty="0"/>
              <a:t>TdF-kennissessie: </a:t>
            </a:r>
            <a:br>
              <a:rPr lang="nl-NL" sz="1800" dirty="0"/>
            </a:br>
            <a:r>
              <a:rPr lang="nl-NL" dirty="0"/>
              <a:t>de Rotterdamse aanpak voor deelmobiliteit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4653090-B19E-42C8-9360-59189F9859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16-juni-2020</a:t>
            </a:r>
          </a:p>
        </p:txBody>
      </p:sp>
    </p:spTree>
    <p:extLst>
      <p:ext uri="{BB962C8B-B14F-4D97-AF65-F5344CB8AC3E}">
        <p14:creationId xmlns:p14="http://schemas.microsoft.com/office/powerpoint/2010/main" val="29330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269B0E-B81D-4FA9-A1F5-CCB4B41D3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A6EBDC1-7BC3-44AD-8B64-C06DFEFCAF7F}"/>
              </a:ext>
            </a:extLst>
          </p:cNvPr>
          <p:cNvSpPr txBox="1"/>
          <p:nvPr/>
        </p:nvSpPr>
        <p:spPr>
          <a:xfrm>
            <a:off x="968188" y="3071906"/>
            <a:ext cx="69207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Welkom, voorstellen en </a:t>
            </a:r>
            <a:r>
              <a:rPr lang="nl-NL" sz="2000" dirty="0" err="1"/>
              <a:t>webinar-etiquetten</a:t>
            </a:r>
            <a:r>
              <a:rPr lang="nl-NL" sz="2000" dirty="0"/>
              <a:t> (15:00 uur)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Leidraad gemeentelijk deelfietsbeleid (15:15 uur)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De Rotterdamse aanpak deel 1 (15:30 uur)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/>
              <a:t>Grip op voertuigen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/>
              <a:t>Vergunningenstelsel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/>
              <a:t>Vragen en discussie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De Rotterdamse aanpak deel 2 (16:00 uur)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/>
              <a:t>Monitoring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/>
              <a:t>SVZ en voortgang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/>
              <a:t>Vragen en discussie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Einde (16:30 uur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537619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3D24182-9D19-4A5E-9BAE-6153FB85CA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45" t="11220" r="14183"/>
          <a:stretch/>
        </p:blipFill>
        <p:spPr>
          <a:xfrm>
            <a:off x="848658" y="1482164"/>
            <a:ext cx="7446683" cy="508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98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1341D45-C70D-400B-BE46-9BFC81F4A9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19" t="17843" r="21503" b="5236"/>
          <a:stretch/>
        </p:blipFill>
        <p:spPr>
          <a:xfrm>
            <a:off x="211035" y="159014"/>
            <a:ext cx="8813435" cy="641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50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D7B930-6885-4C94-8991-BEAE71F62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54" y="1242151"/>
            <a:ext cx="8239470" cy="1143000"/>
          </a:xfrm>
        </p:spPr>
        <p:txBody>
          <a:bodyPr/>
          <a:lstStyle/>
          <a:p>
            <a:r>
              <a:rPr lang="nl-NL" dirty="0"/>
              <a:t>Plafonds: aantal aanbieders/fietsen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07AD45-D3E5-402E-A929-05EB99860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54" y="2275994"/>
            <a:ext cx="7889846" cy="3573710"/>
          </a:xfrm>
        </p:spPr>
        <p:txBody>
          <a:bodyPr/>
          <a:lstStyle/>
          <a:p>
            <a:pPr>
              <a:buFont typeface="+mj-lt"/>
              <a:buAutoNum type="alphaUcPeriod"/>
            </a:pPr>
            <a:r>
              <a:rPr lang="nl-NL" dirty="0"/>
              <a:t>Vrijheid voor de markt (vrijwillige afspraken)</a:t>
            </a:r>
          </a:p>
          <a:p>
            <a:pPr>
              <a:buFont typeface="+mj-lt"/>
              <a:buAutoNum type="alphaUcPeriod"/>
            </a:pPr>
            <a:r>
              <a:rPr lang="nl-NL" dirty="0"/>
              <a:t>Reguleren (APV-verbod tenzij)</a:t>
            </a:r>
          </a:p>
          <a:p>
            <a:pPr lvl="1">
              <a:buFont typeface="+mj-lt"/>
              <a:buAutoNum type="arabicPeriod"/>
            </a:pPr>
            <a:r>
              <a:rPr lang="nl-NL" dirty="0"/>
              <a:t>Vergunning met minimum voorwaarden</a:t>
            </a:r>
          </a:p>
          <a:p>
            <a:pPr lvl="1">
              <a:buFont typeface="+mj-lt"/>
              <a:buAutoNum type="arabicPeriod"/>
            </a:pPr>
            <a:r>
              <a:rPr lang="nl-NL" dirty="0"/>
              <a:t>Schaarse vergunning met </a:t>
            </a:r>
            <a:r>
              <a:rPr lang="nl-NL" dirty="0" err="1"/>
              <a:t>selectie-criteria</a:t>
            </a:r>
            <a:endParaRPr lang="nl-NL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nl-NL" dirty="0">
                <a:solidFill>
                  <a:srgbClr val="FF0000"/>
                </a:solidFill>
              </a:rPr>
              <a:t>Eén aanbieder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l-NL" dirty="0">
                <a:solidFill>
                  <a:srgbClr val="FF0000"/>
                </a:solidFill>
              </a:rPr>
              <a:t>Max aantal aanbieders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l-NL" dirty="0">
                <a:solidFill>
                  <a:srgbClr val="FF0000"/>
                </a:solidFill>
              </a:rPr>
              <a:t>Max aantal voertuigen</a:t>
            </a:r>
          </a:p>
          <a:p>
            <a:pPr>
              <a:buFont typeface="+mj-lt"/>
              <a:buAutoNum type="alphaUcPeriod"/>
            </a:pPr>
            <a:r>
              <a:rPr lang="nl-NL" dirty="0"/>
              <a:t>Stimuleren van de markt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l-NL" dirty="0">
                <a:solidFill>
                  <a:srgbClr val="FF0000"/>
                </a:solidFill>
              </a:rPr>
              <a:t>Enkelvoudige concessie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l-NL" dirty="0">
                <a:solidFill>
                  <a:srgbClr val="FF0000"/>
                </a:solidFill>
              </a:rPr>
              <a:t>Meervoudige concessie</a:t>
            </a:r>
          </a:p>
          <a:p>
            <a:pPr marL="800100" lvl="1" indent="-342900">
              <a:buFont typeface="+mj-lt"/>
              <a:buAutoNum type="arabicPeriod"/>
            </a:pPr>
            <a:endParaRPr lang="nl-NL" dirty="0"/>
          </a:p>
        </p:txBody>
      </p:sp>
      <p:sp>
        <p:nvSpPr>
          <p:cNvPr id="4" name="Rechteraccolade 3">
            <a:extLst>
              <a:ext uri="{FF2B5EF4-FFF2-40B4-BE49-F238E27FC236}">
                <a16:creationId xmlns:a16="http://schemas.microsoft.com/office/drawing/2014/main" id="{1C1B58CC-AEC8-44C0-9C09-D2E0653CA9E2}"/>
              </a:ext>
            </a:extLst>
          </p:cNvPr>
          <p:cNvSpPr/>
          <p:nvPr/>
        </p:nvSpPr>
        <p:spPr>
          <a:xfrm>
            <a:off x="5707405" y="2384568"/>
            <a:ext cx="525680" cy="83771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98FD793-C681-4FFA-B3FF-7C1AB6DEA287}"/>
              </a:ext>
            </a:extLst>
          </p:cNvPr>
          <p:cNvSpPr txBox="1"/>
          <p:nvPr/>
        </p:nvSpPr>
        <p:spPr>
          <a:xfrm>
            <a:off x="6291855" y="2618760"/>
            <a:ext cx="12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onbeperkt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765EA88-3726-4B0B-9484-796DC6AD025C}"/>
              </a:ext>
            </a:extLst>
          </p:cNvPr>
          <p:cNvSpPr txBox="1"/>
          <p:nvPr/>
        </p:nvSpPr>
        <p:spPr>
          <a:xfrm>
            <a:off x="5096684" y="3680234"/>
            <a:ext cx="34436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Mogelijke voordelen: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Druk op de ruimte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Gebruikersvriendelijk </a:t>
            </a:r>
            <a:r>
              <a:rPr lang="nl-NL" dirty="0">
                <a:solidFill>
                  <a:srgbClr val="FF0000"/>
                </a:solidFill>
              </a:rPr>
              <a:t>(tenzij)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Zekerheid voor aanbieder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Lagere </a:t>
            </a:r>
            <a:r>
              <a:rPr lang="nl-NL" dirty="0" err="1"/>
              <a:t>exploitatie-kosten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Makkelijker voor gemeente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/>
              <a:t>Mogelijke nadelen: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Minder concurrentie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(</a:t>
            </a:r>
            <a:r>
              <a:rPr lang="nl-NL" dirty="0" err="1"/>
              <a:t>Inter</a:t>
            </a:r>
            <a:r>
              <a:rPr lang="nl-NL" dirty="0"/>
              <a:t>)nationale formules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4828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AF5631-4415-4BBF-A45A-3C0EAE878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59" y="2801923"/>
            <a:ext cx="8041341" cy="3573710"/>
          </a:xfrm>
        </p:spPr>
        <p:txBody>
          <a:bodyPr/>
          <a:lstStyle/>
          <a:p>
            <a:r>
              <a:rPr lang="nl-NL" dirty="0"/>
              <a:t>Spoor B: een duidelijke relatie met het belang dat men in de APV wil beschermen:</a:t>
            </a:r>
          </a:p>
          <a:p>
            <a:pPr lvl="1"/>
            <a:r>
              <a:rPr lang="nl-NL" dirty="0"/>
              <a:t>Voorkomen overlast</a:t>
            </a:r>
          </a:p>
          <a:p>
            <a:pPr lvl="1"/>
            <a:r>
              <a:rPr lang="nl-NL" dirty="0"/>
              <a:t>Uiterlijk aanzien</a:t>
            </a:r>
          </a:p>
          <a:p>
            <a:pPr lvl="1"/>
            <a:r>
              <a:rPr lang="nl-NL" dirty="0"/>
              <a:t>Veiligheid van het publiek</a:t>
            </a:r>
          </a:p>
          <a:p>
            <a:pPr lvl="1"/>
            <a:r>
              <a:rPr lang="nl-NL" dirty="0"/>
              <a:t>Doorstroming verkeer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Type eisen</a:t>
            </a:r>
          </a:p>
          <a:p>
            <a:r>
              <a:rPr lang="nl-NL" dirty="0"/>
              <a:t>Minimum voorwaarden</a:t>
            </a:r>
          </a:p>
          <a:p>
            <a:r>
              <a:rPr lang="nl-NL" dirty="0"/>
              <a:t>Voorschriften tijdens looptijd</a:t>
            </a:r>
          </a:p>
          <a:p>
            <a:r>
              <a:rPr lang="nl-NL" dirty="0"/>
              <a:t>Selectiecriteria</a:t>
            </a:r>
          </a:p>
          <a:p>
            <a:endParaRPr lang="nl-NL" dirty="0"/>
          </a:p>
        </p:txBody>
      </p:sp>
      <p:sp>
        <p:nvSpPr>
          <p:cNvPr id="4" name="Rechteraccolade 3">
            <a:extLst>
              <a:ext uri="{FF2B5EF4-FFF2-40B4-BE49-F238E27FC236}">
                <a16:creationId xmlns:a16="http://schemas.microsoft.com/office/drawing/2014/main" id="{F68B85B3-7A52-4C87-9C64-2562BE6BAFD3}"/>
              </a:ext>
            </a:extLst>
          </p:cNvPr>
          <p:cNvSpPr/>
          <p:nvPr/>
        </p:nvSpPr>
        <p:spPr>
          <a:xfrm>
            <a:off x="3852334" y="3475567"/>
            <a:ext cx="664633" cy="922866"/>
          </a:xfrm>
          <a:prstGeom prst="rightBrace">
            <a:avLst>
              <a:gd name="adj1" fmla="val 8333"/>
              <a:gd name="adj2" fmla="val 4908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36A6076-899B-4F48-ABB1-48EEC45F6D91}"/>
              </a:ext>
            </a:extLst>
          </p:cNvPr>
          <p:cNvSpPr txBox="1"/>
          <p:nvPr/>
        </p:nvSpPr>
        <p:spPr>
          <a:xfrm>
            <a:off x="4571999" y="3752334"/>
            <a:ext cx="3215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Ruimtegebruik, foutparkeren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1724999-3252-4B48-9A96-FB4FD0443A60}"/>
              </a:ext>
            </a:extLst>
          </p:cNvPr>
          <p:cNvSpPr txBox="1"/>
          <p:nvPr/>
        </p:nvSpPr>
        <p:spPr>
          <a:xfrm>
            <a:off x="4516967" y="4667310"/>
            <a:ext cx="2991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Aandachtpunten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Beperk administratie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Ga niet op stoel ondernemer zitten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Prestatie-eisen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FD628F9-6E20-4C95-AC40-117562DA7679}"/>
              </a:ext>
            </a:extLst>
          </p:cNvPr>
          <p:cNvSpPr txBox="1">
            <a:spLocks/>
          </p:cNvSpPr>
          <p:nvPr/>
        </p:nvSpPr>
        <p:spPr>
          <a:xfrm>
            <a:off x="796954" y="1600200"/>
            <a:ext cx="6370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l-NL" dirty="0"/>
              <a:t>Voorschriften/eisen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5BC82D8-477C-4DC7-A17C-2A48FD6720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52" t="63981" r="15897" b="17544"/>
          <a:stretch/>
        </p:blipFill>
        <p:spPr>
          <a:xfrm>
            <a:off x="254000" y="234124"/>
            <a:ext cx="8636000" cy="1307353"/>
          </a:xfrm>
          <a:prstGeom prst="rect">
            <a:avLst/>
          </a:prstGeom>
        </p:spPr>
      </p:pic>
      <p:pic>
        <p:nvPicPr>
          <p:cNvPr id="2050" name="Picture 2" descr="Ondernemer Of Manager Zit In Een Stoel Zijn Voeten Op De Tafel ...">
            <a:extLst>
              <a:ext uri="{FF2B5EF4-FFF2-40B4-BE49-F238E27FC236}">
                <a16:creationId xmlns:a16="http://schemas.microsoft.com/office/drawing/2014/main" id="{A3B3A3F3-FBBB-4E40-B7C2-AE32B2B98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282" y="4810250"/>
            <a:ext cx="1624106" cy="162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362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AF5631-4415-4BBF-A45A-3C0EAE878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59" y="2801923"/>
            <a:ext cx="8041341" cy="3573710"/>
          </a:xfrm>
        </p:spPr>
        <p:txBody>
          <a:bodyPr/>
          <a:lstStyle/>
          <a:p>
            <a:r>
              <a:rPr lang="nl-NL" dirty="0"/>
              <a:t>Aantal ritten per fiets per dag</a:t>
            </a:r>
          </a:p>
          <a:p>
            <a:r>
              <a:rPr lang="nl-NL" dirty="0"/>
              <a:t>Aantal fietsen langer dan x dagen ongebruikt</a:t>
            </a:r>
          </a:p>
          <a:p>
            <a:r>
              <a:rPr lang="nl-NL" dirty="0"/>
              <a:t>Minimaal aanbod</a:t>
            </a:r>
          </a:p>
          <a:p>
            <a:r>
              <a:rPr lang="nl-NL" dirty="0"/>
              <a:t>Max aantal overtredingen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Differentiëren?</a:t>
            </a:r>
          </a:p>
          <a:p>
            <a:r>
              <a:rPr lang="nl-NL" dirty="0"/>
              <a:t>Naar gebied (centrum/buitenwijk)</a:t>
            </a:r>
          </a:p>
          <a:p>
            <a:r>
              <a:rPr lang="nl-NL" dirty="0"/>
              <a:t>Naar type voertuig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FD628F9-6E20-4C95-AC40-117562DA7679}"/>
              </a:ext>
            </a:extLst>
          </p:cNvPr>
          <p:cNvSpPr txBox="1">
            <a:spLocks/>
          </p:cNvSpPr>
          <p:nvPr/>
        </p:nvSpPr>
        <p:spPr>
          <a:xfrm>
            <a:off x="796953" y="1600200"/>
            <a:ext cx="69365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l-NL" dirty="0"/>
              <a:t>Voorbeelden prestatie-eisen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5BC82D8-477C-4DC7-A17C-2A48FD6720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52" t="63981" r="15897" b="17544"/>
          <a:stretch/>
        </p:blipFill>
        <p:spPr>
          <a:xfrm>
            <a:off x="254000" y="234124"/>
            <a:ext cx="8636000" cy="1307353"/>
          </a:xfrm>
          <a:prstGeom prst="rect">
            <a:avLst/>
          </a:prstGeom>
        </p:spPr>
      </p:pic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75E7A8DB-E5ED-42A3-9838-6B18F2C1E0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591947"/>
              </p:ext>
            </p:extLst>
          </p:nvPr>
        </p:nvGraphicFramePr>
        <p:xfrm>
          <a:off x="6659656" y="3880317"/>
          <a:ext cx="1562100" cy="21837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5500">
                  <a:extLst>
                    <a:ext uri="{9D8B030D-6E8A-4147-A177-3AD203B41FA5}">
                      <a16:colId xmlns:a16="http://schemas.microsoft.com/office/drawing/2014/main" val="1082062304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1174472310"/>
                    </a:ext>
                  </a:extLst>
                </a:gridCol>
              </a:tblGrid>
              <a:tr h="487045"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000" u="none" strike="noStrike" dirty="0">
                          <a:effectLst/>
                        </a:rPr>
                        <a:t>Stad</a:t>
                      </a:r>
                      <a:endParaRPr lang="nl-NL" sz="1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NL" sz="1000" u="none" strike="noStrike">
                          <a:effectLst/>
                        </a:rPr>
                        <a:t>Gebruik per fiets  per dag</a:t>
                      </a:r>
                      <a:endParaRPr lang="nl-NL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2056601489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000" u="none" strike="noStrike">
                          <a:effectLst/>
                        </a:rPr>
                        <a:t>Brisbane</a:t>
                      </a:r>
                      <a:endParaRPr lang="nl-NL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NL" sz="1000" u="none" strike="noStrike">
                          <a:effectLst/>
                        </a:rPr>
                        <a:t>0,2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288032381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000" u="none" strike="noStrike">
                          <a:effectLst/>
                        </a:rPr>
                        <a:t>Melbourne</a:t>
                      </a:r>
                      <a:endParaRPr lang="nl-NL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NL" sz="1000" u="none" strike="noStrike">
                          <a:effectLst/>
                        </a:rPr>
                        <a:t>0,3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2659582667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000" u="none" strike="noStrike">
                          <a:effectLst/>
                        </a:rPr>
                        <a:t>Brussel</a:t>
                      </a:r>
                      <a:endParaRPr lang="nl-NL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NL" sz="1000" u="none" strike="noStrike">
                          <a:effectLst/>
                        </a:rPr>
                        <a:t>0,82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3850638695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000" u="none" strike="noStrike">
                          <a:effectLst/>
                        </a:rPr>
                        <a:t>Londen</a:t>
                      </a:r>
                      <a:endParaRPr lang="nl-NL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NL" sz="1000" u="none" strike="noStrike">
                          <a:effectLst/>
                        </a:rPr>
                        <a:t>2,5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718610713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000" u="none" strike="noStrike">
                          <a:effectLst/>
                        </a:rPr>
                        <a:t>Parijs</a:t>
                      </a:r>
                      <a:endParaRPr lang="nl-NL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NL" sz="1000" u="none" strike="noStrike">
                          <a:effectLst/>
                        </a:rPr>
                        <a:t>3,9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3283388768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000" u="none" strike="noStrike">
                          <a:effectLst/>
                        </a:rPr>
                        <a:t>Antwerpen</a:t>
                      </a:r>
                      <a:endParaRPr lang="nl-NL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NL" sz="1000" u="none" strike="noStrike">
                          <a:effectLst/>
                        </a:rPr>
                        <a:t>4</a:t>
                      </a:r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3621943814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000" u="none" strike="noStrike">
                          <a:effectLst/>
                        </a:rPr>
                        <a:t>Lyon</a:t>
                      </a:r>
                      <a:endParaRPr lang="nl-NL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NL" sz="1000" u="none" strike="noStrike" dirty="0">
                          <a:effectLst/>
                        </a:rPr>
                        <a:t>4,7</a:t>
                      </a:r>
                      <a:endParaRPr lang="nl-N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4092161443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algn="l" rtl="0" fontAlgn="ctr"/>
                      <a:r>
                        <a:rPr lang="nl-NL" sz="1000" u="none" strike="noStrike">
                          <a:effectLst/>
                        </a:rPr>
                        <a:t>Barcelona</a:t>
                      </a:r>
                      <a:endParaRPr lang="nl-NL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l-NL" sz="1000" u="none" strike="noStrike" dirty="0">
                          <a:effectLst/>
                        </a:rPr>
                        <a:t>5,6</a:t>
                      </a:r>
                      <a:endParaRPr lang="nl-N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2268773122"/>
                  </a:ext>
                </a:extLst>
              </a:tr>
            </a:tbl>
          </a:graphicData>
        </a:graphic>
      </p:graphicFrame>
      <p:sp>
        <p:nvSpPr>
          <p:cNvPr id="11" name="Pijl: omlaag 10">
            <a:extLst>
              <a:ext uri="{FF2B5EF4-FFF2-40B4-BE49-F238E27FC236}">
                <a16:creationId xmlns:a16="http://schemas.microsoft.com/office/drawing/2014/main" id="{259BFEC1-311D-4DA1-A28E-88CFBB4BF703}"/>
              </a:ext>
            </a:extLst>
          </p:cNvPr>
          <p:cNvSpPr/>
          <p:nvPr/>
        </p:nvSpPr>
        <p:spPr>
          <a:xfrm>
            <a:off x="3615764" y="1290918"/>
            <a:ext cx="448235" cy="746606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Pijl: omlaag 11">
            <a:extLst>
              <a:ext uri="{FF2B5EF4-FFF2-40B4-BE49-F238E27FC236}">
                <a16:creationId xmlns:a16="http://schemas.microsoft.com/office/drawing/2014/main" id="{1592EAC1-864B-4B8D-B7B5-A876D4A374A7}"/>
              </a:ext>
            </a:extLst>
          </p:cNvPr>
          <p:cNvSpPr/>
          <p:nvPr/>
        </p:nvSpPr>
        <p:spPr>
          <a:xfrm>
            <a:off x="2513106" y="1290918"/>
            <a:ext cx="448235" cy="746606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8520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7613B-732C-443A-B1D9-8E100868F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Ruimtelijke inpassing uitgifte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3BE0A6A-734F-4FF9-BD7C-CD014AA483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5" b="3088"/>
          <a:stretch/>
        </p:blipFill>
        <p:spPr bwMode="auto">
          <a:xfrm>
            <a:off x="457200" y="2610224"/>
            <a:ext cx="8012364" cy="37944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DD8B106-EEEF-47C9-8AEA-AD6FE33081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52" t="63981" r="15897" b="17544"/>
          <a:stretch/>
        </p:blipFill>
        <p:spPr>
          <a:xfrm>
            <a:off x="254000" y="234124"/>
            <a:ext cx="8636000" cy="1307353"/>
          </a:xfrm>
          <a:prstGeom prst="rect">
            <a:avLst/>
          </a:prstGeom>
        </p:spPr>
      </p:pic>
      <p:sp>
        <p:nvSpPr>
          <p:cNvPr id="6" name="Pijl: omlaag 5">
            <a:extLst>
              <a:ext uri="{FF2B5EF4-FFF2-40B4-BE49-F238E27FC236}">
                <a16:creationId xmlns:a16="http://schemas.microsoft.com/office/drawing/2014/main" id="{90A77C18-387F-4F86-BAE8-6DFED6C2F781}"/>
              </a:ext>
            </a:extLst>
          </p:cNvPr>
          <p:cNvSpPr/>
          <p:nvPr/>
        </p:nvSpPr>
        <p:spPr>
          <a:xfrm>
            <a:off x="3615764" y="1290918"/>
            <a:ext cx="448235" cy="746606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1142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028AB0-B463-4FEA-86BD-F2027E65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Interoperabiliteit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6C3A9C-DA7D-487A-9DB8-BB4DDE169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Openbike: 11 aanbieders (jan 2018)</a:t>
            </a:r>
          </a:p>
          <a:p>
            <a:pPr lvl="1"/>
            <a:r>
              <a:rPr lang="nl-NL" dirty="0"/>
              <a:t>Info over aanbod delen</a:t>
            </a:r>
          </a:p>
          <a:p>
            <a:pPr lvl="1"/>
            <a:r>
              <a:rPr lang="nl-NL" dirty="0"/>
              <a:t>Volledig Maas</a:t>
            </a:r>
          </a:p>
          <a:p>
            <a:r>
              <a:rPr lang="nl-NL" dirty="0"/>
              <a:t>TOMP-</a:t>
            </a:r>
            <a:r>
              <a:rPr lang="nl-NL" dirty="0" err="1"/>
              <a:t>api</a:t>
            </a:r>
            <a:endParaRPr lang="nl-NL" dirty="0"/>
          </a:p>
          <a:p>
            <a:endParaRPr lang="nl-NL" dirty="0"/>
          </a:p>
          <a:p>
            <a:r>
              <a:rPr lang="nl-NL" dirty="0"/>
              <a:t>Voordeel voor grote aanbieders?</a:t>
            </a:r>
          </a:p>
          <a:p>
            <a:r>
              <a:rPr lang="nl-NL" dirty="0"/>
              <a:t>Best ingewikkeld </a:t>
            </a:r>
            <a:r>
              <a:rPr lang="nl-NL" dirty="0" err="1"/>
              <a:t>oa</a:t>
            </a:r>
            <a:r>
              <a:rPr lang="nl-NL" dirty="0"/>
              <a:t> kosten</a:t>
            </a:r>
          </a:p>
          <a:p>
            <a:r>
              <a:rPr lang="nl-NL" dirty="0"/>
              <a:t>Nog niet uitgekristalliseerd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C0F7D61-3FFE-4CF1-8379-FA54F1DD52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79" t="28009" r="6670" b="7229"/>
          <a:stretch/>
        </p:blipFill>
        <p:spPr bwMode="auto">
          <a:xfrm>
            <a:off x="4978401" y="2719313"/>
            <a:ext cx="3789082" cy="27909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09967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3585</TotalTime>
  <Words>273</Words>
  <Application>Microsoft Office PowerPoint</Application>
  <PresentationFormat>Diavoorstelling (4:3)</PresentationFormat>
  <Paragraphs>93</Paragraphs>
  <Slides>9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Wingdings</vt:lpstr>
      <vt:lpstr>Calibri</vt:lpstr>
      <vt:lpstr>Arial</vt:lpstr>
      <vt:lpstr>Office-thema</vt:lpstr>
      <vt:lpstr>TdF-kennissessie:  de Rotterdamse aanpak voor deelmobiliteit</vt:lpstr>
      <vt:lpstr>Agenda</vt:lpstr>
      <vt:lpstr>PowerPoint-presentatie</vt:lpstr>
      <vt:lpstr>PowerPoint-presentatie</vt:lpstr>
      <vt:lpstr>Plafonds: aantal aanbieders/fietsen</vt:lpstr>
      <vt:lpstr>PowerPoint-presentatie</vt:lpstr>
      <vt:lpstr>PowerPoint-presentatie</vt:lpstr>
      <vt:lpstr>Ruimtelijke inpassing uitgifte</vt:lpstr>
      <vt:lpstr>Interoperabiliteit</vt:lpstr>
    </vt:vector>
  </TitlesOfParts>
  <Company>Coers en Roest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sys beheer</dc:creator>
  <cp:lastModifiedBy>Boggelen, Otto van</cp:lastModifiedBy>
  <cp:revision>171</cp:revision>
  <cp:lastPrinted>2014-05-16T14:19:34Z</cp:lastPrinted>
  <dcterms:created xsi:type="dcterms:W3CDTF">2014-05-13T08:02:42Z</dcterms:created>
  <dcterms:modified xsi:type="dcterms:W3CDTF">2020-06-16T12:35:09Z</dcterms:modified>
</cp:coreProperties>
</file>