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1" r:id="rId3"/>
    <p:sldId id="277" r:id="rId4"/>
    <p:sldId id="290" r:id="rId5"/>
    <p:sldId id="297" r:id="rId6"/>
    <p:sldId id="291" r:id="rId7"/>
    <p:sldId id="292" r:id="rId8"/>
    <p:sldId id="298" r:id="rId9"/>
    <p:sldId id="293" r:id="rId10"/>
    <p:sldId id="294" r:id="rId11"/>
    <p:sldId id="295" r:id="rId12"/>
    <p:sldId id="299" r:id="rId13"/>
    <p:sldId id="30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AC93D-C610-443D-841E-DB3302AE2A91}" type="datetimeFigureOut">
              <a:rPr lang="en-CA" smtClean="0"/>
              <a:t>2020-06-09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BBAD9-5D2F-4B65-8027-6328A54D77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640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o-FR" dirty="0"/>
              <a:t>This is perhaps unofficial? </a:t>
            </a:r>
            <a:r>
              <a:rPr lang="co-FR"/>
              <a:t>Template made </a:t>
            </a:r>
            <a:r>
              <a:rPr lang="co-FR" dirty="0"/>
              <a:t>by Matthew Bruno and George Liu. 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BBAD9-5D2F-4B65-8027-6328A54D775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0856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65DF-E080-4355-A31D-698CAC909975}" type="datetimeFigureOut">
              <a:rPr lang="en-CA" smtClean="0"/>
              <a:t>2020-06-09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ED1-1F3F-4B30-AE58-FDFE389F8B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717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65DF-E080-4355-A31D-698CAC909975}" type="datetimeFigureOut">
              <a:rPr lang="en-CA" smtClean="0"/>
              <a:t>2020-06-09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ED1-1F3F-4B30-AE58-FDFE389F8B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36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65DF-E080-4355-A31D-698CAC909975}" type="datetimeFigureOut">
              <a:rPr lang="en-CA" smtClean="0"/>
              <a:t>2020-06-09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ED1-1F3F-4B30-AE58-FDFE389F8B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444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65DF-E080-4355-A31D-698CAC909975}" type="datetimeFigureOut">
              <a:rPr lang="en-CA" smtClean="0"/>
              <a:t>2020-06-09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ED1-1F3F-4B30-AE58-FDFE389F8B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937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65DF-E080-4355-A31D-698CAC909975}" type="datetimeFigureOut">
              <a:rPr lang="en-CA" smtClean="0"/>
              <a:t>2020-06-09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ED1-1F3F-4B30-AE58-FDFE389F8B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641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65DF-E080-4355-A31D-698CAC909975}" type="datetimeFigureOut">
              <a:rPr lang="en-CA" smtClean="0"/>
              <a:t>2020-06-09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ED1-1F3F-4B30-AE58-FDFE389F8B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00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65DF-E080-4355-A31D-698CAC909975}" type="datetimeFigureOut">
              <a:rPr lang="en-CA" smtClean="0"/>
              <a:t>2020-06-09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ED1-1F3F-4B30-AE58-FDFE389F8B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65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65DF-E080-4355-A31D-698CAC909975}" type="datetimeFigureOut">
              <a:rPr lang="en-CA" smtClean="0"/>
              <a:t>2020-06-09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ED1-1F3F-4B30-AE58-FDFE389F8B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476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65DF-E080-4355-A31D-698CAC909975}" type="datetimeFigureOut">
              <a:rPr lang="en-CA" smtClean="0"/>
              <a:t>2020-06-09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ED1-1F3F-4B30-AE58-FDFE389F8B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20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65DF-E080-4355-A31D-698CAC909975}" type="datetimeFigureOut">
              <a:rPr lang="en-CA" smtClean="0"/>
              <a:t>2020-06-09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ED1-1F3F-4B30-AE58-FDFE389F8B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864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65DF-E080-4355-A31D-698CAC909975}" type="datetimeFigureOut">
              <a:rPr lang="en-CA" smtClean="0"/>
              <a:t>2020-06-09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ED1-1F3F-4B30-AE58-FDFE389F8B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639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065DF-E080-4355-A31D-698CAC909975}" type="datetimeFigureOut">
              <a:rPr lang="en-CA" smtClean="0"/>
              <a:t>2020-06-09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6BED1-1F3F-4B30-AE58-FDFE389F8B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646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B3C35FA-F0ED-4CC0-BECA-800544128389}"/>
              </a:ext>
            </a:extLst>
          </p:cNvPr>
          <p:cNvSpPr/>
          <p:nvPr/>
        </p:nvSpPr>
        <p:spPr>
          <a:xfrm>
            <a:off x="-20317" y="0"/>
            <a:ext cx="12202158" cy="6858000"/>
          </a:xfrm>
          <a:prstGeom prst="rect">
            <a:avLst/>
          </a:prstGeom>
          <a:solidFill>
            <a:srgbClr val="339B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D255E65-6806-4B29-A806-AAAA1C51E988}"/>
              </a:ext>
            </a:extLst>
          </p:cNvPr>
          <p:cNvSpPr/>
          <p:nvPr/>
        </p:nvSpPr>
        <p:spPr>
          <a:xfrm>
            <a:off x="-20317" y="1766965"/>
            <a:ext cx="9143999" cy="50910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6DEC23C-45B6-4AD4-A4F3-D99E28F9E15E}"/>
              </a:ext>
            </a:extLst>
          </p:cNvPr>
          <p:cNvSpPr/>
          <p:nvPr/>
        </p:nvSpPr>
        <p:spPr>
          <a:xfrm>
            <a:off x="-20317" y="0"/>
            <a:ext cx="9143999" cy="1599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CF753A-9D17-43D2-9D28-E9918DADBBCD}"/>
              </a:ext>
            </a:extLst>
          </p:cNvPr>
          <p:cNvSpPr/>
          <p:nvPr/>
        </p:nvSpPr>
        <p:spPr>
          <a:xfrm>
            <a:off x="9286241" y="-20320"/>
            <a:ext cx="2714635" cy="162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3281" y="2148247"/>
            <a:ext cx="7457440" cy="3042663"/>
          </a:xfrm>
        </p:spPr>
        <p:txBody>
          <a:bodyPr anchor="t" anchorCtr="0">
            <a:normAutofit/>
          </a:bodyPr>
          <a:lstStyle/>
          <a:p>
            <a:r>
              <a:rPr lang="co-FR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Deelfietsen in Utrecht:</a:t>
            </a:r>
            <a:br>
              <a:rPr lang="co-FR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co-FR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Gebruikers en gebruik; effecten op mobiliteit en op de ruimte in de stad?</a:t>
            </a:r>
            <a:endParaRPr lang="en-CA" sz="4000" b="1" dirty="0">
              <a:solidFill>
                <a:srgbClr val="339BAA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074" y="5246434"/>
            <a:ext cx="7745246" cy="1145694"/>
          </a:xfrm>
        </p:spPr>
        <p:txBody>
          <a:bodyPr>
            <a:normAutofit/>
          </a:bodyPr>
          <a:lstStyle/>
          <a:p>
            <a:r>
              <a:rPr lang="co-FR" b="1" dirty="0">
                <a:latin typeface="DengXian" panose="02010600030101010101" pitchFamily="2" charset="-122"/>
                <a:ea typeface="DengXian" panose="02010600030101010101" pitchFamily="2" charset="-122"/>
              </a:rPr>
              <a:t>Halfweg-evaluatie </a:t>
            </a:r>
            <a:r>
              <a:rPr lang="co-FR" b="1" i="1" dirty="0">
                <a:latin typeface="DengXian" panose="02010600030101010101" pitchFamily="2" charset="-122"/>
                <a:ea typeface="DengXian" panose="02010600030101010101" pitchFamily="2" charset="-122"/>
              </a:rPr>
              <a:t>Living Lab </a:t>
            </a:r>
            <a:r>
              <a:rPr lang="co-FR" b="1" dirty="0">
                <a:latin typeface="DengXian" panose="02010600030101010101" pitchFamily="2" charset="-122"/>
                <a:ea typeface="DengXian" panose="02010600030101010101" pitchFamily="2" charset="-122"/>
              </a:rPr>
              <a:t>Deelfietsen Utrecht</a:t>
            </a:r>
          </a:p>
          <a:p>
            <a:r>
              <a:rPr lang="co-FR" dirty="0">
                <a:latin typeface="DengXian" panose="02010600030101010101" pitchFamily="2" charset="-122"/>
                <a:ea typeface="DengXian" panose="02010600030101010101" pitchFamily="2" charset="-122"/>
              </a:rPr>
              <a:t>Jacco Farla, Universiteit Utrecht</a:t>
            </a:r>
            <a:endParaRPr lang="en-CA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31" y="402911"/>
            <a:ext cx="5463090" cy="853608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4DBEEBC1-80D0-47E9-97E6-7CD119F53B80}"/>
              </a:ext>
            </a:extLst>
          </p:cNvPr>
          <p:cNvGrpSpPr/>
          <p:nvPr/>
        </p:nvGrpSpPr>
        <p:grpSpPr>
          <a:xfrm>
            <a:off x="9298797" y="1750962"/>
            <a:ext cx="2714635" cy="1620000"/>
            <a:chOff x="6260956" y="1893202"/>
            <a:chExt cx="2714635" cy="16200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B99D722-777E-420D-AD79-E1C53DC742D3}"/>
                </a:ext>
              </a:extLst>
            </p:cNvPr>
            <p:cNvSpPr/>
            <p:nvPr/>
          </p:nvSpPr>
          <p:spPr>
            <a:xfrm>
              <a:off x="6260956" y="1893202"/>
              <a:ext cx="2714635" cy="162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B803DDD-EBC0-477A-86C1-9C78F44DAA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85415" y="2178726"/>
              <a:ext cx="1697757" cy="1217583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8DBDA76-A798-4C60-9B57-484368A8692B}"/>
              </a:ext>
            </a:extLst>
          </p:cNvPr>
          <p:cNvGrpSpPr/>
          <p:nvPr/>
        </p:nvGrpSpPr>
        <p:grpSpPr>
          <a:xfrm>
            <a:off x="9298797" y="5274950"/>
            <a:ext cx="2714635" cy="1806571"/>
            <a:chOff x="6260956" y="5274949"/>
            <a:chExt cx="2714635" cy="180657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4EB7B07-0428-418C-BFD6-C6D02F08CA4A}"/>
                </a:ext>
              </a:extLst>
            </p:cNvPr>
            <p:cNvSpPr/>
            <p:nvPr/>
          </p:nvSpPr>
          <p:spPr>
            <a:xfrm>
              <a:off x="6260956" y="5274949"/>
              <a:ext cx="2714635" cy="162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4E3FA66-538D-4154-A25F-8FD9EBBF91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60046" y="5319598"/>
              <a:ext cx="2328531" cy="1761922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1C6ECB9-234E-4D73-9892-AE7FBA6C3678}"/>
              </a:ext>
            </a:extLst>
          </p:cNvPr>
          <p:cNvGrpSpPr/>
          <p:nvPr/>
        </p:nvGrpSpPr>
        <p:grpSpPr>
          <a:xfrm>
            <a:off x="9289935" y="3517789"/>
            <a:ext cx="2714635" cy="1620000"/>
            <a:chOff x="7207134" y="3456829"/>
            <a:chExt cx="2714635" cy="16200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E816296-280A-4174-A372-B05D54C85DD6}"/>
                </a:ext>
              </a:extLst>
            </p:cNvPr>
            <p:cNvSpPr/>
            <p:nvPr/>
          </p:nvSpPr>
          <p:spPr>
            <a:xfrm>
              <a:off x="7207134" y="3456829"/>
              <a:ext cx="2714635" cy="162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E4300E0-D68B-403C-A09D-9EAD79A5850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410973" y="3950864"/>
              <a:ext cx="2306955" cy="651741"/>
            </a:xfrm>
            <a:prstGeom prst="rect">
              <a:avLst/>
            </a:prstGeom>
          </p:spPr>
        </p:pic>
      </p:grpSp>
      <p:pic>
        <p:nvPicPr>
          <p:cNvPr id="20" name="Picture 2" descr="Windesheim logo – vcc-veerkracht.nl">
            <a:extLst>
              <a:ext uri="{FF2B5EF4-FFF2-40B4-BE49-F238E27FC236}">
                <a16:creationId xmlns:a16="http://schemas.microsoft.com/office/drawing/2014/main" id="{D68EF6DA-C3D4-4DFD-9E14-026D4E8DA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389" y="248200"/>
            <a:ext cx="2027450" cy="99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911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65127"/>
            <a:ext cx="8842410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Meldingen</a:t>
            </a:r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en</a:t>
            </a:r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mediabeeld</a:t>
            </a:r>
            <a:endParaRPr lang="en-US" sz="4000" b="1" dirty="0">
              <a:solidFill>
                <a:srgbClr val="339BAA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1879600"/>
            <a:ext cx="8301990" cy="434848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Periode</a:t>
            </a:r>
            <a:r>
              <a:rPr lang="en-US" dirty="0"/>
              <a:t>: </a:t>
            </a:r>
            <a:r>
              <a:rPr lang="en-US" dirty="0" err="1"/>
              <a:t>april</a:t>
            </a:r>
            <a:r>
              <a:rPr lang="en-US" dirty="0"/>
              <a:t> 2019 – </a:t>
            </a:r>
            <a:r>
              <a:rPr lang="en-US" dirty="0" err="1"/>
              <a:t>maart</a:t>
            </a:r>
            <a:r>
              <a:rPr lang="en-US" dirty="0"/>
              <a:t> 2020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Reacties</a:t>
            </a:r>
            <a:r>
              <a:rPr lang="en-US" dirty="0"/>
              <a:t> op social media (Twitter, Instagram, Facebook)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Ca. 10% </a:t>
            </a:r>
            <a:r>
              <a:rPr lang="en-US" dirty="0" err="1"/>
              <a:t>positief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Max. 20% </a:t>
            </a:r>
            <a:r>
              <a:rPr lang="en-US" dirty="0" err="1"/>
              <a:t>negatief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Meldingen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Gemeente</a:t>
            </a:r>
            <a:r>
              <a:rPr lang="en-US" dirty="0"/>
              <a:t> Utrecht over </a:t>
            </a:r>
            <a:r>
              <a:rPr lang="en-US" dirty="0" err="1"/>
              <a:t>fietsparkeren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fietshinder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22 </a:t>
            </a:r>
            <a:r>
              <a:rPr lang="en-US" dirty="0" err="1"/>
              <a:t>meldingen</a:t>
            </a:r>
            <a:r>
              <a:rPr lang="en-US" dirty="0"/>
              <a:t> over DR </a:t>
            </a:r>
            <a:r>
              <a:rPr lang="en-US" dirty="0" err="1"/>
              <a:t>fietsen</a:t>
            </a:r>
            <a:r>
              <a:rPr lang="en-US" dirty="0"/>
              <a:t> (=1,4% van </a:t>
            </a:r>
            <a:r>
              <a:rPr lang="en-US" dirty="0" err="1"/>
              <a:t>totaal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Vooral</a:t>
            </a:r>
            <a:r>
              <a:rPr lang="en-US" dirty="0"/>
              <a:t> over ‘</a:t>
            </a:r>
            <a:r>
              <a:rPr lang="en-US" dirty="0" err="1"/>
              <a:t>weinig</a:t>
            </a:r>
            <a:r>
              <a:rPr lang="en-US" dirty="0"/>
              <a:t> </a:t>
            </a:r>
            <a:r>
              <a:rPr lang="en-US" dirty="0" err="1"/>
              <a:t>ruimte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eigen </a:t>
            </a:r>
            <a:r>
              <a:rPr lang="en-US" dirty="0" err="1"/>
              <a:t>fiets</a:t>
            </a:r>
            <a:r>
              <a:rPr lang="en-US" dirty="0"/>
              <a:t>’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3C0AAD-9DFD-42F7-9C64-F01FDF795F6A}"/>
              </a:ext>
            </a:extLst>
          </p:cNvPr>
          <p:cNvCxnSpPr>
            <a:cxnSpLocks/>
          </p:cNvCxnSpPr>
          <p:nvPr/>
        </p:nvCxnSpPr>
        <p:spPr>
          <a:xfrm flipV="1">
            <a:off x="1290320" y="1690689"/>
            <a:ext cx="8792880" cy="1"/>
          </a:xfrm>
          <a:prstGeom prst="line">
            <a:avLst/>
          </a:prstGeom>
          <a:ln w="63500">
            <a:solidFill>
              <a:srgbClr val="339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1D4B51F-2561-492D-B6C2-EDE5A43D9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55" y="6059356"/>
            <a:ext cx="4510866" cy="70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460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65127"/>
            <a:ext cx="884241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Het </a:t>
            </a:r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onderzoek</a:t>
            </a:r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samengevat</a:t>
            </a:r>
            <a:endParaRPr lang="en-US" sz="4000" b="1" dirty="0">
              <a:solidFill>
                <a:srgbClr val="339BAA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1879600"/>
            <a:ext cx="9337040" cy="434848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Toeristen</a:t>
            </a:r>
            <a:r>
              <a:rPr lang="en-US" dirty="0"/>
              <a:t> </a:t>
            </a:r>
            <a:r>
              <a:rPr lang="en-US" dirty="0" err="1"/>
              <a:t>gebruiken</a:t>
            </a:r>
            <a:r>
              <a:rPr lang="en-US" dirty="0"/>
              <a:t> de DR </a:t>
            </a:r>
            <a:r>
              <a:rPr lang="en-US" dirty="0" err="1"/>
              <a:t>fiets</a:t>
            </a:r>
            <a:r>
              <a:rPr lang="en-US" dirty="0"/>
              <a:t> het </a:t>
            </a:r>
            <a:r>
              <a:rPr lang="en-US" dirty="0" err="1"/>
              <a:t>meest</a:t>
            </a:r>
            <a:r>
              <a:rPr lang="en-US" dirty="0"/>
              <a:t>, maar </a:t>
            </a:r>
            <a:r>
              <a:rPr lang="en-US" dirty="0" err="1"/>
              <a:t>er</a:t>
            </a:r>
            <a:r>
              <a:rPr lang="en-US" dirty="0"/>
              <a:t> is </a:t>
            </a:r>
            <a:r>
              <a:rPr lang="en-US" dirty="0" err="1"/>
              <a:t>potentieel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inwoners</a:t>
            </a:r>
            <a:r>
              <a:rPr lang="en-US" dirty="0"/>
              <a:t> van Utrecht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bezoekers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Nederland (incl.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/</a:t>
            </a:r>
            <a:r>
              <a:rPr lang="en-US" dirty="0" err="1"/>
              <a:t>studie</a:t>
            </a:r>
            <a:r>
              <a:rPr lang="en-US" dirty="0"/>
              <a:t>); </a:t>
            </a:r>
            <a:r>
              <a:rPr lang="en-US" dirty="0" err="1"/>
              <a:t>gebruikers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hoogopgeleid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Gebruik</a:t>
            </a:r>
            <a:r>
              <a:rPr lang="en-US" dirty="0"/>
              <a:t> in de spits is </a:t>
            </a:r>
            <a:r>
              <a:rPr lang="en-US" dirty="0" err="1"/>
              <a:t>relatief</a:t>
            </a:r>
            <a:r>
              <a:rPr lang="en-US" dirty="0"/>
              <a:t> </a:t>
            </a:r>
            <a:r>
              <a:rPr lang="en-US" dirty="0" err="1"/>
              <a:t>gering</a:t>
            </a:r>
            <a:r>
              <a:rPr lang="en-US" dirty="0"/>
              <a:t>; </a:t>
            </a:r>
            <a:r>
              <a:rPr lang="en-US" dirty="0" err="1"/>
              <a:t>vooral</a:t>
            </a:r>
            <a:r>
              <a:rPr lang="en-US" dirty="0"/>
              <a:t> </a:t>
            </a:r>
            <a:r>
              <a:rPr lang="en-US" dirty="0" err="1"/>
              <a:t>vervanging</a:t>
            </a:r>
            <a:r>
              <a:rPr lang="en-US" dirty="0"/>
              <a:t> van bus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lopen</a:t>
            </a:r>
            <a:r>
              <a:rPr lang="en-US" dirty="0"/>
              <a:t>; </a:t>
            </a:r>
            <a:r>
              <a:rPr lang="en-US" dirty="0" err="1"/>
              <a:t>reductie</a:t>
            </a:r>
            <a:r>
              <a:rPr lang="en-US" dirty="0"/>
              <a:t> </a:t>
            </a:r>
            <a:r>
              <a:rPr lang="en-US" dirty="0" err="1"/>
              <a:t>autogebruik</a:t>
            </a:r>
            <a:r>
              <a:rPr lang="en-US" dirty="0"/>
              <a:t> </a:t>
            </a:r>
            <a:r>
              <a:rPr lang="en-US" dirty="0" err="1"/>
              <a:t>minimaal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Utrecht Science Park </a:t>
            </a:r>
            <a:r>
              <a:rPr lang="en-US" dirty="0" err="1"/>
              <a:t>en</a:t>
            </a:r>
            <a:r>
              <a:rPr lang="en-US" dirty="0"/>
              <a:t> centrum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belangrijkste</a:t>
            </a:r>
            <a:r>
              <a:rPr lang="en-US" dirty="0"/>
              <a:t> start-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eindlocaties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Ca. 10% van de </a:t>
            </a:r>
            <a:r>
              <a:rPr lang="en-US" dirty="0" err="1"/>
              <a:t>gebruikers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uiteindelijk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fiets</a:t>
            </a:r>
            <a:r>
              <a:rPr lang="en-US" dirty="0"/>
              <a:t> </a:t>
            </a:r>
            <a:r>
              <a:rPr lang="en-US" dirty="0" err="1"/>
              <a:t>wegdoen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DR </a:t>
            </a:r>
            <a:r>
              <a:rPr lang="en-US" dirty="0" err="1"/>
              <a:t>fietsen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door </a:t>
            </a:r>
            <a:r>
              <a:rPr lang="en-US" dirty="0" err="1"/>
              <a:t>gebruikers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gewaardeerd</a:t>
            </a:r>
            <a:r>
              <a:rPr lang="en-US" dirty="0"/>
              <a:t>, </a:t>
            </a:r>
            <a:r>
              <a:rPr lang="en-US" dirty="0" err="1"/>
              <a:t>vooral</a:t>
            </a:r>
            <a:r>
              <a:rPr lang="en-US" dirty="0"/>
              <a:t> om </a:t>
            </a:r>
            <a:r>
              <a:rPr lang="en-US" dirty="0" err="1"/>
              <a:t>praktische</a:t>
            </a:r>
            <a:r>
              <a:rPr lang="en-US" dirty="0"/>
              <a:t> </a:t>
            </a:r>
            <a:r>
              <a:rPr lang="en-US" dirty="0" err="1"/>
              <a:t>aspecten</a:t>
            </a:r>
            <a:r>
              <a:rPr lang="en-US" dirty="0"/>
              <a:t> (</a:t>
            </a:r>
            <a:r>
              <a:rPr lang="en-US" dirty="0" err="1"/>
              <a:t>kosten</a:t>
            </a:r>
            <a:r>
              <a:rPr lang="en-US" dirty="0"/>
              <a:t>, </a:t>
            </a:r>
            <a:r>
              <a:rPr lang="en-US" dirty="0" err="1"/>
              <a:t>flexibiliteit</a:t>
            </a:r>
            <a:r>
              <a:rPr lang="en-US" dirty="0"/>
              <a:t>, </a:t>
            </a:r>
            <a:r>
              <a:rPr lang="en-US" dirty="0" err="1"/>
              <a:t>gemak</a:t>
            </a:r>
            <a:r>
              <a:rPr lang="en-US" dirty="0"/>
              <a:t>, </a:t>
            </a:r>
            <a:r>
              <a:rPr lang="en-US" dirty="0" err="1"/>
              <a:t>kwaliteit</a:t>
            </a:r>
            <a:r>
              <a:rPr lang="en-US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Hinderlijke</a:t>
            </a:r>
            <a:r>
              <a:rPr lang="en-US" dirty="0"/>
              <a:t> stalling DR </a:t>
            </a:r>
            <a:r>
              <a:rPr lang="en-US" dirty="0" err="1"/>
              <a:t>fietsen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klachten</a:t>
            </a:r>
            <a:r>
              <a:rPr lang="en-US" dirty="0"/>
              <a:t> </a:t>
            </a:r>
            <a:r>
              <a:rPr lang="en-US" dirty="0" err="1"/>
              <a:t>daarover</a:t>
            </a:r>
            <a:r>
              <a:rPr lang="en-US" dirty="0"/>
              <a:t> </a:t>
            </a:r>
            <a:r>
              <a:rPr lang="en-US" dirty="0" err="1"/>
              <a:t>vallen</a:t>
            </a:r>
            <a:r>
              <a:rPr lang="en-US" dirty="0"/>
              <a:t> erg </a:t>
            </a:r>
            <a:r>
              <a:rPr lang="en-US" dirty="0" err="1"/>
              <a:t>mee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3C0AAD-9DFD-42F7-9C64-F01FDF795F6A}"/>
              </a:ext>
            </a:extLst>
          </p:cNvPr>
          <p:cNvCxnSpPr>
            <a:cxnSpLocks/>
          </p:cNvCxnSpPr>
          <p:nvPr/>
        </p:nvCxnSpPr>
        <p:spPr>
          <a:xfrm flipV="1">
            <a:off x="1290320" y="1690689"/>
            <a:ext cx="8792880" cy="1"/>
          </a:xfrm>
          <a:prstGeom prst="line">
            <a:avLst/>
          </a:prstGeom>
          <a:ln w="63500">
            <a:solidFill>
              <a:srgbClr val="339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1D4B51F-2561-492D-B6C2-EDE5A43D9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55" y="6059356"/>
            <a:ext cx="4510866" cy="70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41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65127"/>
            <a:ext cx="8842410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Vragen</a:t>
            </a:r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3C0AAD-9DFD-42F7-9C64-F01FDF795F6A}"/>
              </a:ext>
            </a:extLst>
          </p:cNvPr>
          <p:cNvCxnSpPr>
            <a:cxnSpLocks/>
          </p:cNvCxnSpPr>
          <p:nvPr/>
        </p:nvCxnSpPr>
        <p:spPr>
          <a:xfrm flipV="1">
            <a:off x="1290320" y="1690689"/>
            <a:ext cx="8792880" cy="1"/>
          </a:xfrm>
          <a:prstGeom prst="line">
            <a:avLst/>
          </a:prstGeom>
          <a:ln w="63500">
            <a:solidFill>
              <a:srgbClr val="339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1D4B51F-2561-492D-B6C2-EDE5A43D9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55" y="6059356"/>
            <a:ext cx="4510866" cy="7048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0AEF81-FDD2-4DA2-9E23-8A503919A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320" y="2060892"/>
            <a:ext cx="6133020" cy="407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4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65127"/>
            <a:ext cx="884241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1879600"/>
            <a:ext cx="9337040" cy="43484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nl-NL" dirty="0"/>
              <a:t>Ik gebruik mijn stadfiets niet meer sinds donkeys beschikbaar zijn.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nl-NL" dirty="0"/>
              <a:t>Mijn </a:t>
            </a:r>
            <a:r>
              <a:rPr lang="nl-NL" dirty="0" err="1"/>
              <a:t>stationsbarrel</a:t>
            </a:r>
            <a:r>
              <a:rPr lang="nl-NL" dirty="0"/>
              <a:t> is niet meer nodig, nu er altijd een comfortabele Donkeyfiets voor me klaar staat in Utrecht.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Don’t need a ‘city bike’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3C0AAD-9DFD-42F7-9C64-F01FDF795F6A}"/>
              </a:ext>
            </a:extLst>
          </p:cNvPr>
          <p:cNvCxnSpPr>
            <a:cxnSpLocks/>
          </p:cNvCxnSpPr>
          <p:nvPr/>
        </p:nvCxnSpPr>
        <p:spPr>
          <a:xfrm flipV="1">
            <a:off x="1290320" y="1690689"/>
            <a:ext cx="8792880" cy="1"/>
          </a:xfrm>
          <a:prstGeom prst="line">
            <a:avLst/>
          </a:prstGeom>
          <a:ln w="63500">
            <a:solidFill>
              <a:srgbClr val="339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1D4B51F-2561-492D-B6C2-EDE5A43D9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55" y="6059356"/>
            <a:ext cx="4510866" cy="70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2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65127"/>
            <a:ext cx="8842410" cy="1325563"/>
          </a:xfrm>
        </p:spPr>
        <p:txBody>
          <a:bodyPr>
            <a:normAutofit/>
          </a:bodyPr>
          <a:lstStyle/>
          <a:p>
            <a:r>
              <a:rPr lang="co-FR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Deelonderzoeken in het </a:t>
            </a:r>
            <a:r>
              <a:rPr lang="co-FR" sz="4000" b="1" i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Living Lab </a:t>
            </a:r>
            <a:r>
              <a:rPr lang="co-FR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Deelfietsen Utrecht</a:t>
            </a:r>
            <a:endParaRPr lang="en-US" sz="4000" b="1" dirty="0">
              <a:solidFill>
                <a:srgbClr val="339B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1879600"/>
            <a:ext cx="8301990" cy="434848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err="1"/>
              <a:t>Bewonerspanel</a:t>
            </a:r>
            <a:r>
              <a:rPr lang="en-US" b="1" dirty="0"/>
              <a:t> Utrecht</a:t>
            </a:r>
            <a:r>
              <a:rPr lang="en-US" dirty="0"/>
              <a:t> (</a:t>
            </a:r>
            <a:r>
              <a:rPr lang="en-US" dirty="0" err="1"/>
              <a:t>Gemeente</a:t>
            </a:r>
            <a:r>
              <a:rPr lang="en-US" dirty="0"/>
              <a:t> Utrecht, Isabella Jansen)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/>
              <a:t>Survey </a:t>
            </a:r>
            <a:r>
              <a:rPr lang="en-US" b="1" dirty="0" err="1"/>
              <a:t>onder</a:t>
            </a:r>
            <a:r>
              <a:rPr lang="en-US" b="1" dirty="0"/>
              <a:t> </a:t>
            </a:r>
            <a:r>
              <a:rPr lang="en-US" b="1" dirty="0" err="1"/>
              <a:t>gebruikers</a:t>
            </a:r>
            <a:r>
              <a:rPr lang="en-US" dirty="0"/>
              <a:t> (UU &amp; </a:t>
            </a:r>
            <a:r>
              <a:rPr lang="en-US" dirty="0" err="1"/>
              <a:t>Windesheim</a:t>
            </a:r>
            <a:r>
              <a:rPr lang="en-US" dirty="0"/>
              <a:t>, Jacco Farla, Hugo Kampen &amp; Erwin Bezembinder)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err="1"/>
              <a:t>Analyse</a:t>
            </a:r>
            <a:r>
              <a:rPr lang="en-US" b="1" dirty="0"/>
              <a:t> </a:t>
            </a:r>
            <a:r>
              <a:rPr lang="en-US" b="1" dirty="0" err="1"/>
              <a:t>ritdata</a:t>
            </a:r>
            <a:r>
              <a:rPr lang="en-US" b="1" dirty="0"/>
              <a:t> Donkey Republic</a:t>
            </a:r>
            <a:r>
              <a:rPr lang="en-US" dirty="0"/>
              <a:t> (</a:t>
            </a:r>
            <a:r>
              <a:rPr lang="en-US" dirty="0" err="1"/>
              <a:t>Windesheim</a:t>
            </a:r>
            <a:r>
              <a:rPr lang="en-US" dirty="0"/>
              <a:t>, Hugo Kampen &amp; Erwin Bezembinder)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/>
              <a:t>Interviews met </a:t>
            </a:r>
            <a:r>
              <a:rPr lang="en-US" b="1" dirty="0" err="1"/>
              <a:t>gebruikers</a:t>
            </a:r>
            <a:r>
              <a:rPr lang="en-US" dirty="0"/>
              <a:t> (</a:t>
            </a:r>
            <a:r>
              <a:rPr lang="en-US" dirty="0" err="1"/>
              <a:t>UvA</a:t>
            </a:r>
            <a:r>
              <a:rPr lang="en-US" dirty="0"/>
              <a:t> &amp; UU, Anna Nikolaeva &amp; Max Meier)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err="1"/>
              <a:t>Hubmonitoring</a:t>
            </a:r>
            <a:r>
              <a:rPr lang="en-US" dirty="0"/>
              <a:t> (Trajan, Stijn </a:t>
            </a:r>
            <a:r>
              <a:rPr lang="en-US" dirty="0" err="1"/>
              <a:t>Raterink</a:t>
            </a:r>
            <a:r>
              <a:rPr lang="en-US" dirty="0"/>
              <a:t>)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/>
              <a:t>Klachten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Mediabeeld</a:t>
            </a:r>
            <a:r>
              <a:rPr lang="en-US" dirty="0"/>
              <a:t> (</a:t>
            </a:r>
            <a:r>
              <a:rPr lang="en-US" dirty="0" err="1"/>
              <a:t>Gemeente</a:t>
            </a:r>
            <a:r>
              <a:rPr lang="en-US" dirty="0"/>
              <a:t> Utrecht, Conny Zuidema)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3C0AAD-9DFD-42F7-9C64-F01FDF795F6A}"/>
              </a:ext>
            </a:extLst>
          </p:cNvPr>
          <p:cNvCxnSpPr>
            <a:cxnSpLocks/>
          </p:cNvCxnSpPr>
          <p:nvPr/>
        </p:nvCxnSpPr>
        <p:spPr>
          <a:xfrm flipV="1">
            <a:off x="1290320" y="1690689"/>
            <a:ext cx="8792880" cy="1"/>
          </a:xfrm>
          <a:prstGeom prst="line">
            <a:avLst/>
          </a:prstGeom>
          <a:ln w="63500">
            <a:solidFill>
              <a:srgbClr val="339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1D4B51F-2561-492D-B6C2-EDE5A43D9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55" y="6059356"/>
            <a:ext cx="4510866" cy="70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1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65127"/>
            <a:ext cx="8842410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Niet-gebruikers</a:t>
            </a:r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/ </a:t>
            </a:r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bewonerspanel</a:t>
            </a:r>
            <a:endParaRPr lang="en-US" sz="4000" b="1" dirty="0">
              <a:solidFill>
                <a:srgbClr val="339BAA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1879600"/>
            <a:ext cx="8900160" cy="434848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Peiling</a:t>
            </a:r>
            <a:r>
              <a:rPr lang="en-US" dirty="0"/>
              <a:t> </a:t>
            </a:r>
            <a:r>
              <a:rPr lang="en-US" dirty="0" err="1"/>
              <a:t>Bewonerspanel</a:t>
            </a:r>
            <a:r>
              <a:rPr lang="en-US" dirty="0"/>
              <a:t> Utrecht, </a:t>
            </a:r>
            <a:r>
              <a:rPr lang="en-US" dirty="0" err="1"/>
              <a:t>herfst</a:t>
            </a:r>
            <a:r>
              <a:rPr lang="en-US" dirty="0"/>
              <a:t> 2019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Inwoners</a:t>
            </a:r>
            <a:r>
              <a:rPr lang="en-US" dirty="0"/>
              <a:t> van de </a:t>
            </a:r>
            <a:r>
              <a:rPr lang="en-US" dirty="0" err="1"/>
              <a:t>stad</a:t>
            </a:r>
            <a:r>
              <a:rPr lang="en-US" dirty="0"/>
              <a:t> Utrecht (</a:t>
            </a:r>
            <a:r>
              <a:rPr lang="en-US" dirty="0" err="1"/>
              <a:t>respons</a:t>
            </a:r>
            <a:r>
              <a:rPr lang="en-US" dirty="0"/>
              <a:t> 49%; N=3119)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98% </a:t>
            </a:r>
            <a:r>
              <a:rPr lang="en-US" dirty="0" err="1"/>
              <a:t>heeft</a:t>
            </a:r>
            <a:r>
              <a:rPr lang="en-US" dirty="0"/>
              <a:t> de DR </a:t>
            </a:r>
            <a:r>
              <a:rPr lang="en-US" dirty="0" err="1"/>
              <a:t>fiets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gebruikt</a:t>
            </a:r>
            <a:r>
              <a:rPr lang="en-US" dirty="0"/>
              <a:t>, &lt; 1% </a:t>
            </a:r>
            <a:r>
              <a:rPr lang="en-US" dirty="0" err="1"/>
              <a:t>wel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40% was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bekend</a:t>
            </a:r>
            <a:r>
              <a:rPr lang="en-US" dirty="0"/>
              <a:t> met de </a:t>
            </a:r>
            <a:r>
              <a:rPr lang="en-US" dirty="0" err="1"/>
              <a:t>deelfietsen</a:t>
            </a:r>
            <a:r>
              <a:rPr lang="en-US" dirty="0"/>
              <a:t> van DR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84%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fiets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gebruikt</a:t>
            </a:r>
            <a:r>
              <a:rPr lang="en-US" dirty="0"/>
              <a:t> </a:t>
            </a:r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DR </a:t>
            </a:r>
            <a:r>
              <a:rPr lang="en-US" dirty="0" err="1"/>
              <a:t>fiets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20% </a:t>
            </a:r>
            <a:r>
              <a:rPr lang="en-US" dirty="0" err="1"/>
              <a:t>gebruikt</a:t>
            </a:r>
            <a:r>
              <a:rPr lang="en-US" dirty="0"/>
              <a:t> OV-</a:t>
            </a:r>
            <a:r>
              <a:rPr lang="en-US" dirty="0" err="1"/>
              <a:t>fiets</a:t>
            </a:r>
            <a:r>
              <a:rPr lang="en-US" dirty="0"/>
              <a:t>, </a:t>
            </a:r>
            <a:r>
              <a:rPr lang="en-US" dirty="0" err="1"/>
              <a:t>als</a:t>
            </a:r>
            <a:r>
              <a:rPr lang="en-US" dirty="0"/>
              <a:t> ze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deelfiets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 </a:t>
            </a:r>
            <a:r>
              <a:rPr lang="en-US" dirty="0" err="1"/>
              <a:t>hebben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41% </a:t>
            </a:r>
            <a:r>
              <a:rPr lang="en-US" dirty="0" err="1"/>
              <a:t>zal</a:t>
            </a:r>
            <a:r>
              <a:rPr lang="en-US" dirty="0"/>
              <a:t> nooit </a:t>
            </a:r>
            <a:r>
              <a:rPr lang="en-US" dirty="0" err="1"/>
              <a:t>gebruikmaken</a:t>
            </a:r>
            <a:r>
              <a:rPr lang="en-US" dirty="0"/>
              <a:t> van de </a:t>
            </a:r>
            <a:r>
              <a:rPr lang="en-US" dirty="0" err="1"/>
              <a:t>deelfietsen</a:t>
            </a:r>
            <a:r>
              <a:rPr lang="en-US" dirty="0"/>
              <a:t> van DR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3C0AAD-9DFD-42F7-9C64-F01FDF795F6A}"/>
              </a:ext>
            </a:extLst>
          </p:cNvPr>
          <p:cNvCxnSpPr>
            <a:cxnSpLocks/>
          </p:cNvCxnSpPr>
          <p:nvPr/>
        </p:nvCxnSpPr>
        <p:spPr>
          <a:xfrm flipV="1">
            <a:off x="1290320" y="1690689"/>
            <a:ext cx="8792880" cy="1"/>
          </a:xfrm>
          <a:prstGeom prst="line">
            <a:avLst/>
          </a:prstGeom>
          <a:ln w="63500">
            <a:solidFill>
              <a:srgbClr val="339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1D4B51F-2561-492D-B6C2-EDE5A43D9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55" y="6059356"/>
            <a:ext cx="4510866" cy="70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2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65127"/>
            <a:ext cx="884241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De </a:t>
            </a:r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gebruiker</a:t>
            </a:r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/ </a:t>
            </a:r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Vragenlijst</a:t>
            </a:r>
            <a:endParaRPr lang="en-US" sz="4000" b="1" dirty="0">
              <a:solidFill>
                <a:srgbClr val="339BAA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1879600"/>
            <a:ext cx="9093200" cy="434848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Vragenlijst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gebruikers</a:t>
            </a:r>
            <a:r>
              <a:rPr lang="en-US" dirty="0"/>
              <a:t> van DR in Utrecht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Dec 2019-Jan 2020; </a:t>
            </a:r>
            <a:r>
              <a:rPr lang="en-US" dirty="0" err="1"/>
              <a:t>Respons</a:t>
            </a:r>
            <a:r>
              <a:rPr lang="en-US" dirty="0"/>
              <a:t>: 250 (&lt; 10%)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Demografische</a:t>
            </a:r>
            <a:r>
              <a:rPr lang="en-US" dirty="0"/>
              <a:t> </a:t>
            </a:r>
            <a:r>
              <a:rPr lang="en-US" dirty="0" err="1"/>
              <a:t>kenmerken</a:t>
            </a:r>
            <a:r>
              <a:rPr lang="en-US" dirty="0"/>
              <a:t> </a:t>
            </a:r>
            <a:r>
              <a:rPr lang="en-US" dirty="0" err="1"/>
              <a:t>gebruiker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39% </a:t>
            </a:r>
            <a:r>
              <a:rPr lang="en-US" dirty="0" err="1"/>
              <a:t>buitenlandse</a:t>
            </a:r>
            <a:r>
              <a:rPr lang="en-US" dirty="0"/>
              <a:t> tourist; 37% </a:t>
            </a:r>
            <a:r>
              <a:rPr lang="en-US" dirty="0" err="1"/>
              <a:t>Utrechter</a:t>
            </a:r>
            <a:r>
              <a:rPr lang="en-US" dirty="0"/>
              <a:t>; 10% </a:t>
            </a:r>
            <a:r>
              <a:rPr lang="en-US" dirty="0" err="1"/>
              <a:t>woon-werk</a:t>
            </a:r>
            <a:r>
              <a:rPr lang="en-US" dirty="0"/>
              <a:t>/</a:t>
            </a:r>
            <a:r>
              <a:rPr lang="en-US" dirty="0" err="1"/>
              <a:t>studie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90% </a:t>
            </a:r>
            <a:r>
              <a:rPr lang="en-US" dirty="0" err="1"/>
              <a:t>hoog-opgeleid</a:t>
            </a:r>
            <a:r>
              <a:rPr lang="en-US" dirty="0"/>
              <a:t> (WO / HBO)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Kenmerken</a:t>
            </a:r>
            <a:r>
              <a:rPr lang="en-US" dirty="0"/>
              <a:t> </a:t>
            </a:r>
            <a:r>
              <a:rPr lang="en-US" dirty="0" err="1"/>
              <a:t>mobiliteit</a:t>
            </a:r>
            <a:r>
              <a:rPr lang="en-US" dirty="0"/>
              <a:t> </a:t>
            </a:r>
            <a:r>
              <a:rPr lang="en-US" dirty="0" err="1"/>
              <a:t>deelfiets</a:t>
            </a:r>
            <a:r>
              <a:rPr lang="en-US" dirty="0"/>
              <a:t> DR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67% </a:t>
            </a:r>
            <a:r>
              <a:rPr lang="en-US" dirty="0" err="1"/>
              <a:t>buiten</a:t>
            </a:r>
            <a:r>
              <a:rPr lang="en-US" dirty="0"/>
              <a:t> de spits </a:t>
            </a:r>
            <a:r>
              <a:rPr lang="en-US" dirty="0" err="1"/>
              <a:t>en</a:t>
            </a:r>
            <a:r>
              <a:rPr lang="en-US" dirty="0"/>
              <a:t> in het weekend, 28% in de spits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13% </a:t>
            </a:r>
            <a:r>
              <a:rPr lang="en-US" dirty="0" err="1"/>
              <a:t>woon-werk</a:t>
            </a:r>
            <a:r>
              <a:rPr lang="en-US" dirty="0"/>
              <a:t>; 6% </a:t>
            </a:r>
            <a:r>
              <a:rPr lang="en-US" dirty="0" err="1"/>
              <a:t>studie</a:t>
            </a:r>
            <a:r>
              <a:rPr lang="en-US" dirty="0"/>
              <a:t>; 70% </a:t>
            </a:r>
            <a:r>
              <a:rPr lang="en-US" dirty="0" err="1"/>
              <a:t>recreatie</a:t>
            </a:r>
            <a:r>
              <a:rPr lang="en-US" dirty="0"/>
              <a:t>/</a:t>
            </a:r>
            <a:r>
              <a:rPr lang="en-US" dirty="0" err="1"/>
              <a:t>familie</a:t>
            </a:r>
            <a:r>
              <a:rPr lang="en-US" dirty="0"/>
              <a:t>/</a:t>
            </a:r>
            <a:r>
              <a:rPr lang="en-US" dirty="0" err="1"/>
              <a:t>winkelen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3C0AAD-9DFD-42F7-9C64-F01FDF795F6A}"/>
              </a:ext>
            </a:extLst>
          </p:cNvPr>
          <p:cNvCxnSpPr>
            <a:cxnSpLocks/>
          </p:cNvCxnSpPr>
          <p:nvPr/>
        </p:nvCxnSpPr>
        <p:spPr>
          <a:xfrm flipV="1">
            <a:off x="1290320" y="1690689"/>
            <a:ext cx="8792880" cy="1"/>
          </a:xfrm>
          <a:prstGeom prst="line">
            <a:avLst/>
          </a:prstGeom>
          <a:ln w="63500">
            <a:solidFill>
              <a:srgbClr val="339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1D4B51F-2561-492D-B6C2-EDE5A43D9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55" y="6059356"/>
            <a:ext cx="4510866" cy="70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11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65127"/>
            <a:ext cx="884241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De </a:t>
            </a:r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gebruiker</a:t>
            </a:r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/ </a:t>
            </a:r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Vragenlijst</a:t>
            </a:r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(</a:t>
            </a:r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vervolg</a:t>
            </a:r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1879600"/>
            <a:ext cx="9093200" cy="434848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Kenmerken</a:t>
            </a:r>
            <a:r>
              <a:rPr lang="en-US" dirty="0"/>
              <a:t> </a:t>
            </a:r>
            <a:r>
              <a:rPr lang="en-US" dirty="0" err="1"/>
              <a:t>gebruik</a:t>
            </a:r>
            <a:r>
              <a:rPr lang="en-US" dirty="0"/>
              <a:t> </a:t>
            </a:r>
            <a:r>
              <a:rPr lang="en-US" dirty="0" err="1"/>
              <a:t>deelfiets</a:t>
            </a:r>
            <a:r>
              <a:rPr lang="en-US" dirty="0"/>
              <a:t> DR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33% </a:t>
            </a:r>
            <a:r>
              <a:rPr lang="en-US" dirty="0" err="1"/>
              <a:t>vervangt</a:t>
            </a:r>
            <a:r>
              <a:rPr lang="en-US" dirty="0"/>
              <a:t> bus; 23% </a:t>
            </a:r>
            <a:r>
              <a:rPr lang="en-US" dirty="0" err="1"/>
              <a:t>vervangt</a:t>
            </a:r>
            <a:r>
              <a:rPr lang="en-US" dirty="0"/>
              <a:t> </a:t>
            </a:r>
            <a:r>
              <a:rPr lang="en-US" dirty="0" err="1"/>
              <a:t>lopen</a:t>
            </a:r>
            <a:r>
              <a:rPr lang="en-US" dirty="0"/>
              <a:t>; 4% </a:t>
            </a:r>
            <a:r>
              <a:rPr lang="en-US" dirty="0" err="1"/>
              <a:t>vervangt</a:t>
            </a:r>
            <a:r>
              <a:rPr lang="en-US" dirty="0"/>
              <a:t> auto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7%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gebruikers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eigen </a:t>
            </a:r>
            <a:r>
              <a:rPr lang="en-US" dirty="0" err="1"/>
              <a:t>fiets</a:t>
            </a:r>
            <a:r>
              <a:rPr lang="en-US" dirty="0"/>
              <a:t> </a:t>
            </a:r>
            <a:r>
              <a:rPr lang="en-US" dirty="0" err="1"/>
              <a:t>wegdoen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4%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gebruikers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abonnementsfiets</a:t>
            </a:r>
            <a:r>
              <a:rPr lang="en-US" dirty="0"/>
              <a:t> </a:t>
            </a:r>
            <a:r>
              <a:rPr lang="en-US" dirty="0" err="1"/>
              <a:t>wegdoen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73%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modaliteiten</a:t>
            </a:r>
            <a:r>
              <a:rPr lang="en-US" dirty="0"/>
              <a:t> (</a:t>
            </a:r>
            <a:r>
              <a:rPr lang="en-US" dirty="0" err="1"/>
              <a:t>o.a.</a:t>
            </a:r>
            <a:r>
              <a:rPr lang="en-US" dirty="0"/>
              <a:t> E-bike) via de app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gebruiken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3C0AAD-9DFD-42F7-9C64-F01FDF795F6A}"/>
              </a:ext>
            </a:extLst>
          </p:cNvPr>
          <p:cNvCxnSpPr>
            <a:cxnSpLocks/>
          </p:cNvCxnSpPr>
          <p:nvPr/>
        </p:nvCxnSpPr>
        <p:spPr>
          <a:xfrm flipV="1">
            <a:off x="1290320" y="1690689"/>
            <a:ext cx="8792880" cy="1"/>
          </a:xfrm>
          <a:prstGeom prst="line">
            <a:avLst/>
          </a:prstGeom>
          <a:ln w="63500">
            <a:solidFill>
              <a:srgbClr val="339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1D4B51F-2561-492D-B6C2-EDE5A43D9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55" y="6059356"/>
            <a:ext cx="4510866" cy="70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65127"/>
            <a:ext cx="8842410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Analyse</a:t>
            </a:r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ritdata</a:t>
            </a:r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Donkey Republic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1879600"/>
            <a:ext cx="8301990" cy="434848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NL" dirty="0"/>
              <a:t>1 april 2019 – 31 maart 2020 / Ca. 30 k records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nl-NL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NL" dirty="0"/>
              <a:t>Gemiddelde huurduur: 2 à 3 uur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NL" dirty="0"/>
              <a:t>Gemiddelde </a:t>
            </a:r>
            <a:r>
              <a:rPr lang="nl-NL" dirty="0" err="1"/>
              <a:t>ritduur</a:t>
            </a:r>
            <a:r>
              <a:rPr lang="nl-NL" dirty="0"/>
              <a:t>: 20 à 30 min.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Ochtendpiek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6 </a:t>
            </a:r>
            <a:r>
              <a:rPr lang="en-US" dirty="0" err="1"/>
              <a:t>en</a:t>
            </a:r>
            <a:r>
              <a:rPr lang="en-US" dirty="0"/>
              <a:t> 8 </a:t>
            </a:r>
            <a:r>
              <a:rPr lang="en-US" dirty="0" err="1"/>
              <a:t>uur</a:t>
            </a:r>
            <a:r>
              <a:rPr lang="en-US" dirty="0"/>
              <a:t>; </a:t>
            </a:r>
            <a:r>
              <a:rPr lang="en-US" dirty="0" err="1"/>
              <a:t>middagpiek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15 </a:t>
            </a:r>
            <a:r>
              <a:rPr lang="en-US" dirty="0" err="1"/>
              <a:t>en</a:t>
            </a:r>
            <a:r>
              <a:rPr lang="en-US" dirty="0"/>
              <a:t> 17 </a:t>
            </a:r>
            <a:r>
              <a:rPr lang="en-US" dirty="0" err="1"/>
              <a:t>uur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Utrecht Science Park </a:t>
            </a:r>
            <a:r>
              <a:rPr lang="en-US" dirty="0" err="1"/>
              <a:t>en</a:t>
            </a:r>
            <a:r>
              <a:rPr lang="en-US" dirty="0"/>
              <a:t> centrum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belangrijkste</a:t>
            </a:r>
            <a:r>
              <a:rPr lang="en-US" dirty="0"/>
              <a:t> start-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eindlocaties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3C0AAD-9DFD-42F7-9C64-F01FDF795F6A}"/>
              </a:ext>
            </a:extLst>
          </p:cNvPr>
          <p:cNvCxnSpPr>
            <a:cxnSpLocks/>
          </p:cNvCxnSpPr>
          <p:nvPr/>
        </p:nvCxnSpPr>
        <p:spPr>
          <a:xfrm flipV="1">
            <a:off x="1290320" y="1690689"/>
            <a:ext cx="8792880" cy="1"/>
          </a:xfrm>
          <a:prstGeom prst="line">
            <a:avLst/>
          </a:prstGeom>
          <a:ln w="63500">
            <a:solidFill>
              <a:srgbClr val="339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1D4B51F-2561-492D-B6C2-EDE5A43D9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55" y="6059356"/>
            <a:ext cx="4510866" cy="70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79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65127"/>
            <a:ext cx="884241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Interviews met </a:t>
            </a:r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gebruikers</a:t>
            </a:r>
            <a:endParaRPr lang="en-US" sz="4000" b="1" dirty="0">
              <a:solidFill>
                <a:srgbClr val="339BAA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1879600"/>
            <a:ext cx="8301990" cy="434848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24 semi-</a:t>
            </a:r>
            <a:r>
              <a:rPr lang="en-US" dirty="0" err="1"/>
              <a:t>gestuctureerde</a:t>
            </a:r>
            <a:r>
              <a:rPr lang="en-US" dirty="0"/>
              <a:t> interviews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, </a:t>
            </a:r>
            <a:r>
              <a:rPr lang="en-US" dirty="0" err="1"/>
              <a:t>waardering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DR </a:t>
            </a:r>
            <a:r>
              <a:rPr lang="en-US" dirty="0" err="1"/>
              <a:t>fietsen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opvattingen</a:t>
            </a:r>
            <a:r>
              <a:rPr lang="en-US" dirty="0"/>
              <a:t> over </a:t>
            </a:r>
            <a:r>
              <a:rPr lang="en-US" dirty="0" err="1"/>
              <a:t>fietsdelen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Redenen</a:t>
            </a:r>
            <a:r>
              <a:rPr lang="en-US" dirty="0"/>
              <a:t> </a:t>
            </a:r>
            <a:r>
              <a:rPr lang="en-US" dirty="0" err="1"/>
              <a:t>gebruik</a:t>
            </a:r>
            <a:r>
              <a:rPr lang="en-US" dirty="0"/>
              <a:t>: </a:t>
            </a:r>
            <a:r>
              <a:rPr lang="en-US" dirty="0" err="1"/>
              <a:t>vooral</a:t>
            </a:r>
            <a:r>
              <a:rPr lang="en-US" dirty="0"/>
              <a:t> </a:t>
            </a:r>
            <a:r>
              <a:rPr lang="en-US" dirty="0" err="1"/>
              <a:t>privé-functioneel</a:t>
            </a:r>
            <a:r>
              <a:rPr lang="en-US" dirty="0"/>
              <a:t>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Gemak</a:t>
            </a:r>
            <a:r>
              <a:rPr lang="en-US" dirty="0"/>
              <a:t>, </a:t>
            </a:r>
            <a:r>
              <a:rPr lang="en-US" dirty="0" err="1"/>
              <a:t>flexibiliteit</a:t>
            </a:r>
            <a:r>
              <a:rPr lang="en-US" dirty="0"/>
              <a:t>, </a:t>
            </a:r>
            <a:r>
              <a:rPr lang="en-US" dirty="0" err="1"/>
              <a:t>betrouwbaarheid</a:t>
            </a:r>
            <a:r>
              <a:rPr lang="en-US" dirty="0"/>
              <a:t>, </a:t>
            </a:r>
            <a:r>
              <a:rPr lang="en-US" dirty="0" err="1"/>
              <a:t>kostenbesparing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Voordelen</a:t>
            </a:r>
            <a:r>
              <a:rPr lang="en-US" dirty="0"/>
              <a:t> </a:t>
            </a:r>
            <a:r>
              <a:rPr lang="en-US" dirty="0" err="1"/>
              <a:t>boven</a:t>
            </a:r>
            <a:r>
              <a:rPr lang="en-US" dirty="0"/>
              <a:t> OV-</a:t>
            </a:r>
            <a:r>
              <a:rPr lang="en-US" dirty="0" err="1"/>
              <a:t>fiets</a:t>
            </a:r>
            <a:r>
              <a:rPr lang="en-US" dirty="0"/>
              <a:t>: </a:t>
            </a:r>
            <a:r>
              <a:rPr lang="en-US" dirty="0" err="1"/>
              <a:t>flexibeler</a:t>
            </a:r>
            <a:r>
              <a:rPr lang="en-US" dirty="0"/>
              <a:t>, </a:t>
            </a:r>
            <a:r>
              <a:rPr lang="en-US" dirty="0" err="1"/>
              <a:t>goedkoper</a:t>
            </a:r>
            <a:r>
              <a:rPr lang="en-US" dirty="0"/>
              <a:t>, </a:t>
            </a:r>
            <a:r>
              <a:rPr lang="en-US" dirty="0" err="1"/>
              <a:t>betere</a:t>
            </a:r>
            <a:r>
              <a:rPr lang="en-US" dirty="0"/>
              <a:t> </a:t>
            </a:r>
            <a:r>
              <a:rPr lang="en-US" dirty="0" err="1"/>
              <a:t>fietsen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3C0AAD-9DFD-42F7-9C64-F01FDF795F6A}"/>
              </a:ext>
            </a:extLst>
          </p:cNvPr>
          <p:cNvCxnSpPr>
            <a:cxnSpLocks/>
          </p:cNvCxnSpPr>
          <p:nvPr/>
        </p:nvCxnSpPr>
        <p:spPr>
          <a:xfrm flipV="1">
            <a:off x="1290320" y="1690689"/>
            <a:ext cx="8792880" cy="1"/>
          </a:xfrm>
          <a:prstGeom prst="line">
            <a:avLst/>
          </a:prstGeom>
          <a:ln w="63500">
            <a:solidFill>
              <a:srgbClr val="339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1D4B51F-2561-492D-B6C2-EDE5A43D9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55" y="6059356"/>
            <a:ext cx="4510866" cy="70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62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65127"/>
            <a:ext cx="884241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Interviews met </a:t>
            </a:r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gebruikers</a:t>
            </a:r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(</a:t>
            </a:r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vervolg</a:t>
            </a:r>
            <a:r>
              <a:rPr lang="en-US" sz="4000" b="1" dirty="0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1879600"/>
            <a:ext cx="8301990" cy="434848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Positieve</a:t>
            </a:r>
            <a:r>
              <a:rPr lang="en-US" dirty="0"/>
              <a:t> </a:t>
            </a:r>
            <a:r>
              <a:rPr lang="en-US" dirty="0" err="1"/>
              <a:t>waardering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Donkey Republic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Maar </a:t>
            </a:r>
            <a:r>
              <a:rPr lang="en-US" dirty="0" err="1"/>
              <a:t>mogelijk</a:t>
            </a:r>
            <a:r>
              <a:rPr lang="en-US" dirty="0"/>
              <a:t> (</a:t>
            </a:r>
            <a:r>
              <a:rPr lang="en-US" dirty="0" err="1"/>
              <a:t>zelf</a:t>
            </a:r>
            <a:r>
              <a:rPr lang="en-US" dirty="0"/>
              <a:t>-)</a:t>
            </a:r>
            <a:r>
              <a:rPr lang="en-US" dirty="0" err="1"/>
              <a:t>selectie</a:t>
            </a:r>
            <a:r>
              <a:rPr lang="en-US" dirty="0"/>
              <a:t> bias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Verbeteringen</a:t>
            </a:r>
            <a:r>
              <a:rPr lang="en-US" dirty="0"/>
              <a:t> </a:t>
            </a:r>
            <a:r>
              <a:rPr lang="en-US" dirty="0" err="1"/>
              <a:t>mogelijk</a:t>
            </a:r>
            <a:r>
              <a:rPr lang="en-US" dirty="0"/>
              <a:t>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Meer </a:t>
            </a:r>
            <a:r>
              <a:rPr lang="en-US" dirty="0" err="1"/>
              <a:t>fietsen</a:t>
            </a:r>
            <a:r>
              <a:rPr lang="en-US" dirty="0"/>
              <a:t>, </a:t>
            </a:r>
            <a:r>
              <a:rPr lang="en-US" dirty="0" err="1"/>
              <a:t>beter</a:t>
            </a:r>
            <a:r>
              <a:rPr lang="en-US" dirty="0"/>
              <a:t> </a:t>
            </a:r>
            <a:r>
              <a:rPr lang="en-US" dirty="0" err="1"/>
              <a:t>gespreid</a:t>
            </a:r>
            <a:r>
              <a:rPr lang="en-US" dirty="0"/>
              <a:t> (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stations)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Specifieke</a:t>
            </a:r>
            <a:r>
              <a:rPr lang="en-US" dirty="0"/>
              <a:t> </a:t>
            </a:r>
            <a:r>
              <a:rPr lang="en-US" dirty="0" err="1"/>
              <a:t>fiets</a:t>
            </a:r>
            <a:r>
              <a:rPr lang="en-US" dirty="0"/>
              <a:t> </a:t>
            </a:r>
            <a:r>
              <a:rPr lang="en-US" dirty="0" err="1"/>
              <a:t>reserveren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Blue tooth </a:t>
            </a:r>
            <a:r>
              <a:rPr lang="en-US" dirty="0" err="1"/>
              <a:t>verbinding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Er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deelfiets</a:t>
            </a:r>
            <a:r>
              <a:rPr lang="en-US" dirty="0"/>
              <a:t> in de </a:t>
            </a:r>
            <a:r>
              <a:rPr lang="en-US" dirty="0" err="1"/>
              <a:t>bestaande</a:t>
            </a:r>
            <a:r>
              <a:rPr lang="en-US" dirty="0"/>
              <a:t> </a:t>
            </a:r>
            <a:r>
              <a:rPr lang="en-US" dirty="0" err="1"/>
              <a:t>fietscultuur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3C0AAD-9DFD-42F7-9C64-F01FDF795F6A}"/>
              </a:ext>
            </a:extLst>
          </p:cNvPr>
          <p:cNvCxnSpPr>
            <a:cxnSpLocks/>
          </p:cNvCxnSpPr>
          <p:nvPr/>
        </p:nvCxnSpPr>
        <p:spPr>
          <a:xfrm flipV="1">
            <a:off x="1290320" y="1690689"/>
            <a:ext cx="8792880" cy="1"/>
          </a:xfrm>
          <a:prstGeom prst="line">
            <a:avLst/>
          </a:prstGeom>
          <a:ln w="63500">
            <a:solidFill>
              <a:srgbClr val="339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1D4B51F-2561-492D-B6C2-EDE5A43D9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55" y="6059356"/>
            <a:ext cx="4510866" cy="70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98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65127"/>
            <a:ext cx="8842410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339B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Hubmonitoring</a:t>
            </a:r>
            <a:endParaRPr lang="en-US" sz="4000" b="1" dirty="0">
              <a:solidFill>
                <a:srgbClr val="339BAA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1879600"/>
            <a:ext cx="8301990" cy="45313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519 hubs; 3 </a:t>
            </a:r>
            <a:r>
              <a:rPr lang="en-US" dirty="0" err="1"/>
              <a:t>meetmomenten</a:t>
            </a:r>
            <a:r>
              <a:rPr lang="en-US" dirty="0"/>
              <a:t> in </a:t>
            </a:r>
            <a:r>
              <a:rPr lang="en-US" dirty="0" err="1"/>
              <a:t>september</a:t>
            </a:r>
            <a:r>
              <a:rPr lang="en-US" dirty="0"/>
              <a:t> 2019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Dinsdagochtend</a:t>
            </a:r>
            <a:r>
              <a:rPr lang="en-US" dirty="0"/>
              <a:t>, </a:t>
            </a:r>
            <a:r>
              <a:rPr lang="en-US" dirty="0" err="1"/>
              <a:t>donderdagnacht</a:t>
            </a:r>
            <a:r>
              <a:rPr lang="en-US" dirty="0"/>
              <a:t> &amp; </a:t>
            </a:r>
            <a:r>
              <a:rPr lang="en-US" dirty="0" err="1"/>
              <a:t>zaterdagmiddag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Getelde</a:t>
            </a:r>
            <a:r>
              <a:rPr lang="en-US" dirty="0"/>
              <a:t> DR </a:t>
            </a:r>
            <a:r>
              <a:rPr lang="en-US" dirty="0" err="1"/>
              <a:t>fietsen</a:t>
            </a:r>
            <a:r>
              <a:rPr lang="en-US" dirty="0"/>
              <a:t>: 395-404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Ca. 50% van de DR </a:t>
            </a:r>
            <a:r>
              <a:rPr lang="en-US" dirty="0" err="1"/>
              <a:t>fietsen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u="sng" dirty="0" err="1"/>
              <a:t>binnen</a:t>
            </a:r>
            <a:r>
              <a:rPr lang="en-US" dirty="0"/>
              <a:t> de </a:t>
            </a:r>
            <a:r>
              <a:rPr lang="en-US" dirty="0" err="1"/>
              <a:t>parkeervoorziening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Ca. 43%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u="sng" dirty="0" err="1"/>
              <a:t>buiten</a:t>
            </a:r>
            <a:r>
              <a:rPr lang="en-US" dirty="0"/>
              <a:t> de </a:t>
            </a:r>
            <a:r>
              <a:rPr lang="en-US" dirty="0" err="1"/>
              <a:t>parkeervoorziening</a:t>
            </a:r>
            <a:r>
              <a:rPr lang="en-US" dirty="0"/>
              <a:t>, maar </a:t>
            </a:r>
            <a:r>
              <a:rPr lang="en-US" dirty="0" err="1"/>
              <a:t>binnen</a:t>
            </a:r>
            <a:r>
              <a:rPr lang="en-US" dirty="0"/>
              <a:t> de hub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7% van de DR </a:t>
            </a:r>
            <a:r>
              <a:rPr lang="en-US" dirty="0" err="1"/>
              <a:t>fietsen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u="sng" dirty="0" err="1"/>
              <a:t>buiten</a:t>
            </a:r>
            <a:r>
              <a:rPr lang="en-US" u="sng" dirty="0"/>
              <a:t> de hub</a:t>
            </a:r>
            <a:r>
              <a:rPr lang="en-US" dirty="0"/>
              <a:t>, </a:t>
            </a:r>
            <a:r>
              <a:rPr lang="en-US" dirty="0" err="1"/>
              <a:t>waarvan</a:t>
            </a:r>
            <a:r>
              <a:rPr lang="en-US" dirty="0"/>
              <a:t> 2% </a:t>
            </a:r>
            <a:r>
              <a:rPr lang="en-US" dirty="0" err="1"/>
              <a:t>hinderlijk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Problemen</a:t>
            </a:r>
            <a:r>
              <a:rPr lang="en-US" dirty="0"/>
              <a:t> het </a:t>
            </a:r>
            <a:r>
              <a:rPr lang="en-US" dirty="0" err="1"/>
              <a:t>grootst</a:t>
            </a:r>
            <a:r>
              <a:rPr lang="en-US" dirty="0"/>
              <a:t> op </a:t>
            </a:r>
            <a:r>
              <a:rPr lang="en-US" dirty="0" err="1"/>
              <a:t>zaterdagmiddag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DR </a:t>
            </a:r>
            <a:r>
              <a:rPr lang="en-US" dirty="0" err="1"/>
              <a:t>fietsen</a:t>
            </a:r>
            <a:r>
              <a:rPr lang="en-US" dirty="0"/>
              <a:t> </a:t>
            </a:r>
            <a:r>
              <a:rPr lang="en-US" dirty="0" err="1"/>
              <a:t>gebruiken</a:t>
            </a:r>
            <a:r>
              <a:rPr lang="en-US" dirty="0"/>
              <a:t> 2% van de </a:t>
            </a:r>
            <a:r>
              <a:rPr lang="en-US" dirty="0" err="1"/>
              <a:t>parkeercapaciteit</a:t>
            </a:r>
            <a:r>
              <a:rPr lang="en-US" dirty="0"/>
              <a:t> in de hubs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DR </a:t>
            </a:r>
            <a:r>
              <a:rPr lang="en-US" dirty="0" err="1"/>
              <a:t>fietsen</a:t>
            </a:r>
            <a:r>
              <a:rPr lang="en-US" dirty="0"/>
              <a:t> </a:t>
            </a:r>
            <a:r>
              <a:rPr lang="en-US" dirty="0" err="1"/>
              <a:t>leveren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extra ‘</a:t>
            </a:r>
            <a:r>
              <a:rPr lang="en-US" dirty="0" err="1"/>
              <a:t>netto</a:t>
            </a:r>
            <a:r>
              <a:rPr lang="en-US" dirty="0"/>
              <a:t> </a:t>
            </a:r>
            <a:r>
              <a:rPr lang="en-US" dirty="0" err="1"/>
              <a:t>parkeerdruk</a:t>
            </a:r>
            <a:r>
              <a:rPr lang="en-US" dirty="0"/>
              <a:t>’ van 1%-punt </a:t>
            </a:r>
            <a:r>
              <a:rPr lang="en-US" dirty="0" err="1"/>
              <a:t>binnen</a:t>
            </a:r>
            <a:r>
              <a:rPr lang="en-US" dirty="0"/>
              <a:t> de </a:t>
            </a:r>
            <a:r>
              <a:rPr lang="en-US" dirty="0" err="1"/>
              <a:t>voorziening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3C0AAD-9DFD-42F7-9C64-F01FDF795F6A}"/>
              </a:ext>
            </a:extLst>
          </p:cNvPr>
          <p:cNvCxnSpPr>
            <a:cxnSpLocks/>
          </p:cNvCxnSpPr>
          <p:nvPr/>
        </p:nvCxnSpPr>
        <p:spPr>
          <a:xfrm flipV="1">
            <a:off x="1290320" y="1690689"/>
            <a:ext cx="8792880" cy="1"/>
          </a:xfrm>
          <a:prstGeom prst="line">
            <a:avLst/>
          </a:prstGeom>
          <a:ln w="63500">
            <a:solidFill>
              <a:srgbClr val="339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1D4B51F-2561-492D-B6C2-EDE5A43D9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55" y="6059356"/>
            <a:ext cx="4510866" cy="70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43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772</Words>
  <Application>Microsoft Office PowerPoint</Application>
  <PresentationFormat>Widescreen</PresentationFormat>
  <Paragraphs>91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DengXian</vt:lpstr>
      <vt:lpstr>Arial</vt:lpstr>
      <vt:lpstr>Calibri</vt:lpstr>
      <vt:lpstr>Calibri Light</vt:lpstr>
      <vt:lpstr>Office Theme</vt:lpstr>
      <vt:lpstr>Deelfietsen in Utrecht: Gebruikers en gebruik; effecten op mobiliteit en op de ruimte in de stad?</vt:lpstr>
      <vt:lpstr>Deelonderzoeken in het Living Lab Deelfietsen Utrecht</vt:lpstr>
      <vt:lpstr>Niet-gebruikers / bewonerspanel</vt:lpstr>
      <vt:lpstr>De gebruiker / Vragenlijst</vt:lpstr>
      <vt:lpstr>De gebruiker / Vragenlijst (vervolg)</vt:lpstr>
      <vt:lpstr>Analyse ritdata Donkey Republic</vt:lpstr>
      <vt:lpstr>Interviews met gebruikers</vt:lpstr>
      <vt:lpstr>Interviews met gebruikers (vervolg)</vt:lpstr>
      <vt:lpstr>Hubmonitoring</vt:lpstr>
      <vt:lpstr>Meldingen en mediabeeld</vt:lpstr>
      <vt:lpstr>Het onderzoek samengevat</vt:lpstr>
      <vt:lpstr>Vragen?</vt:lpstr>
      <vt:lpstr>Quotes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Cycling Futures</dc:title>
  <dc:creator>George Liu</dc:creator>
  <cp:lastModifiedBy>Farla, J.C.M. (Jacco)</cp:lastModifiedBy>
  <cp:revision>84</cp:revision>
  <dcterms:created xsi:type="dcterms:W3CDTF">2016-11-18T11:48:16Z</dcterms:created>
  <dcterms:modified xsi:type="dcterms:W3CDTF">2020-06-11T09:40:14Z</dcterms:modified>
</cp:coreProperties>
</file>