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Default Extension="mp4" ContentType="video/mp4"/>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notesSlides/notesSlide3.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12" r:id="rId2"/>
    <p:sldId id="276" r:id="rId3"/>
    <p:sldId id="334" r:id="rId4"/>
    <p:sldId id="318" r:id="rId5"/>
    <p:sldId id="335" r:id="rId6"/>
    <p:sldId id="331" r:id="rId7"/>
    <p:sldId id="301" r:id="rId8"/>
    <p:sldId id="286" r:id="rId9"/>
    <p:sldId id="293" r:id="rId10"/>
    <p:sldId id="300" r:id="rId11"/>
    <p:sldId id="328" r:id="rId12"/>
    <p:sldId id="332" r:id="rId13"/>
    <p:sldId id="336" r:id="rId14"/>
    <p:sldId id="338" r:id="rId15"/>
    <p:sldId id="326" r:id="rId16"/>
    <p:sldId id="307" r:id="rId17"/>
    <p:sldId id="315" r:id="rId18"/>
    <p:sldId id="278" r:id="rId19"/>
    <p:sldId id="294" r:id="rId20"/>
    <p:sldId id="295" r:id="rId21"/>
    <p:sldId id="308" r:id="rId22"/>
    <p:sldId id="285" r:id="rId23"/>
    <p:sldId id="309" r:id="rId24"/>
    <p:sldId id="288" r:id="rId25"/>
    <p:sldId id="299" r:id="rId26"/>
    <p:sldId id="291" r:id="rId27"/>
    <p:sldId id="292" r:id="rId28"/>
    <p:sldId id="317" r:id="rId29"/>
    <p:sldId id="316" r:id="rId30"/>
    <p:sldId id="311" r:id="rId31"/>
    <p:sldId id="329" r:id="rId32"/>
    <p:sldId id="330" r:id="rId33"/>
    <p:sldId id="333" r:id="rId34"/>
    <p:sldId id="337" r:id="rId35"/>
    <p:sldId id="298" r:id="rId3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ique Gommers" initials="DG" lastIdx="2" clrIdx="0">
    <p:extLst>
      <p:ext uri="{19B8F6BF-5375-455C-9EA6-DF929625EA0E}">
        <p15:presenceInfo xmlns:p15="http://schemas.microsoft.com/office/powerpoint/2012/main" userId="S::dgommers@goudappel.nl::8ec27cf5-dbd7-48d3-a727-f40b956f379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E7E8"/>
    <a:srgbClr val="6C6C6C"/>
    <a:srgbClr val="FFFFFF"/>
    <a:srgbClr val="4A5159"/>
    <a:srgbClr val="555C63"/>
    <a:srgbClr val="E6005B"/>
    <a:srgbClr val="0097FF"/>
    <a:srgbClr val="A414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ijl, gemiddeld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B4B98B0-60AC-42C2-AFA5-B58CD77FA1E5}" styleName="Stijl, licht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Stijl, thema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Stijl, thema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Stijl, thema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D27102A9-8310-4765-A935-A1911B00CA55}" styleName="Stijl, licht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9" autoAdjust="0"/>
    <p:restoredTop sz="90834" autoAdjust="0"/>
  </p:normalViewPr>
  <p:slideViewPr>
    <p:cSldViewPr snapToGrid="0">
      <p:cViewPr varScale="1">
        <p:scale>
          <a:sx n="103" d="100"/>
          <a:sy n="103" d="100"/>
        </p:scale>
        <p:origin x="79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45"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goudappel.ad\Shares\Afdeling\DAT\Projecten\008753.2020%20Dimensionering_recreatieve_fietsroutes\Werkbestanden\02%20-%20Analyses\Kopie%20van%20Ik%20fiets%20motief%20mrt-apr%202020.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goudappel.ad\Shares\Afdeling\DAT\Projecten\008753.2020%20Dimensionering_recreatieve_fietsroutes\Werkbestanden\02%20-%20Analyses\Resultaat_netwerk_vergelijk.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goudappel.ad\Shares\Afdeling\DAT\Projecten\008753.2020%20Dimensionering_recreatieve_fietsroutes\Werkbestanden\02%20-%20Analyses\Resultaat_netwerk_vergelijk.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goudappel.ad\Shares\Afdeling\DAT\Projecten\008753.2020%20Dimensionering_recreatieve_fietsroutes\Werkbestanden\02%20-%20Analyses\Resultaat_netwerk_vergelijk.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goudappel.ad\Shares\Afdeling\DAT\Projecten\008753.2020%20Dimensionering_recreatieve_fietsroutes\Werkbestanden\02%20-%20Analyses\Resultaat_netwerk_vergelijk.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goudappel.ad\Shares\Afdeling\DAT\Projecten\008753.2020%20Dimensionering_recreatieve_fietsroutes\Werkbestanden\02%20-%20Analyses\Resultaat_netwerk_vergelijk.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goudappel.ad\Shares\Afdeling\DAT\Projecten\008753.2020%20Dimensionering_recreatieve_fietsroutes\Werkbestanden\02%20-%20Analyses\Resultaat_netwerk_vergelijk.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nl-NL" dirty="0"/>
              <a:t>Gemaakte</a:t>
            </a:r>
            <a:r>
              <a:rPr lang="nl-NL" baseline="0" dirty="0"/>
              <a:t> trips</a:t>
            </a:r>
            <a:endParaRPr lang="nl-NL" dirty="0"/>
          </a:p>
        </c:rich>
      </c:tx>
      <c:layout>
        <c:manualLayout>
          <c:xMode val="edge"/>
          <c:yMode val="edge"/>
          <c:x val="0.36408917496697213"/>
          <c:y val="2.249158336614585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bar"/>
        <c:grouping val="clustered"/>
        <c:varyColors val="0"/>
        <c:ser>
          <c:idx val="1"/>
          <c:order val="1"/>
          <c:tx>
            <c:strRef>
              <c:f>Vergelijking!$AC$44:$AC$45</c:f>
              <c:strCache>
                <c:ptCount val="2"/>
                <c:pt idx="0">
                  <c:v>Beide trips </c:v>
                </c:pt>
                <c:pt idx="1">
                  <c:v>Werkweek</c:v>
                </c:pt>
              </c:strCache>
            </c:strRef>
          </c:tx>
          <c:spPr>
            <a:solidFill>
              <a:schemeClr val="accent2"/>
            </a:solidFill>
            <a:ln>
              <a:noFill/>
            </a:ln>
            <a:effectLst/>
          </c:spPr>
          <c:invertIfNegative val="0"/>
          <c:cat>
            <c:strRef>
              <c:f>Vergelijking!$W$46:$W$52</c:f>
              <c:strCache>
                <c:ptCount val="7"/>
                <c:pt idx="0">
                  <c:v>Doelgericht</c:v>
                </c:pt>
                <c:pt idx="1">
                  <c:v>Bezoek</c:v>
                </c:pt>
                <c:pt idx="2">
                  <c:v>Winkelen</c:v>
                </c:pt>
                <c:pt idx="3">
                  <c:v>Eten en drinken</c:v>
                </c:pt>
                <c:pt idx="4">
                  <c:v>Sport</c:v>
                </c:pt>
                <c:pt idx="5">
                  <c:v>Ontspannen</c:v>
                </c:pt>
                <c:pt idx="6">
                  <c:v>Overig</c:v>
                </c:pt>
              </c:strCache>
            </c:strRef>
          </c:cat>
          <c:val>
            <c:numRef>
              <c:f>Vergelijking!$AC$46:$AC$52</c:f>
              <c:numCache>
                <c:formatCode>0%</c:formatCode>
                <c:ptCount val="7"/>
                <c:pt idx="0">
                  <c:v>0.30944742518944635</c:v>
                </c:pt>
                <c:pt idx="1">
                  <c:v>0.24301675977653631</c:v>
                </c:pt>
                <c:pt idx="2">
                  <c:v>0.19515736489850102</c:v>
                </c:pt>
                <c:pt idx="3">
                  <c:v>1.2251783837601638E-2</c:v>
                </c:pt>
                <c:pt idx="4">
                  <c:v>9.1127827866585541E-3</c:v>
                </c:pt>
                <c:pt idx="5">
                  <c:v>0.15974334863653963</c:v>
                </c:pt>
                <c:pt idx="6">
                  <c:v>7.1270534874716518E-2</c:v>
                </c:pt>
              </c:numCache>
            </c:numRef>
          </c:val>
          <c:extLst>
            <c:ext xmlns:c16="http://schemas.microsoft.com/office/drawing/2014/chart" uri="{C3380CC4-5D6E-409C-BE32-E72D297353CC}">
              <c16:uniqueId val="{00000000-D6E3-4029-A088-ABF91D0C90A3}"/>
            </c:ext>
          </c:extLst>
        </c:ser>
        <c:ser>
          <c:idx val="2"/>
          <c:order val="2"/>
          <c:tx>
            <c:strRef>
              <c:f>Vergelijking!$AD$44:$AD$45</c:f>
              <c:strCache>
                <c:ptCount val="2"/>
                <c:pt idx="0">
                  <c:v>Beide trips </c:v>
                </c:pt>
                <c:pt idx="1">
                  <c:v>Weekend</c:v>
                </c:pt>
              </c:strCache>
            </c:strRef>
          </c:tx>
          <c:spPr>
            <a:solidFill>
              <a:schemeClr val="accent1"/>
            </a:solidFill>
            <a:ln>
              <a:solidFill>
                <a:schemeClr val="accent1"/>
              </a:solidFill>
            </a:ln>
            <a:effectLst/>
          </c:spPr>
          <c:invertIfNegative val="0"/>
          <c:cat>
            <c:strRef>
              <c:f>Vergelijking!$W$46:$W$52</c:f>
              <c:strCache>
                <c:ptCount val="7"/>
                <c:pt idx="0">
                  <c:v>Doelgericht</c:v>
                </c:pt>
                <c:pt idx="1">
                  <c:v>Bezoek</c:v>
                </c:pt>
                <c:pt idx="2">
                  <c:v>Winkelen</c:v>
                </c:pt>
                <c:pt idx="3">
                  <c:v>Eten en drinken</c:v>
                </c:pt>
                <c:pt idx="4">
                  <c:v>Sport</c:v>
                </c:pt>
                <c:pt idx="5">
                  <c:v>Ontspannen</c:v>
                </c:pt>
                <c:pt idx="6">
                  <c:v>Overig</c:v>
                </c:pt>
              </c:strCache>
            </c:strRef>
          </c:cat>
          <c:val>
            <c:numRef>
              <c:f>Vergelijking!$AD$46:$AD$52</c:f>
              <c:numCache>
                <c:formatCode>0%</c:formatCode>
                <c:ptCount val="7"/>
                <c:pt idx="0">
                  <c:v>0.1965686079375821</c:v>
                </c:pt>
                <c:pt idx="1">
                  <c:v>0.28581664742645596</c:v>
                </c:pt>
                <c:pt idx="2">
                  <c:v>0.23585844512559215</c:v>
                </c:pt>
                <c:pt idx="3">
                  <c:v>1.0270291787747302E-2</c:v>
                </c:pt>
                <c:pt idx="4">
                  <c:v>7.6828151745551533E-3</c:v>
                </c:pt>
                <c:pt idx="5">
                  <c:v>0.19589188328490109</c:v>
                </c:pt>
                <c:pt idx="6">
                  <c:v>6.791130926316627E-2</c:v>
                </c:pt>
              </c:numCache>
            </c:numRef>
          </c:val>
          <c:extLst>
            <c:ext xmlns:c16="http://schemas.microsoft.com/office/drawing/2014/chart" uri="{C3380CC4-5D6E-409C-BE32-E72D297353CC}">
              <c16:uniqueId val="{00000001-D6E3-4029-A088-ABF91D0C90A3}"/>
            </c:ext>
          </c:extLst>
        </c:ser>
        <c:dLbls>
          <c:showLegendKey val="0"/>
          <c:showVal val="0"/>
          <c:showCatName val="0"/>
          <c:showSerName val="0"/>
          <c:showPercent val="0"/>
          <c:showBubbleSize val="0"/>
        </c:dLbls>
        <c:gapWidth val="182"/>
        <c:axId val="787586936"/>
        <c:axId val="787587264"/>
        <c:extLst>
          <c:ext xmlns:c15="http://schemas.microsoft.com/office/drawing/2012/chart" uri="{02D57815-91ED-43cb-92C2-25804820EDAC}">
            <c15:filteredBarSeries>
              <c15:ser>
                <c:idx val="0"/>
                <c:order val="0"/>
                <c:tx>
                  <c:strRef>
                    <c:extLst>
                      <c:ext uri="{02D57815-91ED-43cb-92C2-25804820EDAC}">
                        <c15:formulaRef>
                          <c15:sqref>Vergelijking!$X$44:$X$45</c15:sqref>
                        </c15:formulaRef>
                      </c:ext>
                    </c:extLst>
                    <c:strCache>
                      <c:ptCount val="2"/>
                    </c:strCache>
                  </c:strRef>
                </c:tx>
                <c:spPr>
                  <a:solidFill>
                    <a:schemeClr val="accent1"/>
                  </a:solidFill>
                  <a:ln>
                    <a:noFill/>
                  </a:ln>
                  <a:effectLst/>
                </c:spPr>
                <c:invertIfNegative val="0"/>
                <c:cat>
                  <c:strRef>
                    <c:extLst>
                      <c:ext uri="{02D57815-91ED-43cb-92C2-25804820EDAC}">
                        <c15:formulaRef>
                          <c15:sqref>Vergelijking!$W$46:$W$52</c15:sqref>
                        </c15:formulaRef>
                      </c:ext>
                    </c:extLst>
                    <c:strCache>
                      <c:ptCount val="7"/>
                      <c:pt idx="0">
                        <c:v>Doelgericht</c:v>
                      </c:pt>
                      <c:pt idx="1">
                        <c:v>Bezoek</c:v>
                      </c:pt>
                      <c:pt idx="2">
                        <c:v>Winkelen</c:v>
                      </c:pt>
                      <c:pt idx="3">
                        <c:v>Eten en drinken</c:v>
                      </c:pt>
                      <c:pt idx="4">
                        <c:v>Sport</c:v>
                      </c:pt>
                      <c:pt idx="5">
                        <c:v>Ontspannen</c:v>
                      </c:pt>
                      <c:pt idx="6">
                        <c:v>Overig</c:v>
                      </c:pt>
                    </c:strCache>
                  </c:strRef>
                </c:cat>
                <c:val>
                  <c:numRef>
                    <c:extLst>
                      <c:ext uri="{02D57815-91ED-43cb-92C2-25804820EDAC}">
                        <c15:formulaRef>
                          <c15:sqref>Vergelijking!$X$46:$X$52</c15:sqref>
                        </c15:formulaRef>
                      </c:ext>
                    </c:extLst>
                    <c:numCache>
                      <c:formatCode>General</c:formatCode>
                      <c:ptCount val="7"/>
                    </c:numCache>
                  </c:numRef>
                </c:val>
                <c:extLst>
                  <c:ext xmlns:c16="http://schemas.microsoft.com/office/drawing/2014/chart" uri="{C3380CC4-5D6E-409C-BE32-E72D297353CC}">
                    <c16:uniqueId val="{00000002-D6E3-4029-A088-ABF91D0C90A3}"/>
                  </c:ext>
                </c:extLst>
              </c15:ser>
            </c15:filteredBarSeries>
          </c:ext>
        </c:extLst>
      </c:barChart>
      <c:catAx>
        <c:axId val="7875869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787587264"/>
        <c:crosses val="autoZero"/>
        <c:auto val="1"/>
        <c:lblAlgn val="ctr"/>
        <c:lblOffset val="100"/>
        <c:noMultiLvlLbl val="0"/>
      </c:catAx>
      <c:valAx>
        <c:axId val="787587264"/>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ID4096"/>
          </a:p>
        </c:txPr>
        <c:crossAx val="7875869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nl-NL" sz="1400" b="1" dirty="0"/>
              <a:t>Overlap</a:t>
            </a:r>
            <a:r>
              <a:rPr lang="nl-NL" sz="1400" b="1" baseline="0" dirty="0"/>
              <a:t> netwerken</a:t>
            </a:r>
            <a:endParaRPr lang="nl-NL" sz="1400" b="1" dirty="0"/>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clustered"/>
        <c:varyColors val="0"/>
        <c:ser>
          <c:idx val="0"/>
          <c:order val="0"/>
          <c:tx>
            <c:strRef>
              <c:f>Blad1!$A$2</c:f>
              <c:strCache>
                <c:ptCount val="1"/>
                <c:pt idx="0">
                  <c:v>Binnen de bebouwde kom</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Blad1!$B$1:$C$1</c:f>
              <c:strCache>
                <c:ptCount val="2"/>
                <c:pt idx="0">
                  <c:v>Noord-Holland</c:v>
                </c:pt>
                <c:pt idx="1">
                  <c:v>Utrecht</c:v>
                </c:pt>
              </c:strCache>
            </c:strRef>
          </c:cat>
          <c:val>
            <c:numRef>
              <c:f>Blad1!$B$2:$C$2</c:f>
              <c:numCache>
                <c:formatCode>0%</c:formatCode>
                <c:ptCount val="2"/>
                <c:pt idx="0">
                  <c:v>0.56000000000000005</c:v>
                </c:pt>
                <c:pt idx="1">
                  <c:v>0.61</c:v>
                </c:pt>
              </c:numCache>
            </c:numRef>
          </c:val>
          <c:extLst>
            <c:ext xmlns:c16="http://schemas.microsoft.com/office/drawing/2014/chart" uri="{C3380CC4-5D6E-409C-BE32-E72D297353CC}">
              <c16:uniqueId val="{00000000-A2B6-4F1B-BDD5-9FF06EB2B014}"/>
            </c:ext>
          </c:extLst>
        </c:ser>
        <c:ser>
          <c:idx val="1"/>
          <c:order val="1"/>
          <c:tx>
            <c:strRef>
              <c:f>Blad1!$A$3</c:f>
              <c:strCache>
                <c:ptCount val="1"/>
                <c:pt idx="0">
                  <c:v>Buiten de bebouwde kom </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Blad1!$B$1:$C$1</c:f>
              <c:strCache>
                <c:ptCount val="2"/>
                <c:pt idx="0">
                  <c:v>Noord-Holland</c:v>
                </c:pt>
                <c:pt idx="1">
                  <c:v>Utrecht</c:v>
                </c:pt>
              </c:strCache>
            </c:strRef>
          </c:cat>
          <c:val>
            <c:numRef>
              <c:f>Blad1!$B$3:$C$3</c:f>
              <c:numCache>
                <c:formatCode>0%</c:formatCode>
                <c:ptCount val="2"/>
                <c:pt idx="0">
                  <c:v>0.44</c:v>
                </c:pt>
                <c:pt idx="1">
                  <c:v>0.38</c:v>
                </c:pt>
              </c:numCache>
            </c:numRef>
          </c:val>
          <c:extLst>
            <c:ext xmlns:c16="http://schemas.microsoft.com/office/drawing/2014/chart" uri="{C3380CC4-5D6E-409C-BE32-E72D297353CC}">
              <c16:uniqueId val="{00000001-A2B6-4F1B-BDD5-9FF06EB2B014}"/>
            </c:ext>
          </c:extLst>
        </c:ser>
        <c:dLbls>
          <c:dLblPos val="outEnd"/>
          <c:showLegendKey val="0"/>
          <c:showVal val="1"/>
          <c:showCatName val="0"/>
          <c:showSerName val="0"/>
          <c:showPercent val="0"/>
          <c:showBubbleSize val="0"/>
        </c:dLbls>
        <c:gapWidth val="219"/>
        <c:overlap val="-27"/>
        <c:axId val="688660600"/>
        <c:axId val="688659944"/>
      </c:barChart>
      <c:catAx>
        <c:axId val="688660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LID4096"/>
          </a:p>
        </c:txPr>
        <c:crossAx val="688659944"/>
        <c:crosses val="autoZero"/>
        <c:auto val="1"/>
        <c:lblAlgn val="ctr"/>
        <c:lblOffset val="100"/>
        <c:noMultiLvlLbl val="0"/>
      </c:catAx>
      <c:valAx>
        <c:axId val="68865994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LID4096"/>
          </a:p>
        </c:txPr>
        <c:crossAx val="6886606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r>
              <a:rPr lang="nl-NL" sz="900" dirty="0"/>
              <a:t>Recreatief</a:t>
            </a:r>
            <a:r>
              <a:rPr lang="nl-NL" sz="900" baseline="0" dirty="0"/>
              <a:t> netwerk – Noord-Holland</a:t>
            </a:r>
            <a:endParaRPr lang="nl-NL" sz="900" dirty="0"/>
          </a:p>
        </c:rich>
      </c:tx>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A74-451E-A325-2D9C1FAF0C2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6A74-451E-A325-2D9C1FAF0C2B}"/>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val>
            <c:numRef>
              <c:f>Blad1!$D$42:$D$43</c:f>
              <c:numCache>
                <c:formatCode>0%</c:formatCode>
                <c:ptCount val="2"/>
                <c:pt idx="0">
                  <c:v>0.37243700968394178</c:v>
                </c:pt>
                <c:pt idx="1">
                  <c:v>0.62726279672194452</c:v>
                </c:pt>
              </c:numCache>
            </c:numRef>
          </c:val>
          <c:extLst>
            <c:ext xmlns:c16="http://schemas.microsoft.com/office/drawing/2014/chart" uri="{C3380CC4-5D6E-409C-BE32-E72D297353CC}">
              <c16:uniqueId val="{00000004-6A74-451E-A325-2D9C1FAF0C2B}"/>
            </c:ext>
          </c:extLst>
        </c:ser>
        <c:dLbls>
          <c:dLblPos val="out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r>
              <a:rPr lang="nl-NL" sz="900" dirty="0"/>
              <a:t>Recreatief netwerk - Utrecht</a:t>
            </a:r>
          </a:p>
        </c:rich>
      </c:tx>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E50-4AF8-9DCE-6C31996005B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E50-4AF8-9DCE-6C31996005B8}"/>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val>
            <c:numRef>
              <c:f>Blad1!$D$45:$D$46</c:f>
              <c:numCache>
                <c:formatCode>0%</c:formatCode>
                <c:ptCount val="2"/>
                <c:pt idx="0">
                  <c:v>0.29956622081972922</c:v>
                </c:pt>
                <c:pt idx="1">
                  <c:v>0.69987645838391999</c:v>
                </c:pt>
              </c:numCache>
            </c:numRef>
          </c:val>
          <c:extLst>
            <c:ext xmlns:c16="http://schemas.microsoft.com/office/drawing/2014/chart" uri="{C3380CC4-5D6E-409C-BE32-E72D297353CC}">
              <c16:uniqueId val="{00000004-CE50-4AF8-9DCE-6C31996005B8}"/>
            </c:ext>
          </c:extLst>
        </c:ser>
        <c:dLbls>
          <c:dLblPos val="out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r>
              <a:rPr lang="nl-NL" sz="800" dirty="0"/>
              <a:t>%</a:t>
            </a:r>
            <a:r>
              <a:rPr lang="nl-NL" sz="800" baseline="0" dirty="0"/>
              <a:t> v</a:t>
            </a:r>
            <a:r>
              <a:rPr lang="nl-NL" sz="800" dirty="0"/>
              <a:t>erharding volledig</a:t>
            </a:r>
            <a:r>
              <a:rPr lang="nl-NL" sz="800" baseline="0" dirty="0"/>
              <a:t> </a:t>
            </a:r>
            <a:r>
              <a:rPr lang="nl-NL" sz="800" b="1" baseline="0" dirty="0"/>
              <a:t>recreatief </a:t>
            </a:r>
            <a:r>
              <a:rPr lang="nl-NL" sz="800" b="0" baseline="0" dirty="0"/>
              <a:t>netwerk </a:t>
            </a:r>
            <a:endParaRPr lang="nl-NL" sz="800" b="1" dirty="0"/>
          </a:p>
        </c:rich>
      </c:tx>
      <c:overlay val="0"/>
      <c:spPr>
        <a:noFill/>
        <a:ln>
          <a:noFill/>
        </a:ln>
        <a:effectLst/>
      </c:spPr>
      <c:txPr>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4CC4-9B64-5B2E32A40D77}"/>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1BC-4CC4-9B64-5B2E32A40D77}"/>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1BC-4CC4-9B64-5B2E32A40D77}"/>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1BC-4CC4-9B64-5B2E32A40D77}"/>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Blad1!$K$19:$K$22</c:f>
              <c:strCache>
                <c:ptCount val="4"/>
                <c:pt idx="0">
                  <c:v>Asfalt/beton</c:v>
                </c:pt>
                <c:pt idx="1">
                  <c:v>Klinkers/tegels</c:v>
                </c:pt>
                <c:pt idx="2">
                  <c:v>Halfverhard/schelpenpaden</c:v>
                </c:pt>
                <c:pt idx="3">
                  <c:v>Onbekend</c:v>
                </c:pt>
              </c:strCache>
            </c:strRef>
          </c:cat>
          <c:val>
            <c:numRef>
              <c:f>Blad1!$L$19:$L$22</c:f>
              <c:numCache>
                <c:formatCode>0%</c:formatCode>
                <c:ptCount val="4"/>
                <c:pt idx="0">
                  <c:v>0.7632787094000314</c:v>
                </c:pt>
                <c:pt idx="1">
                  <c:v>0.14597809097435779</c:v>
                </c:pt>
                <c:pt idx="2">
                  <c:v>2.7409249116294384E-2</c:v>
                </c:pt>
                <c:pt idx="3">
                  <c:v>6.3333950509316159E-2</c:v>
                </c:pt>
              </c:numCache>
            </c:numRef>
          </c:val>
          <c:extLst>
            <c:ext xmlns:c16="http://schemas.microsoft.com/office/drawing/2014/chart" uri="{C3380CC4-5D6E-409C-BE32-E72D297353CC}">
              <c16:uniqueId val="{00000008-71BC-4CC4-9B64-5B2E32A40D77}"/>
            </c:ext>
          </c:extLst>
        </c:ser>
        <c:dLbls>
          <c:dLblPos val="out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r>
              <a:rPr lang="nl-NL" sz="800" dirty="0"/>
              <a:t>%</a:t>
            </a:r>
            <a:r>
              <a:rPr lang="nl-NL" sz="800" baseline="0" dirty="0"/>
              <a:t> v</a:t>
            </a:r>
            <a:r>
              <a:rPr lang="nl-NL" sz="800" dirty="0"/>
              <a:t>erharding volledig </a:t>
            </a:r>
            <a:r>
              <a:rPr lang="nl-NL" sz="800" b="1" dirty="0"/>
              <a:t>recreatief</a:t>
            </a:r>
            <a:r>
              <a:rPr lang="nl-NL" sz="800" dirty="0"/>
              <a:t> netwerk</a:t>
            </a:r>
            <a:endParaRPr lang="nl-NL" sz="800" b="1" dirty="0"/>
          </a:p>
        </c:rich>
      </c:tx>
      <c:layout>
        <c:manualLayout>
          <c:xMode val="edge"/>
          <c:yMode val="edge"/>
          <c:x val="0.10837367276068119"/>
          <c:y val="3.2407407407407406E-2"/>
        </c:manualLayout>
      </c:layout>
      <c:overlay val="0"/>
      <c:spPr>
        <a:noFill/>
        <a:ln>
          <a:noFill/>
        </a:ln>
        <a:effectLst/>
      </c:spPr>
      <c:txPr>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8A79-4516-A432-57124C5375B1}"/>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8A79-4516-A432-57124C5375B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8A79-4516-A432-57124C5375B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8A79-4516-A432-57124C5375B1}"/>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Blad1!$K$27:$K$30</c:f>
              <c:strCache>
                <c:ptCount val="4"/>
                <c:pt idx="0">
                  <c:v>Asfalt/beton</c:v>
                </c:pt>
                <c:pt idx="1">
                  <c:v>Klinkers/tegels</c:v>
                </c:pt>
                <c:pt idx="2">
                  <c:v>Halfverhard/schelpenpaden</c:v>
                </c:pt>
                <c:pt idx="3">
                  <c:v>Onbekend</c:v>
                </c:pt>
              </c:strCache>
            </c:strRef>
          </c:cat>
          <c:val>
            <c:numRef>
              <c:f>Blad1!$L$27:$L$30</c:f>
              <c:numCache>
                <c:formatCode>0%</c:formatCode>
                <c:ptCount val="4"/>
                <c:pt idx="0">
                  <c:v>0.84861306530205083</c:v>
                </c:pt>
                <c:pt idx="1">
                  <c:v>8.500548143645742E-2</c:v>
                </c:pt>
                <c:pt idx="2">
                  <c:v>3.4803194453763259E-2</c:v>
                </c:pt>
                <c:pt idx="3">
                  <c:v>3.1578258807728618E-2</c:v>
                </c:pt>
              </c:numCache>
            </c:numRef>
          </c:val>
          <c:extLst>
            <c:ext xmlns:c16="http://schemas.microsoft.com/office/drawing/2014/chart" uri="{C3380CC4-5D6E-409C-BE32-E72D297353CC}">
              <c16:uniqueId val="{00000008-8A79-4516-A432-57124C5375B1}"/>
            </c:ext>
          </c:extLst>
        </c:ser>
        <c:dLbls>
          <c:dLblPos val="out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r>
              <a:rPr lang="nl-NL" sz="800" dirty="0"/>
              <a:t>%verharding</a:t>
            </a:r>
            <a:r>
              <a:rPr lang="nl-NL" sz="800" baseline="0" dirty="0"/>
              <a:t> </a:t>
            </a:r>
            <a:r>
              <a:rPr lang="nl-NL" sz="800" b="1" baseline="0" dirty="0"/>
              <a:t>recreatief</a:t>
            </a:r>
            <a:r>
              <a:rPr lang="nl-NL" sz="800" baseline="0" dirty="0"/>
              <a:t> netwerk </a:t>
            </a:r>
            <a:r>
              <a:rPr lang="nl-NL" sz="800" b="1" baseline="0" dirty="0" err="1"/>
              <a:t>bubk</a:t>
            </a:r>
            <a:endParaRPr lang="nl-NL" sz="800" b="1" dirty="0"/>
          </a:p>
        </c:rich>
      </c:tx>
      <c:layout>
        <c:manualLayout>
          <c:xMode val="edge"/>
          <c:yMode val="edge"/>
          <c:x val="0.13428253968253967"/>
          <c:y val="3.5277777777777776E-2"/>
        </c:manualLayout>
      </c:layout>
      <c:overlay val="0"/>
      <c:spPr>
        <a:noFill/>
        <a:ln>
          <a:noFill/>
        </a:ln>
        <a:effectLst/>
      </c:spPr>
      <c:txPr>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599-466E-9242-92616B84B37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599-466E-9242-92616B84B37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599-466E-9242-92616B84B37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599-466E-9242-92616B84B379}"/>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Vergelijk!$K$64:$K$67</c:f>
              <c:strCache>
                <c:ptCount val="4"/>
                <c:pt idx="0">
                  <c:v>Asfalt/beton</c:v>
                </c:pt>
                <c:pt idx="1">
                  <c:v>Klinkers/tegels</c:v>
                </c:pt>
                <c:pt idx="2">
                  <c:v>Halfverhard/schelpenpaden</c:v>
                </c:pt>
                <c:pt idx="3">
                  <c:v>Onbekend</c:v>
                </c:pt>
              </c:strCache>
            </c:strRef>
          </c:cat>
          <c:val>
            <c:numRef>
              <c:f>Vergelijk!$L$64:$L$67</c:f>
              <c:numCache>
                <c:formatCode>0%</c:formatCode>
                <c:ptCount val="4"/>
                <c:pt idx="0">
                  <c:v>0.84940062392021587</c:v>
                </c:pt>
                <c:pt idx="1">
                  <c:v>7.3163854878045179E-2</c:v>
                </c:pt>
                <c:pt idx="2">
                  <c:v>3.1837930228402943E-2</c:v>
                </c:pt>
                <c:pt idx="3">
                  <c:v>4.5597590973335912E-2</c:v>
                </c:pt>
              </c:numCache>
            </c:numRef>
          </c:val>
          <c:extLst>
            <c:ext xmlns:c16="http://schemas.microsoft.com/office/drawing/2014/chart" uri="{C3380CC4-5D6E-409C-BE32-E72D297353CC}">
              <c16:uniqueId val="{00000008-1599-466E-9242-92616B84B379}"/>
            </c:ext>
          </c:extLst>
        </c:ser>
        <c:dLbls>
          <c:dLblPos val="out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r>
              <a:rPr lang="nl-NL" sz="800" dirty="0"/>
              <a:t>%verharding </a:t>
            </a:r>
            <a:r>
              <a:rPr lang="nl-NL" sz="800" b="1" dirty="0"/>
              <a:t>recreatief</a:t>
            </a:r>
            <a:r>
              <a:rPr lang="nl-NL" sz="800" dirty="0"/>
              <a:t> netwerk </a:t>
            </a:r>
            <a:r>
              <a:rPr lang="nl-NL" sz="800" b="1" dirty="0" err="1"/>
              <a:t>bubk</a:t>
            </a:r>
            <a:endParaRPr lang="nl-NL" sz="800" b="1" dirty="0"/>
          </a:p>
        </c:rich>
      </c:tx>
      <c:overlay val="0"/>
      <c:spPr>
        <a:noFill/>
        <a:ln>
          <a:noFill/>
        </a:ln>
        <a:effectLst/>
      </c:spPr>
      <c:txPr>
        <a:bodyPr rot="0" spcFirstLastPara="1" vertOverflow="ellipsis" vert="horz" wrap="square" anchor="ctr" anchorCtr="1"/>
        <a:lstStyle/>
        <a:p>
          <a:pPr>
            <a:defRPr sz="8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F17-422B-8844-C1E67FC12D3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F17-422B-8844-C1E67FC12D3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F17-422B-8844-C1E67FC12D32}"/>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F17-422B-8844-C1E67FC12D32}"/>
              </c:ext>
            </c:extLst>
          </c:dPt>
          <c:dLbls>
            <c:dLbl>
              <c:idx val="1"/>
              <c:layout>
                <c:manualLayout>
                  <c:x val="-4.5596033504109026E-2"/>
                  <c:y val="0"/>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F17-422B-8844-C1E67FC12D32}"/>
                </c:ext>
              </c:extLst>
            </c:dLbl>
            <c:dLbl>
              <c:idx val="2"/>
              <c:layout>
                <c:manualLayout>
                  <c:x val="2.7357620102465417E-2"/>
                  <c:y val="-3.5277777777777797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F17-422B-8844-C1E67FC12D32}"/>
                </c:ext>
              </c:extLst>
            </c:dLbl>
            <c:dLbl>
              <c:idx val="3"/>
              <c:layout>
                <c:manualLayout>
                  <c:x val="8.2072860307396162E-2"/>
                  <c:y val="0"/>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F17-422B-8844-C1E67FC12D32}"/>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ID4096"/>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Vergelijk!$K$72:$K$75</c:f>
              <c:strCache>
                <c:ptCount val="4"/>
                <c:pt idx="0">
                  <c:v>Asfalt/beton</c:v>
                </c:pt>
                <c:pt idx="1">
                  <c:v>Klinkers/tegels</c:v>
                </c:pt>
                <c:pt idx="2">
                  <c:v>Halfverhard/schelpenpaden</c:v>
                </c:pt>
                <c:pt idx="3">
                  <c:v>Onbekend</c:v>
                </c:pt>
              </c:strCache>
            </c:strRef>
          </c:cat>
          <c:val>
            <c:numRef>
              <c:f>Vergelijk!$L$72:$L$75</c:f>
              <c:numCache>
                <c:formatCode>0%</c:formatCode>
                <c:ptCount val="4"/>
                <c:pt idx="0">
                  <c:v>0.94463611113831325</c:v>
                </c:pt>
                <c:pt idx="1">
                  <c:v>2.4939635100616413E-2</c:v>
                </c:pt>
                <c:pt idx="2">
                  <c:v>1.1957517544636611E-2</c:v>
                </c:pt>
                <c:pt idx="3">
                  <c:v>1.8466736216433612E-2</c:v>
                </c:pt>
              </c:numCache>
            </c:numRef>
          </c:val>
          <c:extLst>
            <c:ext xmlns:c16="http://schemas.microsoft.com/office/drawing/2014/chart" uri="{C3380CC4-5D6E-409C-BE32-E72D297353CC}">
              <c16:uniqueId val="{00000008-0F17-422B-8844-C1E67FC12D32}"/>
            </c:ext>
          </c:extLst>
        </c:ser>
        <c:dLbls>
          <c:dLblPos val="out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nl-NL" sz="1400" b="1" dirty="0"/>
              <a:t>Wegbreedtes</a:t>
            </a:r>
            <a:r>
              <a:rPr lang="nl-NL" sz="1400" b="1" baseline="0" dirty="0"/>
              <a:t> recreatief netwerk</a:t>
            </a:r>
            <a:endParaRPr lang="nl-NL" sz="1400" b="1" dirty="0"/>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clustered"/>
        <c:varyColors val="0"/>
        <c:ser>
          <c:idx val="0"/>
          <c:order val="0"/>
          <c:tx>
            <c:strRef>
              <c:f>Blad1!$B$1</c:f>
              <c:strCache>
                <c:ptCount val="1"/>
                <c:pt idx="0">
                  <c:v>&lt; 1,5 meter</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Blad1!$A$2:$A$3</c:f>
              <c:strCache>
                <c:ptCount val="2"/>
                <c:pt idx="0">
                  <c:v>Binnen de bebouwde kom</c:v>
                </c:pt>
                <c:pt idx="1">
                  <c:v>Buiten de bebouwde kom </c:v>
                </c:pt>
              </c:strCache>
            </c:strRef>
          </c:cat>
          <c:val>
            <c:numRef>
              <c:f>Blad1!$B$2:$B$3</c:f>
              <c:numCache>
                <c:formatCode>0%</c:formatCode>
                <c:ptCount val="2"/>
                <c:pt idx="0">
                  <c:v>0.05</c:v>
                </c:pt>
                <c:pt idx="1">
                  <c:v>0</c:v>
                </c:pt>
              </c:numCache>
            </c:numRef>
          </c:val>
          <c:extLst>
            <c:ext xmlns:c16="http://schemas.microsoft.com/office/drawing/2014/chart" uri="{C3380CC4-5D6E-409C-BE32-E72D297353CC}">
              <c16:uniqueId val="{00000000-1B39-49CF-9474-A34C3FAF45CB}"/>
            </c:ext>
          </c:extLst>
        </c:ser>
        <c:ser>
          <c:idx val="1"/>
          <c:order val="1"/>
          <c:tx>
            <c:strRef>
              <c:f>Blad1!$C$1</c:f>
              <c:strCache>
                <c:ptCount val="1"/>
                <c:pt idx="0">
                  <c:v>1,5 -2 meter</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Blad1!$A$2:$A$3</c:f>
              <c:strCache>
                <c:ptCount val="2"/>
                <c:pt idx="0">
                  <c:v>Binnen de bebouwde kom</c:v>
                </c:pt>
                <c:pt idx="1">
                  <c:v>Buiten de bebouwde kom </c:v>
                </c:pt>
              </c:strCache>
            </c:strRef>
          </c:cat>
          <c:val>
            <c:numRef>
              <c:f>Blad1!$C$2:$C$3</c:f>
              <c:numCache>
                <c:formatCode>0%</c:formatCode>
                <c:ptCount val="2"/>
                <c:pt idx="0">
                  <c:v>0.13</c:v>
                </c:pt>
                <c:pt idx="1">
                  <c:v>0.09</c:v>
                </c:pt>
              </c:numCache>
            </c:numRef>
          </c:val>
          <c:extLst>
            <c:ext xmlns:c16="http://schemas.microsoft.com/office/drawing/2014/chart" uri="{C3380CC4-5D6E-409C-BE32-E72D297353CC}">
              <c16:uniqueId val="{00000001-1B39-49CF-9474-A34C3FAF45CB}"/>
            </c:ext>
          </c:extLst>
        </c:ser>
        <c:ser>
          <c:idx val="2"/>
          <c:order val="2"/>
          <c:tx>
            <c:strRef>
              <c:f>Blad1!$D$1</c:f>
              <c:strCache>
                <c:ptCount val="1"/>
                <c:pt idx="0">
                  <c:v>2 - 2,5 meter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Blad1!$A$2:$A$3</c:f>
              <c:strCache>
                <c:ptCount val="2"/>
                <c:pt idx="0">
                  <c:v>Binnen de bebouwde kom</c:v>
                </c:pt>
                <c:pt idx="1">
                  <c:v>Buiten de bebouwde kom </c:v>
                </c:pt>
              </c:strCache>
            </c:strRef>
          </c:cat>
          <c:val>
            <c:numRef>
              <c:f>Blad1!$D$2:$D$3</c:f>
              <c:numCache>
                <c:formatCode>0%</c:formatCode>
                <c:ptCount val="2"/>
                <c:pt idx="0">
                  <c:v>0.26</c:v>
                </c:pt>
                <c:pt idx="1">
                  <c:v>0.21</c:v>
                </c:pt>
              </c:numCache>
            </c:numRef>
          </c:val>
          <c:extLst>
            <c:ext xmlns:c16="http://schemas.microsoft.com/office/drawing/2014/chart" uri="{C3380CC4-5D6E-409C-BE32-E72D297353CC}">
              <c16:uniqueId val="{00000002-1B39-49CF-9474-A34C3FAF45CB}"/>
            </c:ext>
          </c:extLst>
        </c:ser>
        <c:ser>
          <c:idx val="3"/>
          <c:order val="3"/>
          <c:tx>
            <c:strRef>
              <c:f>Blad1!$E$1</c:f>
              <c:strCache>
                <c:ptCount val="1"/>
                <c:pt idx="0">
                  <c:v>2,5 - 3 meter</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Blad1!$A$2:$A$3</c:f>
              <c:strCache>
                <c:ptCount val="2"/>
                <c:pt idx="0">
                  <c:v>Binnen de bebouwde kom</c:v>
                </c:pt>
                <c:pt idx="1">
                  <c:v>Buiten de bebouwde kom </c:v>
                </c:pt>
              </c:strCache>
            </c:strRef>
          </c:cat>
          <c:val>
            <c:numRef>
              <c:f>Blad1!$E$2:$E$3</c:f>
              <c:numCache>
                <c:formatCode>0%</c:formatCode>
                <c:ptCount val="2"/>
                <c:pt idx="0">
                  <c:v>0.3</c:v>
                </c:pt>
                <c:pt idx="1">
                  <c:v>0.21</c:v>
                </c:pt>
              </c:numCache>
            </c:numRef>
          </c:val>
          <c:extLst>
            <c:ext xmlns:c16="http://schemas.microsoft.com/office/drawing/2014/chart" uri="{C3380CC4-5D6E-409C-BE32-E72D297353CC}">
              <c16:uniqueId val="{00000001-47B5-405A-B5FF-6B5D8FEC8E3B}"/>
            </c:ext>
          </c:extLst>
        </c:ser>
        <c:ser>
          <c:idx val="4"/>
          <c:order val="4"/>
          <c:tx>
            <c:strRef>
              <c:f>Blad1!$F$1</c:f>
              <c:strCache>
                <c:ptCount val="1"/>
                <c:pt idx="0">
                  <c:v>3 - 3,5 meter</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Blad1!$A$2:$A$3</c:f>
              <c:strCache>
                <c:ptCount val="2"/>
                <c:pt idx="0">
                  <c:v>Binnen de bebouwde kom</c:v>
                </c:pt>
                <c:pt idx="1">
                  <c:v>Buiten de bebouwde kom </c:v>
                </c:pt>
              </c:strCache>
            </c:strRef>
          </c:cat>
          <c:val>
            <c:numRef>
              <c:f>Blad1!$F$2:$F$3</c:f>
              <c:numCache>
                <c:formatCode>0%</c:formatCode>
                <c:ptCount val="2"/>
                <c:pt idx="0">
                  <c:v>0.17</c:v>
                </c:pt>
                <c:pt idx="1">
                  <c:v>0.24</c:v>
                </c:pt>
              </c:numCache>
            </c:numRef>
          </c:val>
          <c:extLst>
            <c:ext xmlns:c16="http://schemas.microsoft.com/office/drawing/2014/chart" uri="{C3380CC4-5D6E-409C-BE32-E72D297353CC}">
              <c16:uniqueId val="{00000002-47B5-405A-B5FF-6B5D8FEC8E3B}"/>
            </c:ext>
          </c:extLst>
        </c:ser>
        <c:ser>
          <c:idx val="5"/>
          <c:order val="5"/>
          <c:tx>
            <c:strRef>
              <c:f>Blad1!$G$1</c:f>
              <c:strCache>
                <c:ptCount val="1"/>
                <c:pt idx="0">
                  <c:v>&gt; 3,5 meter</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Blad1!$A$2:$A$3</c:f>
              <c:strCache>
                <c:ptCount val="2"/>
                <c:pt idx="0">
                  <c:v>Binnen de bebouwde kom</c:v>
                </c:pt>
                <c:pt idx="1">
                  <c:v>Buiten de bebouwde kom </c:v>
                </c:pt>
              </c:strCache>
            </c:strRef>
          </c:cat>
          <c:val>
            <c:numRef>
              <c:f>Blad1!$G$2:$G$3</c:f>
              <c:numCache>
                <c:formatCode>0%</c:formatCode>
                <c:ptCount val="2"/>
                <c:pt idx="0">
                  <c:v>7.0000000000000007E-2</c:v>
                </c:pt>
                <c:pt idx="1">
                  <c:v>0.25</c:v>
                </c:pt>
              </c:numCache>
            </c:numRef>
          </c:val>
          <c:extLst>
            <c:ext xmlns:c16="http://schemas.microsoft.com/office/drawing/2014/chart" uri="{C3380CC4-5D6E-409C-BE32-E72D297353CC}">
              <c16:uniqueId val="{00000003-47B5-405A-B5FF-6B5D8FEC8E3B}"/>
            </c:ext>
          </c:extLst>
        </c:ser>
        <c:dLbls>
          <c:dLblPos val="outEnd"/>
          <c:showLegendKey val="0"/>
          <c:showVal val="1"/>
          <c:showCatName val="0"/>
          <c:showSerName val="0"/>
          <c:showPercent val="0"/>
          <c:showBubbleSize val="0"/>
        </c:dLbls>
        <c:gapWidth val="219"/>
        <c:overlap val="-27"/>
        <c:axId val="746129504"/>
        <c:axId val="746128192"/>
      </c:barChart>
      <c:catAx>
        <c:axId val="746129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LID4096"/>
          </a:p>
        </c:txPr>
        <c:crossAx val="746128192"/>
        <c:crosses val="autoZero"/>
        <c:auto val="1"/>
        <c:lblAlgn val="ctr"/>
        <c:lblOffset val="100"/>
        <c:noMultiLvlLbl val="0"/>
      </c:catAx>
      <c:valAx>
        <c:axId val="74612819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LID4096"/>
          </a:p>
        </c:txPr>
        <c:crossAx val="7461295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543D5C-878F-4DDD-90BC-9E5C4DA83AE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LID4096"/>
        </a:p>
      </dgm:t>
    </dgm:pt>
    <dgm:pt modelId="{61582849-1744-4A73-8289-BC489492BE11}">
      <dgm:prSet phldrT="[Tekst]" custT="1"/>
      <dgm:spPr/>
      <dgm:t>
        <a:bodyPr/>
        <a:lstStyle/>
        <a:p>
          <a:r>
            <a:rPr lang="nl-NL" sz="2400" dirty="0"/>
            <a:t>Omvang fietsverkeer </a:t>
          </a:r>
          <a:endParaRPr lang="LID4096" sz="2400" dirty="0"/>
        </a:p>
      </dgm:t>
    </dgm:pt>
    <dgm:pt modelId="{E05727AE-3802-4890-99BC-F470FC713199}" type="parTrans" cxnId="{3A024C49-48B9-41BF-B681-BE13F200109F}">
      <dgm:prSet/>
      <dgm:spPr/>
      <dgm:t>
        <a:bodyPr/>
        <a:lstStyle/>
        <a:p>
          <a:endParaRPr lang="LID4096"/>
        </a:p>
      </dgm:t>
    </dgm:pt>
    <dgm:pt modelId="{C78554D1-0495-42DF-9456-2EAC1213F12F}" type="sibTrans" cxnId="{3A024C49-48B9-41BF-B681-BE13F200109F}">
      <dgm:prSet/>
      <dgm:spPr/>
      <dgm:t>
        <a:bodyPr/>
        <a:lstStyle/>
        <a:p>
          <a:endParaRPr lang="LID4096"/>
        </a:p>
      </dgm:t>
    </dgm:pt>
    <dgm:pt modelId="{1B579225-F3E9-4E59-8CBD-4FF283676962}">
      <dgm:prSet phldrT="[Tekst]" custT="1"/>
      <dgm:spPr/>
      <dgm:t>
        <a:bodyPr/>
        <a:lstStyle/>
        <a:p>
          <a:pPr>
            <a:lnSpc>
              <a:spcPct val="100000"/>
            </a:lnSpc>
          </a:pPr>
          <a:r>
            <a:rPr lang="nl-NL" sz="1800" dirty="0"/>
            <a:t>Telpunten op een aantal locaties</a:t>
          </a:r>
          <a:endParaRPr lang="LID4096" sz="1800" dirty="0"/>
        </a:p>
      </dgm:t>
    </dgm:pt>
    <dgm:pt modelId="{CC5C7936-9283-4060-9254-CB079F477EEA}" type="parTrans" cxnId="{B93B9A7C-24B4-4023-937E-6744DD99157E}">
      <dgm:prSet/>
      <dgm:spPr/>
      <dgm:t>
        <a:bodyPr/>
        <a:lstStyle/>
        <a:p>
          <a:endParaRPr lang="LID4096"/>
        </a:p>
      </dgm:t>
    </dgm:pt>
    <dgm:pt modelId="{ABD7046B-CC05-4246-99BE-EF418388B5B5}" type="sibTrans" cxnId="{B93B9A7C-24B4-4023-937E-6744DD99157E}">
      <dgm:prSet/>
      <dgm:spPr/>
      <dgm:t>
        <a:bodyPr/>
        <a:lstStyle/>
        <a:p>
          <a:endParaRPr lang="LID4096"/>
        </a:p>
      </dgm:t>
    </dgm:pt>
    <dgm:pt modelId="{FDE2D395-7315-46D0-996A-B807AD126783}">
      <dgm:prSet phldrT="[Tekst]" custT="1"/>
      <dgm:spPr/>
      <dgm:t>
        <a:bodyPr/>
        <a:lstStyle/>
        <a:p>
          <a:r>
            <a:rPr lang="nl-NL" sz="2400" dirty="0"/>
            <a:t>Potentie analyse o.b.v. inwoners </a:t>
          </a:r>
          <a:endParaRPr lang="LID4096" sz="2400" dirty="0"/>
        </a:p>
      </dgm:t>
    </dgm:pt>
    <dgm:pt modelId="{2DA27194-5701-4D24-8598-3F42DBCA5514}" type="parTrans" cxnId="{9FDCB2E2-26F6-435E-8707-F868F6A7918B}">
      <dgm:prSet/>
      <dgm:spPr/>
      <dgm:t>
        <a:bodyPr/>
        <a:lstStyle/>
        <a:p>
          <a:endParaRPr lang="LID4096"/>
        </a:p>
      </dgm:t>
    </dgm:pt>
    <dgm:pt modelId="{ADE56195-B33A-4372-B8FB-DB1864657E2B}" type="sibTrans" cxnId="{9FDCB2E2-26F6-435E-8707-F868F6A7918B}">
      <dgm:prSet/>
      <dgm:spPr/>
      <dgm:t>
        <a:bodyPr/>
        <a:lstStyle/>
        <a:p>
          <a:endParaRPr lang="LID4096"/>
        </a:p>
      </dgm:t>
    </dgm:pt>
    <dgm:pt modelId="{D935BA6E-FE7C-47A5-8F98-FDE54C02CF28}">
      <dgm:prSet phldrT="[Tekst]" custT="1"/>
      <dgm:spPr/>
      <dgm:t>
        <a:bodyPr/>
        <a:lstStyle/>
        <a:p>
          <a:r>
            <a:rPr lang="nl-NL" sz="1800" dirty="0"/>
            <a:t>Potentiële bereikbaarheid recreatief fietsnetwerk </a:t>
          </a:r>
          <a:endParaRPr lang="LID4096" sz="1800" dirty="0"/>
        </a:p>
      </dgm:t>
    </dgm:pt>
    <dgm:pt modelId="{624A1A5E-5525-4FC1-8E43-DB75AD26EAB4}" type="parTrans" cxnId="{DD87C5DE-8034-4422-AEEF-3C4145BCD9CF}">
      <dgm:prSet/>
      <dgm:spPr/>
      <dgm:t>
        <a:bodyPr/>
        <a:lstStyle/>
        <a:p>
          <a:endParaRPr lang="LID4096"/>
        </a:p>
      </dgm:t>
    </dgm:pt>
    <dgm:pt modelId="{00FC8DB4-E29E-49F4-B178-21C695EA0BEB}" type="sibTrans" cxnId="{DD87C5DE-8034-4422-AEEF-3C4145BCD9CF}">
      <dgm:prSet/>
      <dgm:spPr/>
      <dgm:t>
        <a:bodyPr/>
        <a:lstStyle/>
        <a:p>
          <a:endParaRPr lang="LID4096"/>
        </a:p>
      </dgm:t>
    </dgm:pt>
    <dgm:pt modelId="{AAE55FC7-00AE-41C5-B0A8-1B49881A78FD}">
      <dgm:prSet phldrT="[Tekst]" custT="1"/>
      <dgm:spPr/>
      <dgm:t>
        <a:bodyPr/>
        <a:lstStyle/>
        <a:p>
          <a:pPr>
            <a:lnSpc>
              <a:spcPct val="100000"/>
            </a:lnSpc>
          </a:pPr>
          <a:r>
            <a:rPr lang="nl-NL" sz="1800" dirty="0"/>
            <a:t>Voornamelijk utilitair</a:t>
          </a:r>
          <a:endParaRPr lang="LID4096" sz="1800" dirty="0"/>
        </a:p>
      </dgm:t>
    </dgm:pt>
    <dgm:pt modelId="{93EB8BC5-1291-4D99-A39A-EC3376669DC9}" type="parTrans" cxnId="{3EE6D684-4859-445C-8042-53F336D29E05}">
      <dgm:prSet/>
      <dgm:spPr/>
      <dgm:t>
        <a:bodyPr/>
        <a:lstStyle/>
        <a:p>
          <a:endParaRPr lang="LID4096"/>
        </a:p>
      </dgm:t>
    </dgm:pt>
    <dgm:pt modelId="{2B516AB8-C4C2-4A4B-8509-95B784D01705}" type="sibTrans" cxnId="{3EE6D684-4859-445C-8042-53F336D29E05}">
      <dgm:prSet/>
      <dgm:spPr/>
      <dgm:t>
        <a:bodyPr/>
        <a:lstStyle/>
        <a:p>
          <a:endParaRPr lang="LID4096"/>
        </a:p>
      </dgm:t>
    </dgm:pt>
    <dgm:pt modelId="{4C867B00-207B-4EDB-B891-3B8FB07D1FC9}">
      <dgm:prSet phldrT="[Tekst]" custT="1"/>
      <dgm:spPr/>
      <dgm:t>
        <a:bodyPr/>
        <a:lstStyle/>
        <a:p>
          <a:pPr>
            <a:lnSpc>
              <a:spcPct val="100000"/>
            </a:lnSpc>
          </a:pPr>
          <a:r>
            <a:rPr lang="nl-NL" sz="1800" dirty="0" err="1"/>
            <a:t>Strava</a:t>
          </a:r>
          <a:r>
            <a:rPr lang="nl-NL" sz="1800" dirty="0"/>
            <a:t>-data</a:t>
          </a:r>
          <a:endParaRPr lang="LID4096" sz="1800" dirty="0"/>
        </a:p>
      </dgm:t>
    </dgm:pt>
    <dgm:pt modelId="{6D64E9A3-1543-4DD8-B2CF-35083055A0EF}" type="parTrans" cxnId="{215A55F8-2936-4389-BF67-C0120195FDB4}">
      <dgm:prSet/>
      <dgm:spPr/>
      <dgm:t>
        <a:bodyPr/>
        <a:lstStyle/>
        <a:p>
          <a:endParaRPr lang="LID4096"/>
        </a:p>
      </dgm:t>
    </dgm:pt>
    <dgm:pt modelId="{AE230BE5-7341-4F37-9668-0022C90F261A}" type="sibTrans" cxnId="{215A55F8-2936-4389-BF67-C0120195FDB4}">
      <dgm:prSet/>
      <dgm:spPr/>
      <dgm:t>
        <a:bodyPr/>
        <a:lstStyle/>
        <a:p>
          <a:endParaRPr lang="LID4096"/>
        </a:p>
      </dgm:t>
    </dgm:pt>
    <dgm:pt modelId="{E44E896B-2089-49BD-9640-238EC4B0AC57}">
      <dgm:prSet phldrT="[Tekst]" custT="1"/>
      <dgm:spPr/>
      <dgm:t>
        <a:bodyPr/>
        <a:lstStyle/>
        <a:p>
          <a:pPr>
            <a:lnSpc>
              <a:spcPct val="100000"/>
            </a:lnSpc>
          </a:pPr>
          <a:r>
            <a:rPr lang="nl-NL" sz="1800" dirty="0"/>
            <a:t>Niet de gehele groep fietsers</a:t>
          </a:r>
          <a:endParaRPr lang="LID4096" sz="1800" dirty="0"/>
        </a:p>
      </dgm:t>
    </dgm:pt>
    <dgm:pt modelId="{726D6312-B2DD-4C36-8827-2180E18FCBEB}" type="parTrans" cxnId="{D50DC139-8630-494A-BCF6-C9C5A3AE875E}">
      <dgm:prSet/>
      <dgm:spPr/>
      <dgm:t>
        <a:bodyPr/>
        <a:lstStyle/>
        <a:p>
          <a:endParaRPr lang="LID4096"/>
        </a:p>
      </dgm:t>
    </dgm:pt>
    <dgm:pt modelId="{3384B7C1-5357-417F-A307-8BD4B6AAC3D0}" type="sibTrans" cxnId="{D50DC139-8630-494A-BCF6-C9C5A3AE875E}">
      <dgm:prSet/>
      <dgm:spPr/>
      <dgm:t>
        <a:bodyPr/>
        <a:lstStyle/>
        <a:p>
          <a:endParaRPr lang="LID4096"/>
        </a:p>
      </dgm:t>
    </dgm:pt>
    <dgm:pt modelId="{397D5FB4-E720-4CC4-8F70-B1247A8EB6D0}">
      <dgm:prSet phldrT="[Tekst]" custT="1"/>
      <dgm:spPr/>
      <dgm:t>
        <a:bodyPr/>
        <a:lstStyle/>
        <a:p>
          <a:pPr>
            <a:lnSpc>
              <a:spcPct val="100000"/>
            </a:lnSpc>
          </a:pPr>
          <a:r>
            <a:rPr lang="nl-NL" sz="1800" dirty="0"/>
            <a:t>Fietsmodellen </a:t>
          </a:r>
          <a:endParaRPr lang="LID4096" sz="1800" dirty="0"/>
        </a:p>
      </dgm:t>
    </dgm:pt>
    <dgm:pt modelId="{897D2C37-9FB5-4616-8B50-8D215782DE25}" type="parTrans" cxnId="{1E778295-A962-4EEA-A23E-F8D397685822}">
      <dgm:prSet/>
      <dgm:spPr/>
      <dgm:t>
        <a:bodyPr/>
        <a:lstStyle/>
        <a:p>
          <a:endParaRPr lang="LID4096"/>
        </a:p>
      </dgm:t>
    </dgm:pt>
    <dgm:pt modelId="{4E18FDE9-2888-4A25-99E5-FED2086A5BD2}" type="sibTrans" cxnId="{1E778295-A962-4EEA-A23E-F8D397685822}">
      <dgm:prSet/>
      <dgm:spPr/>
      <dgm:t>
        <a:bodyPr/>
        <a:lstStyle/>
        <a:p>
          <a:endParaRPr lang="LID4096"/>
        </a:p>
      </dgm:t>
    </dgm:pt>
    <dgm:pt modelId="{EDA5B746-AB94-4407-8DB1-B7D8E500DDDB}">
      <dgm:prSet phldrT="[Tekst]" custT="1"/>
      <dgm:spPr/>
      <dgm:t>
        <a:bodyPr/>
        <a:lstStyle/>
        <a:p>
          <a:pPr>
            <a:lnSpc>
              <a:spcPct val="100000"/>
            </a:lnSpc>
          </a:pPr>
          <a:r>
            <a:rPr lang="nl-NL" sz="1800" dirty="0"/>
            <a:t>Volledige dekking</a:t>
          </a:r>
          <a:endParaRPr lang="LID4096" sz="1800" dirty="0"/>
        </a:p>
      </dgm:t>
    </dgm:pt>
    <dgm:pt modelId="{959254BE-DAE0-42CB-AF02-DF3BF7F83290}" type="parTrans" cxnId="{D177E1A2-7A9A-4E27-9EAE-DAAD9DA67DDC}">
      <dgm:prSet/>
      <dgm:spPr/>
      <dgm:t>
        <a:bodyPr/>
        <a:lstStyle/>
        <a:p>
          <a:endParaRPr lang="LID4096"/>
        </a:p>
      </dgm:t>
    </dgm:pt>
    <dgm:pt modelId="{C4CDE90E-466D-4206-874D-1ACDDC69A712}" type="sibTrans" cxnId="{D177E1A2-7A9A-4E27-9EAE-DAAD9DA67DDC}">
      <dgm:prSet/>
      <dgm:spPr/>
      <dgm:t>
        <a:bodyPr/>
        <a:lstStyle/>
        <a:p>
          <a:endParaRPr lang="LID4096"/>
        </a:p>
      </dgm:t>
    </dgm:pt>
    <dgm:pt modelId="{CA364B69-20BE-4413-9687-77DF836D075B}">
      <dgm:prSet phldrT="[Tekst]" custT="1"/>
      <dgm:spPr/>
      <dgm:t>
        <a:bodyPr/>
        <a:lstStyle/>
        <a:p>
          <a:pPr>
            <a:lnSpc>
              <a:spcPct val="100000"/>
            </a:lnSpc>
          </a:pPr>
          <a:r>
            <a:rPr lang="nl-NL" sz="1800" dirty="0"/>
            <a:t>Recreatieve fiets lastig modelleren </a:t>
          </a:r>
          <a:endParaRPr lang="LID4096" sz="1800" dirty="0"/>
        </a:p>
      </dgm:t>
    </dgm:pt>
    <dgm:pt modelId="{0AEE6F03-3C7F-467B-86D8-1D197E162AA1}" type="parTrans" cxnId="{78813B10-67F2-48DF-B72E-9DD979D86E3C}">
      <dgm:prSet/>
      <dgm:spPr/>
      <dgm:t>
        <a:bodyPr/>
        <a:lstStyle/>
        <a:p>
          <a:endParaRPr lang="LID4096"/>
        </a:p>
      </dgm:t>
    </dgm:pt>
    <dgm:pt modelId="{29B06258-C11A-490C-8FF2-BB81DE043179}" type="sibTrans" cxnId="{78813B10-67F2-48DF-B72E-9DD979D86E3C}">
      <dgm:prSet/>
      <dgm:spPr/>
      <dgm:t>
        <a:bodyPr/>
        <a:lstStyle/>
        <a:p>
          <a:endParaRPr lang="LID4096"/>
        </a:p>
      </dgm:t>
    </dgm:pt>
    <dgm:pt modelId="{182055E4-3D4D-4111-A34E-57CEBE0BFC6B}" type="pres">
      <dgm:prSet presAssocID="{0D543D5C-878F-4DDD-90BC-9E5C4DA83AEB}" presName="linear" presStyleCnt="0">
        <dgm:presLayoutVars>
          <dgm:animLvl val="lvl"/>
          <dgm:resizeHandles val="exact"/>
        </dgm:presLayoutVars>
      </dgm:prSet>
      <dgm:spPr/>
    </dgm:pt>
    <dgm:pt modelId="{2F61CE38-3525-4454-A734-57749C481529}" type="pres">
      <dgm:prSet presAssocID="{61582849-1744-4A73-8289-BC489492BE11}" presName="parentText" presStyleLbl="node1" presStyleIdx="0" presStyleCnt="2" custScaleY="52659" custLinFactNeighborX="-10795" custLinFactNeighborY="-1467">
        <dgm:presLayoutVars>
          <dgm:chMax val="0"/>
          <dgm:bulletEnabled val="1"/>
        </dgm:presLayoutVars>
      </dgm:prSet>
      <dgm:spPr/>
    </dgm:pt>
    <dgm:pt modelId="{49B185BD-A6CD-42AB-B451-53986B42BE3F}" type="pres">
      <dgm:prSet presAssocID="{61582849-1744-4A73-8289-BC489492BE11}" presName="childText" presStyleLbl="revTx" presStyleIdx="0" presStyleCnt="2">
        <dgm:presLayoutVars>
          <dgm:bulletEnabled val="1"/>
        </dgm:presLayoutVars>
      </dgm:prSet>
      <dgm:spPr/>
    </dgm:pt>
    <dgm:pt modelId="{933495F7-FB0E-4339-9F03-4E24B4DF538D}" type="pres">
      <dgm:prSet presAssocID="{FDE2D395-7315-46D0-996A-B807AD126783}" presName="parentText" presStyleLbl="node1" presStyleIdx="1" presStyleCnt="2" custScaleY="62283">
        <dgm:presLayoutVars>
          <dgm:chMax val="0"/>
          <dgm:bulletEnabled val="1"/>
        </dgm:presLayoutVars>
      </dgm:prSet>
      <dgm:spPr/>
    </dgm:pt>
    <dgm:pt modelId="{75BCA4AA-9084-48DE-A63E-E8F23A88E3C5}" type="pres">
      <dgm:prSet presAssocID="{FDE2D395-7315-46D0-996A-B807AD126783}" presName="childText" presStyleLbl="revTx" presStyleIdx="1" presStyleCnt="2">
        <dgm:presLayoutVars>
          <dgm:bulletEnabled val="1"/>
        </dgm:presLayoutVars>
      </dgm:prSet>
      <dgm:spPr/>
    </dgm:pt>
  </dgm:ptLst>
  <dgm:cxnLst>
    <dgm:cxn modelId="{0C98E200-9976-4DED-A591-33624B1F4F50}" type="presOf" srcId="{CA364B69-20BE-4413-9687-77DF836D075B}" destId="{49B185BD-A6CD-42AB-B451-53986B42BE3F}" srcOrd="0" destOrd="6" presId="urn:microsoft.com/office/officeart/2005/8/layout/vList2"/>
    <dgm:cxn modelId="{78813B10-67F2-48DF-B72E-9DD979D86E3C}" srcId="{397D5FB4-E720-4CC4-8F70-B1247A8EB6D0}" destId="{CA364B69-20BE-4413-9687-77DF836D075B}" srcOrd="1" destOrd="0" parTransId="{0AEE6F03-3C7F-467B-86D8-1D197E162AA1}" sibTransId="{29B06258-C11A-490C-8FF2-BB81DE043179}"/>
    <dgm:cxn modelId="{BA527013-132A-4F74-A03B-1A692994E5C3}" type="presOf" srcId="{D935BA6E-FE7C-47A5-8F98-FDE54C02CF28}" destId="{75BCA4AA-9084-48DE-A63E-E8F23A88E3C5}" srcOrd="0" destOrd="0" presId="urn:microsoft.com/office/officeart/2005/8/layout/vList2"/>
    <dgm:cxn modelId="{D50DC139-8630-494A-BCF6-C9C5A3AE875E}" srcId="{4C867B00-207B-4EDB-B891-3B8FB07D1FC9}" destId="{E44E896B-2089-49BD-9640-238EC4B0AC57}" srcOrd="0" destOrd="0" parTransId="{726D6312-B2DD-4C36-8827-2180E18FCBEB}" sibTransId="{3384B7C1-5357-417F-A307-8BD4B6AAC3D0}"/>
    <dgm:cxn modelId="{3A024C49-48B9-41BF-B681-BE13F200109F}" srcId="{0D543D5C-878F-4DDD-90BC-9E5C4DA83AEB}" destId="{61582849-1744-4A73-8289-BC489492BE11}" srcOrd="0" destOrd="0" parTransId="{E05727AE-3802-4890-99BC-F470FC713199}" sibTransId="{C78554D1-0495-42DF-9456-2EAC1213F12F}"/>
    <dgm:cxn modelId="{F133D270-8066-4EFB-9677-DCE012CACB3B}" type="presOf" srcId="{0D543D5C-878F-4DDD-90BC-9E5C4DA83AEB}" destId="{182055E4-3D4D-4111-A34E-57CEBE0BFC6B}" srcOrd="0" destOrd="0" presId="urn:microsoft.com/office/officeart/2005/8/layout/vList2"/>
    <dgm:cxn modelId="{B93B9A7C-24B4-4023-937E-6744DD99157E}" srcId="{61582849-1744-4A73-8289-BC489492BE11}" destId="{1B579225-F3E9-4E59-8CBD-4FF283676962}" srcOrd="0" destOrd="0" parTransId="{CC5C7936-9283-4060-9254-CB079F477EEA}" sibTransId="{ABD7046B-CC05-4246-99BE-EF418388B5B5}"/>
    <dgm:cxn modelId="{3EE6D684-4859-445C-8042-53F336D29E05}" srcId="{1B579225-F3E9-4E59-8CBD-4FF283676962}" destId="{AAE55FC7-00AE-41C5-B0A8-1B49881A78FD}" srcOrd="0" destOrd="0" parTransId="{93EB8BC5-1291-4D99-A39A-EC3376669DC9}" sibTransId="{2B516AB8-C4C2-4A4B-8509-95B784D01705}"/>
    <dgm:cxn modelId="{54431585-0425-4DBC-803A-8B069B3CB7BF}" type="presOf" srcId="{AAE55FC7-00AE-41C5-B0A8-1B49881A78FD}" destId="{49B185BD-A6CD-42AB-B451-53986B42BE3F}" srcOrd="0" destOrd="1" presId="urn:microsoft.com/office/officeart/2005/8/layout/vList2"/>
    <dgm:cxn modelId="{1E778295-A962-4EEA-A23E-F8D397685822}" srcId="{61582849-1744-4A73-8289-BC489492BE11}" destId="{397D5FB4-E720-4CC4-8F70-B1247A8EB6D0}" srcOrd="2" destOrd="0" parTransId="{897D2C37-9FB5-4616-8B50-8D215782DE25}" sibTransId="{4E18FDE9-2888-4A25-99E5-FED2086A5BD2}"/>
    <dgm:cxn modelId="{D177E1A2-7A9A-4E27-9EAE-DAAD9DA67DDC}" srcId="{397D5FB4-E720-4CC4-8F70-B1247A8EB6D0}" destId="{EDA5B746-AB94-4407-8DB1-B7D8E500DDDB}" srcOrd="0" destOrd="0" parTransId="{959254BE-DAE0-42CB-AF02-DF3BF7F83290}" sibTransId="{C4CDE90E-466D-4206-874D-1ACDDC69A712}"/>
    <dgm:cxn modelId="{7A0419A7-880D-4DEC-BB96-EA6AE8DBA5C5}" type="presOf" srcId="{1B579225-F3E9-4E59-8CBD-4FF283676962}" destId="{49B185BD-A6CD-42AB-B451-53986B42BE3F}" srcOrd="0" destOrd="0" presId="urn:microsoft.com/office/officeart/2005/8/layout/vList2"/>
    <dgm:cxn modelId="{29320BB7-924C-47EE-BEB9-885E6E8D57D6}" type="presOf" srcId="{4C867B00-207B-4EDB-B891-3B8FB07D1FC9}" destId="{49B185BD-A6CD-42AB-B451-53986B42BE3F}" srcOrd="0" destOrd="2" presId="urn:microsoft.com/office/officeart/2005/8/layout/vList2"/>
    <dgm:cxn modelId="{6F93F3C3-B4B9-4DC3-8B9A-DA1EF7DE80A0}" type="presOf" srcId="{E44E896B-2089-49BD-9640-238EC4B0AC57}" destId="{49B185BD-A6CD-42AB-B451-53986B42BE3F}" srcOrd="0" destOrd="3" presId="urn:microsoft.com/office/officeart/2005/8/layout/vList2"/>
    <dgm:cxn modelId="{662B26D2-7FEB-41AF-8609-6E2465AFF944}" type="presOf" srcId="{FDE2D395-7315-46D0-996A-B807AD126783}" destId="{933495F7-FB0E-4339-9F03-4E24B4DF538D}" srcOrd="0" destOrd="0" presId="urn:microsoft.com/office/officeart/2005/8/layout/vList2"/>
    <dgm:cxn modelId="{676F3EDD-9D46-4970-A2B4-A8C0D475DDA1}" type="presOf" srcId="{EDA5B746-AB94-4407-8DB1-B7D8E500DDDB}" destId="{49B185BD-A6CD-42AB-B451-53986B42BE3F}" srcOrd="0" destOrd="5" presId="urn:microsoft.com/office/officeart/2005/8/layout/vList2"/>
    <dgm:cxn modelId="{DD87C5DE-8034-4422-AEEF-3C4145BCD9CF}" srcId="{FDE2D395-7315-46D0-996A-B807AD126783}" destId="{D935BA6E-FE7C-47A5-8F98-FDE54C02CF28}" srcOrd="0" destOrd="0" parTransId="{624A1A5E-5525-4FC1-8E43-DB75AD26EAB4}" sibTransId="{00FC8DB4-E29E-49F4-B178-21C695EA0BEB}"/>
    <dgm:cxn modelId="{9FDCB2E2-26F6-435E-8707-F868F6A7918B}" srcId="{0D543D5C-878F-4DDD-90BC-9E5C4DA83AEB}" destId="{FDE2D395-7315-46D0-996A-B807AD126783}" srcOrd="1" destOrd="0" parTransId="{2DA27194-5701-4D24-8598-3F42DBCA5514}" sibTransId="{ADE56195-B33A-4372-B8FB-DB1864657E2B}"/>
    <dgm:cxn modelId="{5F9CD1E9-FEF9-4019-8D72-89EFB4136B8F}" type="presOf" srcId="{397D5FB4-E720-4CC4-8F70-B1247A8EB6D0}" destId="{49B185BD-A6CD-42AB-B451-53986B42BE3F}" srcOrd="0" destOrd="4" presId="urn:microsoft.com/office/officeart/2005/8/layout/vList2"/>
    <dgm:cxn modelId="{D70460F3-8CAA-4662-855A-B27DA34035ED}" type="presOf" srcId="{61582849-1744-4A73-8289-BC489492BE11}" destId="{2F61CE38-3525-4454-A734-57749C481529}" srcOrd="0" destOrd="0" presId="urn:microsoft.com/office/officeart/2005/8/layout/vList2"/>
    <dgm:cxn modelId="{215A55F8-2936-4389-BF67-C0120195FDB4}" srcId="{61582849-1744-4A73-8289-BC489492BE11}" destId="{4C867B00-207B-4EDB-B891-3B8FB07D1FC9}" srcOrd="1" destOrd="0" parTransId="{6D64E9A3-1543-4DD8-B2CF-35083055A0EF}" sibTransId="{AE230BE5-7341-4F37-9668-0022C90F261A}"/>
    <dgm:cxn modelId="{D5C8E120-E0D9-466C-A603-D6BF3CA28719}" type="presParOf" srcId="{182055E4-3D4D-4111-A34E-57CEBE0BFC6B}" destId="{2F61CE38-3525-4454-A734-57749C481529}" srcOrd="0" destOrd="0" presId="urn:microsoft.com/office/officeart/2005/8/layout/vList2"/>
    <dgm:cxn modelId="{1E234DAA-C505-4356-86CD-26D8F18E889E}" type="presParOf" srcId="{182055E4-3D4D-4111-A34E-57CEBE0BFC6B}" destId="{49B185BD-A6CD-42AB-B451-53986B42BE3F}" srcOrd="1" destOrd="0" presId="urn:microsoft.com/office/officeart/2005/8/layout/vList2"/>
    <dgm:cxn modelId="{6A13D404-A427-47EE-B143-D7A37B1358BC}" type="presParOf" srcId="{182055E4-3D4D-4111-A34E-57CEBE0BFC6B}" destId="{933495F7-FB0E-4339-9F03-4E24B4DF538D}" srcOrd="2" destOrd="0" presId="urn:microsoft.com/office/officeart/2005/8/layout/vList2"/>
    <dgm:cxn modelId="{B4CFAF1C-99AD-41EA-8764-38FF9B7BFA08}" type="presParOf" srcId="{182055E4-3D4D-4111-A34E-57CEBE0BFC6B}" destId="{75BCA4AA-9084-48DE-A63E-E8F23A88E3C5}"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61CE38-3525-4454-A734-57749C481529}">
      <dsp:nvSpPr>
        <dsp:cNvPr id="0" name=""/>
        <dsp:cNvSpPr/>
      </dsp:nvSpPr>
      <dsp:spPr>
        <a:xfrm>
          <a:off x="0" y="88832"/>
          <a:ext cx="10474183" cy="6407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nl-NL" sz="2400" kern="1200" dirty="0"/>
            <a:t>Omvang fietsverkeer </a:t>
          </a:r>
          <a:endParaRPr lang="LID4096" sz="2400" kern="1200" dirty="0"/>
        </a:p>
      </dsp:txBody>
      <dsp:txXfrm>
        <a:off x="31279" y="120111"/>
        <a:ext cx="10411625" cy="578196"/>
      </dsp:txXfrm>
    </dsp:sp>
    <dsp:sp modelId="{49B185BD-A6CD-42AB-B451-53986B42BE3F}">
      <dsp:nvSpPr>
        <dsp:cNvPr id="0" name=""/>
        <dsp:cNvSpPr/>
      </dsp:nvSpPr>
      <dsp:spPr>
        <a:xfrm>
          <a:off x="0" y="767090"/>
          <a:ext cx="10474183" cy="25564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2555" tIns="22860" rIns="128016" bIns="22860" numCol="1" spcCol="1270" anchor="t" anchorCtr="0">
          <a:noAutofit/>
        </a:bodyPr>
        <a:lstStyle/>
        <a:p>
          <a:pPr marL="171450" lvl="1" indent="-171450" algn="l" defTabSz="800100">
            <a:lnSpc>
              <a:spcPct val="100000"/>
            </a:lnSpc>
            <a:spcBef>
              <a:spcPct val="0"/>
            </a:spcBef>
            <a:spcAft>
              <a:spcPct val="20000"/>
            </a:spcAft>
            <a:buChar char="•"/>
          </a:pPr>
          <a:r>
            <a:rPr lang="nl-NL" sz="1800" kern="1200" dirty="0"/>
            <a:t>Telpunten op een aantal locaties</a:t>
          </a:r>
          <a:endParaRPr lang="LID4096" sz="1800" kern="1200" dirty="0"/>
        </a:p>
        <a:p>
          <a:pPr marL="342900" lvl="2" indent="-171450" algn="l" defTabSz="800100">
            <a:lnSpc>
              <a:spcPct val="100000"/>
            </a:lnSpc>
            <a:spcBef>
              <a:spcPct val="0"/>
            </a:spcBef>
            <a:spcAft>
              <a:spcPct val="20000"/>
            </a:spcAft>
            <a:buChar char="•"/>
          </a:pPr>
          <a:r>
            <a:rPr lang="nl-NL" sz="1800" kern="1200" dirty="0"/>
            <a:t>Voornamelijk utilitair</a:t>
          </a:r>
          <a:endParaRPr lang="LID4096" sz="1800" kern="1200" dirty="0"/>
        </a:p>
        <a:p>
          <a:pPr marL="171450" lvl="1" indent="-171450" algn="l" defTabSz="800100">
            <a:lnSpc>
              <a:spcPct val="100000"/>
            </a:lnSpc>
            <a:spcBef>
              <a:spcPct val="0"/>
            </a:spcBef>
            <a:spcAft>
              <a:spcPct val="20000"/>
            </a:spcAft>
            <a:buChar char="•"/>
          </a:pPr>
          <a:r>
            <a:rPr lang="nl-NL" sz="1800" kern="1200" dirty="0" err="1"/>
            <a:t>Strava</a:t>
          </a:r>
          <a:r>
            <a:rPr lang="nl-NL" sz="1800" kern="1200" dirty="0"/>
            <a:t>-data</a:t>
          </a:r>
          <a:endParaRPr lang="LID4096" sz="1800" kern="1200" dirty="0"/>
        </a:p>
        <a:p>
          <a:pPr marL="342900" lvl="2" indent="-171450" algn="l" defTabSz="800100">
            <a:lnSpc>
              <a:spcPct val="100000"/>
            </a:lnSpc>
            <a:spcBef>
              <a:spcPct val="0"/>
            </a:spcBef>
            <a:spcAft>
              <a:spcPct val="20000"/>
            </a:spcAft>
            <a:buChar char="•"/>
          </a:pPr>
          <a:r>
            <a:rPr lang="nl-NL" sz="1800" kern="1200" dirty="0"/>
            <a:t>Niet de gehele groep fietsers</a:t>
          </a:r>
          <a:endParaRPr lang="LID4096" sz="1800" kern="1200" dirty="0"/>
        </a:p>
        <a:p>
          <a:pPr marL="171450" lvl="1" indent="-171450" algn="l" defTabSz="800100">
            <a:lnSpc>
              <a:spcPct val="100000"/>
            </a:lnSpc>
            <a:spcBef>
              <a:spcPct val="0"/>
            </a:spcBef>
            <a:spcAft>
              <a:spcPct val="20000"/>
            </a:spcAft>
            <a:buChar char="•"/>
          </a:pPr>
          <a:r>
            <a:rPr lang="nl-NL" sz="1800" kern="1200" dirty="0"/>
            <a:t>Fietsmodellen </a:t>
          </a:r>
          <a:endParaRPr lang="LID4096" sz="1800" kern="1200" dirty="0"/>
        </a:p>
        <a:p>
          <a:pPr marL="342900" lvl="2" indent="-171450" algn="l" defTabSz="800100">
            <a:lnSpc>
              <a:spcPct val="100000"/>
            </a:lnSpc>
            <a:spcBef>
              <a:spcPct val="0"/>
            </a:spcBef>
            <a:spcAft>
              <a:spcPct val="20000"/>
            </a:spcAft>
            <a:buChar char="•"/>
          </a:pPr>
          <a:r>
            <a:rPr lang="nl-NL" sz="1800" kern="1200" dirty="0"/>
            <a:t>Volledige dekking</a:t>
          </a:r>
          <a:endParaRPr lang="LID4096" sz="1800" kern="1200" dirty="0"/>
        </a:p>
        <a:p>
          <a:pPr marL="342900" lvl="2" indent="-171450" algn="l" defTabSz="800100">
            <a:lnSpc>
              <a:spcPct val="100000"/>
            </a:lnSpc>
            <a:spcBef>
              <a:spcPct val="0"/>
            </a:spcBef>
            <a:spcAft>
              <a:spcPct val="20000"/>
            </a:spcAft>
            <a:buChar char="•"/>
          </a:pPr>
          <a:r>
            <a:rPr lang="nl-NL" sz="1800" kern="1200" dirty="0"/>
            <a:t>Recreatieve fiets lastig modelleren </a:t>
          </a:r>
          <a:endParaRPr lang="LID4096" sz="1800" kern="1200" dirty="0"/>
        </a:p>
      </dsp:txBody>
      <dsp:txXfrm>
        <a:off x="0" y="767090"/>
        <a:ext cx="10474183" cy="2556450"/>
      </dsp:txXfrm>
    </dsp:sp>
    <dsp:sp modelId="{933495F7-FB0E-4339-9F03-4E24B4DF538D}">
      <dsp:nvSpPr>
        <dsp:cNvPr id="0" name=""/>
        <dsp:cNvSpPr/>
      </dsp:nvSpPr>
      <dsp:spPr>
        <a:xfrm>
          <a:off x="0" y="3323540"/>
          <a:ext cx="10474183" cy="75785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nl-NL" sz="2400" kern="1200" dirty="0"/>
            <a:t>Potentie analyse o.b.v. inwoners </a:t>
          </a:r>
          <a:endParaRPr lang="LID4096" sz="2400" kern="1200" dirty="0"/>
        </a:p>
      </dsp:txBody>
      <dsp:txXfrm>
        <a:off x="36996" y="3360536"/>
        <a:ext cx="10400191" cy="683867"/>
      </dsp:txXfrm>
    </dsp:sp>
    <dsp:sp modelId="{75BCA4AA-9084-48DE-A63E-E8F23A88E3C5}">
      <dsp:nvSpPr>
        <dsp:cNvPr id="0" name=""/>
        <dsp:cNvSpPr/>
      </dsp:nvSpPr>
      <dsp:spPr>
        <a:xfrm>
          <a:off x="0" y="4081400"/>
          <a:ext cx="10474183"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255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nl-NL" sz="1800" kern="1200" dirty="0"/>
            <a:t>Potentiële bereikbaarheid recreatief fietsnetwerk </a:t>
          </a:r>
          <a:endParaRPr lang="LID4096" sz="1800" kern="1200" dirty="0"/>
        </a:p>
      </dsp:txBody>
      <dsp:txXfrm>
        <a:off x="0" y="4081400"/>
        <a:ext cx="10474183" cy="10764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A45D47-9100-4A33-86EB-56A6A25E8410}" type="datetimeFigureOut">
              <a:rPr lang="nl-NL" smtClean="0"/>
              <a:t>4-6-2021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305D00-3117-4CE5-92BE-FCDFA2DBC976}" type="slidenum">
              <a:rPr lang="nl-NL" smtClean="0"/>
              <a:t>‹nr.›</a:t>
            </a:fld>
            <a:endParaRPr lang="nl-NL"/>
          </a:p>
        </p:txBody>
      </p:sp>
    </p:spTree>
    <p:extLst>
      <p:ext uri="{BB962C8B-B14F-4D97-AF65-F5344CB8AC3E}">
        <p14:creationId xmlns:p14="http://schemas.microsoft.com/office/powerpoint/2010/main" val="3864739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Analyse is alleen beschikbaar over een periode waar deels COVID in zit. </a:t>
            </a:r>
          </a:p>
          <a:p>
            <a:r>
              <a:rPr lang="nl-NL" dirty="0"/>
              <a:t>Utilitair toelichten: de utilitaire verplaatsingen zijn doelgerichte verplaatsingen. Dus verplaatsingen die je noodzakelijkerwijs maakt, naar werk/school gaan. </a:t>
            </a:r>
            <a:endParaRPr lang="LID4096" dirty="0"/>
          </a:p>
        </p:txBody>
      </p:sp>
      <p:sp>
        <p:nvSpPr>
          <p:cNvPr id="4" name="Tijdelijke aanduiding voor dianummer 3"/>
          <p:cNvSpPr>
            <a:spLocks noGrp="1"/>
          </p:cNvSpPr>
          <p:nvPr>
            <p:ph type="sldNum" sz="quarter" idx="5"/>
          </p:nvPr>
        </p:nvSpPr>
        <p:spPr/>
        <p:txBody>
          <a:bodyPr/>
          <a:lstStyle/>
          <a:p>
            <a:fld id="{26305D00-3117-4CE5-92BE-FCDFA2DBC976}" type="slidenum">
              <a:rPr lang="nl-NL" smtClean="0"/>
              <a:t>6</a:t>
            </a:fld>
            <a:endParaRPr lang="nl-NL"/>
          </a:p>
        </p:txBody>
      </p:sp>
    </p:spTree>
    <p:extLst>
      <p:ext uri="{BB962C8B-B14F-4D97-AF65-F5344CB8AC3E}">
        <p14:creationId xmlns:p14="http://schemas.microsoft.com/office/powerpoint/2010/main" val="2806481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Utilitaire netwerk: netwerk zoals de provincie dat gedefinieerd heeft als hoofdfietsnetwerk. </a:t>
            </a:r>
          </a:p>
          <a:p>
            <a:r>
              <a:rPr lang="nl-NL" dirty="0"/>
              <a:t>Recreatief netwerk: fietsknooppuntennetwerk van de fietsersbond. </a:t>
            </a:r>
          </a:p>
          <a:p>
            <a:r>
              <a:rPr lang="nl-NL" dirty="0"/>
              <a:t>Deze netwerken zijn over elkaar gelegd om inzichtelijk te maken waar deze elkaar overlappen. </a:t>
            </a:r>
            <a:endParaRPr lang="LID4096" dirty="0"/>
          </a:p>
        </p:txBody>
      </p:sp>
      <p:sp>
        <p:nvSpPr>
          <p:cNvPr id="4" name="Tijdelijke aanduiding voor dianummer 3"/>
          <p:cNvSpPr>
            <a:spLocks noGrp="1"/>
          </p:cNvSpPr>
          <p:nvPr>
            <p:ph type="sldNum" sz="quarter" idx="5"/>
          </p:nvPr>
        </p:nvSpPr>
        <p:spPr/>
        <p:txBody>
          <a:bodyPr/>
          <a:lstStyle/>
          <a:p>
            <a:fld id="{26305D00-3117-4CE5-92BE-FCDFA2DBC976}" type="slidenum">
              <a:rPr lang="nl-NL" smtClean="0"/>
              <a:t>8</a:t>
            </a:fld>
            <a:endParaRPr lang="nl-NL"/>
          </a:p>
        </p:txBody>
      </p:sp>
    </p:spTree>
    <p:extLst>
      <p:ext uri="{BB962C8B-B14F-4D97-AF65-F5344CB8AC3E}">
        <p14:creationId xmlns:p14="http://schemas.microsoft.com/office/powerpoint/2010/main" val="1073024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Bruggetje: je ziet dat de netwerken vooral </a:t>
            </a:r>
            <a:r>
              <a:rPr lang="nl-NL" dirty="0" err="1"/>
              <a:t>bibeko</a:t>
            </a:r>
            <a:r>
              <a:rPr lang="nl-NL" dirty="0"/>
              <a:t> veel overlap hebben. Hieruit blijkt dat utilitaire netwerk een functie heeft om het recreatieve netwerk te bereiken. </a:t>
            </a:r>
            <a:r>
              <a:rPr lang="nl-NL" dirty="0" err="1"/>
              <a:t>Bubeko</a:t>
            </a:r>
            <a:r>
              <a:rPr lang="nl-NL" dirty="0"/>
              <a:t> is dit lager en daar zijn utilitair en recreatief dus veel meer gescheiden. Dat klopt, omdat recreatief netwerk niet altijd de snelste routes zijn en recreatieve routes vooral bedoeld zijn om mooi en lekker te fietsen. </a:t>
            </a:r>
            <a:endParaRPr lang="LID4096" dirty="0"/>
          </a:p>
        </p:txBody>
      </p:sp>
      <p:sp>
        <p:nvSpPr>
          <p:cNvPr id="4" name="Tijdelijke aanduiding voor dianummer 3"/>
          <p:cNvSpPr>
            <a:spLocks noGrp="1"/>
          </p:cNvSpPr>
          <p:nvPr>
            <p:ph type="sldNum" sz="quarter" idx="5"/>
          </p:nvPr>
        </p:nvSpPr>
        <p:spPr/>
        <p:txBody>
          <a:bodyPr/>
          <a:lstStyle/>
          <a:p>
            <a:fld id="{26305D00-3117-4CE5-92BE-FCDFA2DBC976}" type="slidenum">
              <a:rPr lang="nl-NL" smtClean="0"/>
              <a:t>11</a:t>
            </a:fld>
            <a:endParaRPr lang="nl-NL"/>
          </a:p>
        </p:txBody>
      </p:sp>
    </p:spTree>
    <p:extLst>
      <p:ext uri="{BB962C8B-B14F-4D97-AF65-F5344CB8AC3E}">
        <p14:creationId xmlns:p14="http://schemas.microsoft.com/office/powerpoint/2010/main" val="1334914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Waar geen fietsvoorzieningen aanwezig zijn, hoeft dit niet direct een probleem te zijn. de vraag is hier vooral of de drukte van gemotoriseerd verkeer zorgt voor conflicten met het fietsverkeer. </a:t>
            </a:r>
            <a:endParaRPr lang="LID4096" dirty="0"/>
          </a:p>
        </p:txBody>
      </p:sp>
      <p:sp>
        <p:nvSpPr>
          <p:cNvPr id="4" name="Tijdelijke aanduiding voor dianummer 3"/>
          <p:cNvSpPr>
            <a:spLocks noGrp="1"/>
          </p:cNvSpPr>
          <p:nvPr>
            <p:ph type="sldNum" sz="quarter" idx="5"/>
          </p:nvPr>
        </p:nvSpPr>
        <p:spPr/>
        <p:txBody>
          <a:bodyPr/>
          <a:lstStyle/>
          <a:p>
            <a:fld id="{26305D00-3117-4CE5-92BE-FCDFA2DBC976}" type="slidenum">
              <a:rPr lang="nl-NL" smtClean="0"/>
              <a:t>12</a:t>
            </a:fld>
            <a:endParaRPr lang="nl-NL"/>
          </a:p>
        </p:txBody>
      </p:sp>
    </p:spTree>
    <p:extLst>
      <p:ext uri="{BB962C8B-B14F-4D97-AF65-F5344CB8AC3E}">
        <p14:creationId xmlns:p14="http://schemas.microsoft.com/office/powerpoint/2010/main" val="3407219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LID4096" dirty="0"/>
          </a:p>
        </p:txBody>
      </p:sp>
      <p:sp>
        <p:nvSpPr>
          <p:cNvPr id="4" name="Tijdelijke aanduiding voor dianummer 3"/>
          <p:cNvSpPr>
            <a:spLocks noGrp="1"/>
          </p:cNvSpPr>
          <p:nvPr>
            <p:ph type="sldNum" sz="quarter" idx="5"/>
          </p:nvPr>
        </p:nvSpPr>
        <p:spPr/>
        <p:txBody>
          <a:bodyPr/>
          <a:lstStyle/>
          <a:p>
            <a:fld id="{26305D00-3117-4CE5-92BE-FCDFA2DBC976}" type="slidenum">
              <a:rPr lang="nl-NL" smtClean="0"/>
              <a:t>13</a:t>
            </a:fld>
            <a:endParaRPr lang="nl-NL"/>
          </a:p>
        </p:txBody>
      </p:sp>
    </p:spTree>
    <p:extLst>
      <p:ext uri="{BB962C8B-B14F-4D97-AF65-F5344CB8AC3E}">
        <p14:creationId xmlns:p14="http://schemas.microsoft.com/office/powerpoint/2010/main" val="34430978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Een uitdagender deel van de analyse is omvang fietsverkeer </a:t>
            </a:r>
            <a:r>
              <a:rPr lang="nl-NL" dirty="0">
                <a:sym typeface="Wingdings" panose="05000000000000000000" pitchFamily="2" charset="2"/>
              </a:rPr>
              <a:t> niet alle data voorhanden </a:t>
            </a:r>
            <a:endParaRPr lang="LID4096" dirty="0"/>
          </a:p>
        </p:txBody>
      </p:sp>
      <p:sp>
        <p:nvSpPr>
          <p:cNvPr id="4" name="Tijdelijke aanduiding voor dianummer 3"/>
          <p:cNvSpPr>
            <a:spLocks noGrp="1"/>
          </p:cNvSpPr>
          <p:nvPr>
            <p:ph type="sldNum" sz="quarter" idx="5"/>
          </p:nvPr>
        </p:nvSpPr>
        <p:spPr/>
        <p:txBody>
          <a:bodyPr/>
          <a:lstStyle/>
          <a:p>
            <a:fld id="{26305D00-3117-4CE5-92BE-FCDFA2DBC976}" type="slidenum">
              <a:rPr lang="nl-NL" smtClean="0"/>
              <a:t>15</a:t>
            </a:fld>
            <a:endParaRPr lang="nl-NL"/>
          </a:p>
        </p:txBody>
      </p:sp>
    </p:spTree>
    <p:extLst>
      <p:ext uri="{BB962C8B-B14F-4D97-AF65-F5344CB8AC3E}">
        <p14:creationId xmlns:p14="http://schemas.microsoft.com/office/powerpoint/2010/main" val="12074465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Als de bol volledig blauw is, betekent dat je 25 km recreatief fietspad kan bereiken binnen een straal van 5 km vanuit je wijk. Rood geeft aan hoeveel km je juist niet kan bereiken. Dus een half rode en half blauwe bol betekent dat je 12,5 kilometer wel en 12,5 kilometer niet kan bereiken binnen een straal van 5 km. </a:t>
            </a:r>
            <a:endParaRPr lang="LID4096" dirty="0"/>
          </a:p>
        </p:txBody>
      </p:sp>
      <p:sp>
        <p:nvSpPr>
          <p:cNvPr id="4" name="Tijdelijke aanduiding voor dianummer 3"/>
          <p:cNvSpPr>
            <a:spLocks noGrp="1"/>
          </p:cNvSpPr>
          <p:nvPr>
            <p:ph type="sldNum" sz="quarter" idx="5"/>
          </p:nvPr>
        </p:nvSpPr>
        <p:spPr/>
        <p:txBody>
          <a:bodyPr/>
          <a:lstStyle/>
          <a:p>
            <a:fld id="{26305D00-3117-4CE5-92BE-FCDFA2DBC976}" type="slidenum">
              <a:rPr lang="nl-NL" smtClean="0"/>
              <a:t>25</a:t>
            </a:fld>
            <a:endParaRPr lang="nl-NL"/>
          </a:p>
        </p:txBody>
      </p:sp>
    </p:spTree>
    <p:extLst>
      <p:ext uri="{BB962C8B-B14F-4D97-AF65-F5344CB8AC3E}">
        <p14:creationId xmlns:p14="http://schemas.microsoft.com/office/powerpoint/2010/main" val="17751511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LID4096" dirty="0"/>
          </a:p>
        </p:txBody>
      </p:sp>
      <p:sp>
        <p:nvSpPr>
          <p:cNvPr id="4" name="Tijdelijke aanduiding voor dianummer 3"/>
          <p:cNvSpPr>
            <a:spLocks noGrp="1"/>
          </p:cNvSpPr>
          <p:nvPr>
            <p:ph type="sldNum" sz="quarter" idx="5"/>
          </p:nvPr>
        </p:nvSpPr>
        <p:spPr/>
        <p:txBody>
          <a:bodyPr/>
          <a:lstStyle/>
          <a:p>
            <a:fld id="{26305D00-3117-4CE5-92BE-FCDFA2DBC976}" type="slidenum">
              <a:rPr lang="nl-NL" smtClean="0"/>
              <a:t>34</a:t>
            </a:fld>
            <a:endParaRPr lang="nl-NL"/>
          </a:p>
        </p:txBody>
      </p:sp>
    </p:spTree>
    <p:extLst>
      <p:ext uri="{BB962C8B-B14F-4D97-AF65-F5344CB8AC3E}">
        <p14:creationId xmlns:p14="http://schemas.microsoft.com/office/powerpoint/2010/main" val="13499550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eldia met foto">
    <p:bg>
      <p:bgPr>
        <a:solidFill>
          <a:schemeClr val="bg1"/>
        </a:solidFill>
        <a:effectLst/>
      </p:bgPr>
    </p:bg>
    <p:spTree>
      <p:nvGrpSpPr>
        <p:cNvPr id="1" name=""/>
        <p:cNvGrpSpPr/>
        <p:nvPr/>
      </p:nvGrpSpPr>
      <p:grpSpPr>
        <a:xfrm>
          <a:off x="0" y="0"/>
          <a:ext cx="0" cy="0"/>
          <a:chOff x="0" y="0"/>
          <a:chExt cx="0" cy="0"/>
        </a:xfrm>
      </p:grpSpPr>
      <p:sp>
        <p:nvSpPr>
          <p:cNvPr id="14" name="Tijdelijke aanduiding voor afbeelding 5">
            <a:extLst>
              <a:ext uri="{FF2B5EF4-FFF2-40B4-BE49-F238E27FC236}">
                <a16:creationId xmlns:a16="http://schemas.microsoft.com/office/drawing/2014/main" id="{CFF1B397-666C-4A07-9B1A-B529DA058B0A}"/>
              </a:ext>
            </a:extLst>
          </p:cNvPr>
          <p:cNvSpPr>
            <a:spLocks noGrp="1"/>
          </p:cNvSpPr>
          <p:nvPr>
            <p:ph type="pic" sz="quarter" idx="10" hasCustomPrompt="1"/>
          </p:nvPr>
        </p:nvSpPr>
        <p:spPr>
          <a:xfrm>
            <a:off x="5333998" y="0"/>
            <a:ext cx="6858000" cy="6858000"/>
          </a:xfrm>
          <a:solidFill>
            <a:schemeClr val="bg1">
              <a:lumMod val="75000"/>
            </a:schemeClr>
          </a:solidFill>
        </p:spPr>
        <p:txBody>
          <a:bodyPr lIns="1800000" tIns="1800000" rIns="1800000"/>
          <a:lstStyle>
            <a:lvl1pPr algn="ctr">
              <a:defRPr>
                <a:solidFill>
                  <a:schemeClr val="bg1">
                    <a:lumMod val="95000"/>
                  </a:schemeClr>
                </a:solidFill>
              </a:defRPr>
            </a:lvl1pPr>
          </a:lstStyle>
          <a:p>
            <a:r>
              <a:rPr lang="nl-NL" dirty="0"/>
              <a:t>Gebruik wijzig foto in het Goudappel lint om deze foto te wijzigen</a:t>
            </a:r>
          </a:p>
        </p:txBody>
      </p:sp>
      <p:sp>
        <p:nvSpPr>
          <p:cNvPr id="15" name="Tijdelijke aanduiding voor tekst 12">
            <a:extLst>
              <a:ext uri="{FF2B5EF4-FFF2-40B4-BE49-F238E27FC236}">
                <a16:creationId xmlns:a16="http://schemas.microsoft.com/office/drawing/2014/main" id="{D661549E-24ED-4BA4-B209-57E23EE68D6E}"/>
              </a:ext>
            </a:extLst>
          </p:cNvPr>
          <p:cNvSpPr>
            <a:spLocks noGrp="1"/>
          </p:cNvSpPr>
          <p:nvPr>
            <p:ph type="body" sz="quarter" idx="11" hasCustomPrompt="1"/>
          </p:nvPr>
        </p:nvSpPr>
        <p:spPr>
          <a:xfrm>
            <a:off x="11460617" y="6315526"/>
            <a:ext cx="328612" cy="327025"/>
          </a:xfrm>
          <a:blipFill>
            <a:blip r:embed="rId2">
              <a:extLst>
                <a:ext uri="{96DAC541-7B7A-43D3-8B79-37D633B846F1}">
                  <asvg:svgBlip xmlns:asvg="http://schemas.microsoft.com/office/drawing/2016/SVG/main" r:embed="rId3"/>
                </a:ext>
              </a:extLst>
            </a:blip>
            <a:stretch>
              <a:fillRect/>
            </a:stretch>
          </a:blipFill>
        </p:spPr>
        <p:txBody>
          <a:bodyPr/>
          <a:lstStyle/>
          <a:p>
            <a:pPr lvl="0"/>
            <a:r>
              <a:rPr lang="nl-NL" dirty="0"/>
              <a:t> </a:t>
            </a:r>
          </a:p>
        </p:txBody>
      </p:sp>
      <p:sp>
        <p:nvSpPr>
          <p:cNvPr id="28" name="Rechthoek 27">
            <a:extLst>
              <a:ext uri="{FF2B5EF4-FFF2-40B4-BE49-F238E27FC236}">
                <a16:creationId xmlns:a16="http://schemas.microsoft.com/office/drawing/2014/main" id="{76E96ED4-8E1B-47EA-91FB-702BD1249694}"/>
              </a:ext>
            </a:extLst>
          </p:cNvPr>
          <p:cNvSpPr/>
          <p:nvPr userDrawn="1"/>
        </p:nvSpPr>
        <p:spPr>
          <a:xfrm>
            <a:off x="0" y="0"/>
            <a:ext cx="533399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err="1"/>
          </a:p>
        </p:txBody>
      </p:sp>
      <p:sp>
        <p:nvSpPr>
          <p:cNvPr id="2" name="Titel 1">
            <a:extLst>
              <a:ext uri="{FF2B5EF4-FFF2-40B4-BE49-F238E27FC236}">
                <a16:creationId xmlns:a16="http://schemas.microsoft.com/office/drawing/2014/main" id="{16787226-E371-4F5A-B004-BF76810B9EDF}"/>
              </a:ext>
            </a:extLst>
          </p:cNvPr>
          <p:cNvSpPr>
            <a:spLocks noGrp="1"/>
          </p:cNvSpPr>
          <p:nvPr>
            <p:ph type="ctrTitle" hasCustomPrompt="1"/>
          </p:nvPr>
        </p:nvSpPr>
        <p:spPr>
          <a:xfrm>
            <a:off x="766764" y="385763"/>
            <a:ext cx="3769180" cy="2893986"/>
          </a:xfrm>
        </p:spPr>
        <p:txBody>
          <a:bodyPr anchor="b"/>
          <a:lstStyle>
            <a:lvl1pPr algn="l">
              <a:lnSpc>
                <a:spcPct val="100000"/>
              </a:lnSpc>
              <a:defRPr sz="3600"/>
            </a:lvl1pPr>
          </a:lstStyle>
          <a:p>
            <a:r>
              <a:rPr lang="nl-NL" dirty="0"/>
              <a:t>PRESENTATIE</a:t>
            </a:r>
            <a:br>
              <a:rPr lang="nl-NL" dirty="0"/>
            </a:br>
            <a:r>
              <a:rPr lang="nl-NL" dirty="0"/>
              <a:t>TITEL</a:t>
            </a:r>
          </a:p>
        </p:txBody>
      </p:sp>
      <p:sp>
        <p:nvSpPr>
          <p:cNvPr id="3" name="Ondertitel 2">
            <a:extLst>
              <a:ext uri="{FF2B5EF4-FFF2-40B4-BE49-F238E27FC236}">
                <a16:creationId xmlns:a16="http://schemas.microsoft.com/office/drawing/2014/main" id="{14BE9627-AB19-4C59-9CFE-D94AD5E90523}"/>
              </a:ext>
            </a:extLst>
          </p:cNvPr>
          <p:cNvSpPr>
            <a:spLocks noGrp="1"/>
          </p:cNvSpPr>
          <p:nvPr>
            <p:ph type="subTitle" idx="1" hasCustomPrompt="1"/>
          </p:nvPr>
        </p:nvSpPr>
        <p:spPr>
          <a:xfrm>
            <a:off x="766763" y="3615099"/>
            <a:ext cx="3769181" cy="2298335"/>
          </a:xfrm>
        </p:spPr>
        <p:txBody>
          <a:bodyPr>
            <a:noAutofit/>
          </a:bodyPr>
          <a:lstStyle>
            <a:lvl1pPr marL="0" indent="0" algn="l">
              <a:buNone/>
              <a:defRPr sz="2000" spc="-2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onder de titel</a:t>
            </a:r>
          </a:p>
        </p:txBody>
      </p:sp>
      <p:grpSp>
        <p:nvGrpSpPr>
          <p:cNvPr id="7" name="Groep 6">
            <a:extLst>
              <a:ext uri="{FF2B5EF4-FFF2-40B4-BE49-F238E27FC236}">
                <a16:creationId xmlns:a16="http://schemas.microsoft.com/office/drawing/2014/main" id="{94936B73-96C0-490B-A963-6E418BBE2FFC}"/>
              </a:ext>
            </a:extLst>
          </p:cNvPr>
          <p:cNvGrpSpPr/>
          <p:nvPr userDrawn="1"/>
        </p:nvGrpSpPr>
        <p:grpSpPr>
          <a:xfrm>
            <a:off x="0" y="3406140"/>
            <a:ext cx="3769179" cy="47353"/>
            <a:chOff x="0" y="1471262"/>
            <a:chExt cx="6471285" cy="76200"/>
          </a:xfrm>
        </p:grpSpPr>
        <p:sp>
          <p:nvSpPr>
            <p:cNvPr id="8" name="object 2">
              <a:extLst>
                <a:ext uri="{FF2B5EF4-FFF2-40B4-BE49-F238E27FC236}">
                  <a16:creationId xmlns:a16="http://schemas.microsoft.com/office/drawing/2014/main" id="{2D23CEAD-73AF-4339-A4B0-01B150264EBF}"/>
                </a:ext>
              </a:extLst>
            </p:cNvPr>
            <p:cNvSpPr/>
            <p:nvPr userDrawn="1"/>
          </p:nvSpPr>
          <p:spPr>
            <a:xfrm>
              <a:off x="0" y="1471262"/>
              <a:ext cx="6471285" cy="0"/>
            </a:xfrm>
            <a:custGeom>
              <a:avLst/>
              <a:gdLst/>
              <a:ahLst/>
              <a:cxnLst/>
              <a:rect l="l" t="t" r="r" b="b"/>
              <a:pathLst>
                <a:path w="6471285">
                  <a:moveTo>
                    <a:pt x="0" y="0"/>
                  </a:moveTo>
                  <a:lnTo>
                    <a:pt x="6471007" y="0"/>
                  </a:lnTo>
                </a:path>
              </a:pathLst>
            </a:custGeom>
            <a:ln w="20334">
              <a:solidFill>
                <a:schemeClr val="accent1"/>
              </a:solidFill>
            </a:ln>
          </p:spPr>
          <p:txBody>
            <a:bodyPr wrap="square" lIns="0" tIns="0" rIns="0" bIns="0" rtlCol="0"/>
            <a:lstStyle/>
            <a:p>
              <a:endParaRPr/>
            </a:p>
          </p:txBody>
        </p:sp>
        <p:sp>
          <p:nvSpPr>
            <p:cNvPr id="9" name="object 3">
              <a:extLst>
                <a:ext uri="{FF2B5EF4-FFF2-40B4-BE49-F238E27FC236}">
                  <a16:creationId xmlns:a16="http://schemas.microsoft.com/office/drawing/2014/main" id="{044F4F9C-490A-4A42-8209-627E0C3FAC40}"/>
                </a:ext>
              </a:extLst>
            </p:cNvPr>
            <p:cNvSpPr/>
            <p:nvPr userDrawn="1"/>
          </p:nvSpPr>
          <p:spPr>
            <a:xfrm>
              <a:off x="0" y="1547462"/>
              <a:ext cx="6471285" cy="0"/>
            </a:xfrm>
            <a:custGeom>
              <a:avLst/>
              <a:gdLst/>
              <a:ahLst/>
              <a:cxnLst/>
              <a:rect l="l" t="t" r="r" b="b"/>
              <a:pathLst>
                <a:path w="6471285">
                  <a:moveTo>
                    <a:pt x="0" y="0"/>
                  </a:moveTo>
                  <a:lnTo>
                    <a:pt x="6471007" y="0"/>
                  </a:lnTo>
                </a:path>
              </a:pathLst>
            </a:custGeom>
            <a:ln w="20334">
              <a:solidFill>
                <a:schemeClr val="accent1"/>
              </a:solidFill>
            </a:ln>
          </p:spPr>
          <p:txBody>
            <a:bodyPr wrap="square" lIns="0" tIns="0" rIns="0" bIns="0" rtlCol="0"/>
            <a:lstStyle/>
            <a:p>
              <a:endParaRPr/>
            </a:p>
          </p:txBody>
        </p:sp>
      </p:grpSp>
      <p:sp>
        <p:nvSpPr>
          <p:cNvPr id="16" name="Tijdelijke aanduiding voor datum 3">
            <a:extLst>
              <a:ext uri="{FF2B5EF4-FFF2-40B4-BE49-F238E27FC236}">
                <a16:creationId xmlns:a16="http://schemas.microsoft.com/office/drawing/2014/main" id="{B4FDEC8F-46C3-4D1A-AEA1-BD9D9EB58DB6}"/>
              </a:ext>
            </a:extLst>
          </p:cNvPr>
          <p:cNvSpPr>
            <a:spLocks noGrp="1"/>
          </p:cNvSpPr>
          <p:nvPr>
            <p:ph type="dt" sz="half" idx="2"/>
          </p:nvPr>
        </p:nvSpPr>
        <p:spPr>
          <a:xfrm>
            <a:off x="9840687" y="6296477"/>
            <a:ext cx="1584549" cy="365125"/>
          </a:xfrm>
          <a:prstGeom prst="rect">
            <a:avLst/>
          </a:prstGeom>
        </p:spPr>
        <p:txBody>
          <a:bodyPr vert="horz" lIns="0" tIns="0" rIns="0" bIns="0" rtlCol="0" anchor="ctr"/>
          <a:lstStyle>
            <a:lvl1pPr algn="l">
              <a:defRPr sz="900">
                <a:solidFill>
                  <a:schemeClr val="bg1"/>
                </a:solidFill>
                <a:latin typeface="Segoe UI Light" panose="020B0502040204020203" pitchFamily="34" charset="0"/>
                <a:cs typeface="Segoe UI Light" panose="020B0502040204020203" pitchFamily="34" charset="0"/>
              </a:defRPr>
            </a:lvl1pPr>
          </a:lstStyle>
          <a:p>
            <a:fld id="{5FA37A7B-5016-40B2-B03B-BC1EF42FAF26}" type="datetime2">
              <a:rPr lang="nl-NL" smtClean="0"/>
              <a:t>vrijdag 4 juni 2021</a:t>
            </a:fld>
            <a:endParaRPr lang="nl-NL" dirty="0"/>
          </a:p>
        </p:txBody>
      </p:sp>
      <p:sp>
        <p:nvSpPr>
          <p:cNvPr id="17" name="Tijdelijke aanduiding voor voettekst 4">
            <a:extLst>
              <a:ext uri="{FF2B5EF4-FFF2-40B4-BE49-F238E27FC236}">
                <a16:creationId xmlns:a16="http://schemas.microsoft.com/office/drawing/2014/main" id="{B3A13379-B911-49F9-9A01-05BA64BA61B8}"/>
              </a:ext>
            </a:extLst>
          </p:cNvPr>
          <p:cNvSpPr>
            <a:spLocks noGrp="1"/>
          </p:cNvSpPr>
          <p:nvPr>
            <p:ph type="ftr" sz="quarter" idx="3"/>
          </p:nvPr>
        </p:nvSpPr>
        <p:spPr>
          <a:xfrm>
            <a:off x="5638800" y="6296477"/>
            <a:ext cx="4037044" cy="365125"/>
          </a:xfrm>
          <a:prstGeom prst="rect">
            <a:avLst/>
          </a:prstGeom>
        </p:spPr>
        <p:txBody>
          <a:bodyPr vert="horz" lIns="91440" tIns="45720" rIns="0" bIns="45720" rtlCol="0" anchor="ctr"/>
          <a:lstStyle>
            <a:lvl1pPr algn="r">
              <a:defRPr sz="900">
                <a:solidFill>
                  <a:schemeClr val="bg1"/>
                </a:solidFill>
                <a:latin typeface="Segoe UI Light" panose="020B0502040204020203" pitchFamily="34" charset="0"/>
                <a:cs typeface="Segoe UI Light" panose="020B0502040204020203" pitchFamily="34" charset="0"/>
              </a:defRPr>
            </a:lvl1pPr>
          </a:lstStyle>
          <a:p>
            <a:r>
              <a:rPr lang="nl-NL"/>
              <a:t>Tussentijdse resultaten</a:t>
            </a:r>
            <a:endParaRPr lang="nl-NL" dirty="0"/>
          </a:p>
        </p:txBody>
      </p:sp>
      <p:sp>
        <p:nvSpPr>
          <p:cNvPr id="18" name="Tijdelijke aanduiding voor dianummer 5">
            <a:extLst>
              <a:ext uri="{FF2B5EF4-FFF2-40B4-BE49-F238E27FC236}">
                <a16:creationId xmlns:a16="http://schemas.microsoft.com/office/drawing/2014/main" id="{C6C3F858-DDE9-458A-B4AB-4F5F7326A3CA}"/>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bg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
        <p:nvSpPr>
          <p:cNvPr id="19" name="Tekstvak 18">
            <a:extLst>
              <a:ext uri="{FF2B5EF4-FFF2-40B4-BE49-F238E27FC236}">
                <a16:creationId xmlns:a16="http://schemas.microsoft.com/office/drawing/2014/main" id="{8DF5B189-1962-4B58-9CE8-BF304EEFEC7E}"/>
              </a:ext>
            </a:extLst>
          </p:cNvPr>
          <p:cNvSpPr txBox="1"/>
          <p:nvPr userDrawn="1"/>
        </p:nvSpPr>
        <p:spPr>
          <a:xfrm>
            <a:off x="9675845" y="6296477"/>
            <a:ext cx="164842" cy="365125"/>
          </a:xfrm>
          <a:prstGeom prst="rect">
            <a:avLst/>
          </a:prstGeom>
          <a:noFill/>
        </p:spPr>
        <p:txBody>
          <a:bodyPr wrap="square" lIns="0" tIns="0" rIns="0" bIns="0" rtlCol="0" anchor="ctr">
            <a:noAutofit/>
          </a:bodyPr>
          <a:lstStyle/>
          <a:p>
            <a:pPr algn="ctr"/>
            <a:r>
              <a:rPr lang="nl-NL" sz="900" dirty="0">
                <a:solidFill>
                  <a:schemeClr val="bg1"/>
                </a:solidFill>
                <a:latin typeface="Segoe UI Light" panose="020B0502040204020203" pitchFamily="34" charset="0"/>
                <a:cs typeface="Segoe UI Light" panose="020B0502040204020203" pitchFamily="34" charset="0"/>
              </a:rPr>
              <a:t>-</a:t>
            </a:r>
          </a:p>
        </p:txBody>
      </p:sp>
    </p:spTree>
    <p:extLst>
      <p:ext uri="{BB962C8B-B14F-4D97-AF65-F5344CB8AC3E}">
        <p14:creationId xmlns:p14="http://schemas.microsoft.com/office/powerpoint/2010/main" val="1730305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 fill="hold"/>
                                        <p:tgtEl>
                                          <p:spTgt spid="7"/>
                                        </p:tgtEl>
                                        <p:attrNameLst>
                                          <p:attrName>ppt_x</p:attrName>
                                        </p:attrNameLst>
                                      </p:cBhvr>
                                      <p:tavLst>
                                        <p:tav tm="0">
                                          <p:val>
                                            <p:strVal val="0-#ppt_w/2"/>
                                          </p:val>
                                        </p:tav>
                                        <p:tav tm="100000">
                                          <p:val>
                                            <p:strVal val="#ppt_x"/>
                                          </p:val>
                                        </p:tav>
                                      </p:tavLst>
                                    </p:anim>
                                    <p:anim calcmode="lin" valueType="num">
                                      <p:cBhvr additive="base">
                                        <p:cTn id="8" dur="2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el en object - Kop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0D1355-C620-496B-B7C0-FF8385D053DB}"/>
              </a:ext>
            </a:extLst>
          </p:cNvPr>
          <p:cNvSpPr>
            <a:spLocks noGrp="1"/>
          </p:cNvSpPr>
          <p:nvPr>
            <p:ph type="title" hasCustomPrompt="1"/>
          </p:nvPr>
        </p:nvSpPr>
        <p:spPr/>
        <p:txBody>
          <a:bodyPr/>
          <a:lstStyle>
            <a:lvl1pPr>
              <a:defRPr baseline="0"/>
            </a:lvl1pPr>
          </a:lstStyle>
          <a:p>
            <a:r>
              <a:rPr lang="nl-NL" dirty="0"/>
              <a:t>TITEL PAGINA</a:t>
            </a:r>
          </a:p>
        </p:txBody>
      </p:sp>
      <p:sp>
        <p:nvSpPr>
          <p:cNvPr id="3" name="Tijdelijke aanduiding voor inhoud 2">
            <a:extLst>
              <a:ext uri="{FF2B5EF4-FFF2-40B4-BE49-F238E27FC236}">
                <a16:creationId xmlns:a16="http://schemas.microsoft.com/office/drawing/2014/main" id="{7E665817-04BA-4683-98ED-D301CFA00132}"/>
              </a:ext>
            </a:extLst>
          </p:cNvPr>
          <p:cNvSpPr>
            <a:spLocks noGrp="1"/>
          </p:cNvSpPr>
          <p:nvPr>
            <p:ph idx="1"/>
          </p:nvPr>
        </p:nvSpPr>
        <p:spPr/>
        <p:txBody>
          <a:bodyPr/>
          <a:lstStyle>
            <a:lvl1pPr>
              <a:defRPr b="1"/>
            </a:lvl1pPr>
            <a:lvl2pPr marL="179388" indent="-179388">
              <a:buFont typeface="Segoe UI" panose="020B0502040204020203" pitchFamily="34" charset="0"/>
              <a:buChar char="‐"/>
              <a:defRPr/>
            </a:lvl2pPr>
            <a:lvl3pPr marL="358775" indent="-179388">
              <a:buFont typeface="Arial" panose="020B0604020202020204" pitchFamily="34" charset="0"/>
              <a:buChar char="•"/>
              <a:tabLst>
                <a:tab pos="358775" algn="l"/>
              </a:tabLst>
              <a:defRPr/>
            </a:lvl3pPr>
            <a:lvl4pPr marL="625475" indent="-266700">
              <a:defRPr/>
            </a:lvl4pPr>
            <a:lvl5pPr marL="1828800" indent="-1470025">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85F2F693-9F02-426C-9092-6A2FE2BC4CE0}"/>
              </a:ext>
            </a:extLst>
          </p:cNvPr>
          <p:cNvSpPr>
            <a:spLocks noGrp="1"/>
          </p:cNvSpPr>
          <p:nvPr>
            <p:ph type="dt" sz="half" idx="10"/>
          </p:nvPr>
        </p:nvSpPr>
        <p:spPr/>
        <p:txBody>
          <a:bodyPr/>
          <a:lstStyle/>
          <a:p>
            <a:fld id="{AE127215-EF00-42FA-8853-6D01DA3B9A4D}" type="datetime2">
              <a:rPr lang="nl-NL" smtClean="0"/>
              <a:t>vrijdag 4 juni 2021</a:t>
            </a:fld>
            <a:endParaRPr lang="nl-NL" dirty="0"/>
          </a:p>
        </p:txBody>
      </p:sp>
      <p:sp>
        <p:nvSpPr>
          <p:cNvPr id="5" name="Tijdelijke aanduiding voor voettekst 4">
            <a:extLst>
              <a:ext uri="{FF2B5EF4-FFF2-40B4-BE49-F238E27FC236}">
                <a16:creationId xmlns:a16="http://schemas.microsoft.com/office/drawing/2014/main" id="{614C0395-E608-4287-9E0D-A162245D06D6}"/>
              </a:ext>
            </a:extLst>
          </p:cNvPr>
          <p:cNvSpPr>
            <a:spLocks noGrp="1"/>
          </p:cNvSpPr>
          <p:nvPr>
            <p:ph type="ftr" sz="quarter" idx="11"/>
          </p:nvPr>
        </p:nvSpPr>
        <p:spPr/>
        <p:txBody>
          <a:bodyPr/>
          <a:lstStyle/>
          <a:p>
            <a:r>
              <a:rPr lang="nl-NL"/>
              <a:t>Tussentijdse resultaten</a:t>
            </a:r>
          </a:p>
        </p:txBody>
      </p:sp>
      <p:grpSp>
        <p:nvGrpSpPr>
          <p:cNvPr id="7" name="Groep 6">
            <a:extLst>
              <a:ext uri="{FF2B5EF4-FFF2-40B4-BE49-F238E27FC236}">
                <a16:creationId xmlns:a16="http://schemas.microsoft.com/office/drawing/2014/main" id="{78027DF0-9415-4170-8ADB-B1BAB8B8A99B}"/>
              </a:ext>
            </a:extLst>
          </p:cNvPr>
          <p:cNvGrpSpPr/>
          <p:nvPr userDrawn="1"/>
        </p:nvGrpSpPr>
        <p:grpSpPr>
          <a:xfrm>
            <a:off x="1" y="1471262"/>
            <a:ext cx="8690428" cy="45719"/>
            <a:chOff x="0" y="1471262"/>
            <a:chExt cx="6471285" cy="76200"/>
          </a:xfrm>
        </p:grpSpPr>
        <p:sp>
          <p:nvSpPr>
            <p:cNvPr id="8" name="object 2">
              <a:extLst>
                <a:ext uri="{FF2B5EF4-FFF2-40B4-BE49-F238E27FC236}">
                  <a16:creationId xmlns:a16="http://schemas.microsoft.com/office/drawing/2014/main" id="{3EB99FB1-FFA5-44A1-9E60-7ABA246665A8}"/>
                </a:ext>
              </a:extLst>
            </p:cNvPr>
            <p:cNvSpPr/>
            <p:nvPr userDrawn="1"/>
          </p:nvSpPr>
          <p:spPr>
            <a:xfrm>
              <a:off x="0" y="1471262"/>
              <a:ext cx="6471285" cy="0"/>
            </a:xfrm>
            <a:custGeom>
              <a:avLst/>
              <a:gdLst/>
              <a:ahLst/>
              <a:cxnLst/>
              <a:rect l="l" t="t" r="r" b="b"/>
              <a:pathLst>
                <a:path w="6471285">
                  <a:moveTo>
                    <a:pt x="0" y="0"/>
                  </a:moveTo>
                  <a:lnTo>
                    <a:pt x="6471007" y="0"/>
                  </a:lnTo>
                </a:path>
              </a:pathLst>
            </a:custGeom>
            <a:ln w="20334">
              <a:solidFill>
                <a:srgbClr val="000000"/>
              </a:solidFill>
            </a:ln>
          </p:spPr>
          <p:txBody>
            <a:bodyPr wrap="square" lIns="0" tIns="0" rIns="0" bIns="0" rtlCol="0"/>
            <a:lstStyle/>
            <a:p>
              <a:endParaRPr/>
            </a:p>
          </p:txBody>
        </p:sp>
        <p:sp>
          <p:nvSpPr>
            <p:cNvPr id="9" name="object 3">
              <a:extLst>
                <a:ext uri="{FF2B5EF4-FFF2-40B4-BE49-F238E27FC236}">
                  <a16:creationId xmlns:a16="http://schemas.microsoft.com/office/drawing/2014/main" id="{27207179-8DD0-48DD-9E9B-3203C8C3DF91}"/>
                </a:ext>
              </a:extLst>
            </p:cNvPr>
            <p:cNvSpPr/>
            <p:nvPr userDrawn="1"/>
          </p:nvSpPr>
          <p:spPr>
            <a:xfrm>
              <a:off x="0" y="1547462"/>
              <a:ext cx="6471285" cy="0"/>
            </a:xfrm>
            <a:custGeom>
              <a:avLst/>
              <a:gdLst/>
              <a:ahLst/>
              <a:cxnLst/>
              <a:rect l="l" t="t" r="r" b="b"/>
              <a:pathLst>
                <a:path w="6471285">
                  <a:moveTo>
                    <a:pt x="0" y="0"/>
                  </a:moveTo>
                  <a:lnTo>
                    <a:pt x="6471007" y="0"/>
                  </a:lnTo>
                </a:path>
              </a:pathLst>
            </a:custGeom>
            <a:ln w="20334">
              <a:solidFill>
                <a:srgbClr val="000000"/>
              </a:solidFill>
            </a:ln>
          </p:spPr>
          <p:txBody>
            <a:bodyPr wrap="square" lIns="0" tIns="0" rIns="0" bIns="0" rtlCol="0"/>
            <a:lstStyle/>
            <a:p>
              <a:endParaRPr/>
            </a:p>
          </p:txBody>
        </p:sp>
      </p:grpSp>
      <p:sp>
        <p:nvSpPr>
          <p:cNvPr id="10" name="Tijdelijke aanduiding voor dianummer 5">
            <a:extLst>
              <a:ext uri="{FF2B5EF4-FFF2-40B4-BE49-F238E27FC236}">
                <a16:creationId xmlns:a16="http://schemas.microsoft.com/office/drawing/2014/main" id="{5F042F2E-F58C-407D-8A02-05DC75E3DE3D}"/>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Tree>
    <p:extLst>
      <p:ext uri="{BB962C8B-B14F-4D97-AF65-F5344CB8AC3E}">
        <p14:creationId xmlns:p14="http://schemas.microsoft.com/office/powerpoint/2010/main" val="2234108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
                                        <p:tgtEl>
                                          <p:spTgt spid="2"/>
                                        </p:tgtEl>
                                      </p:cBhvr>
                                    </p:animEffect>
                                    <p:anim calcmode="lin" valueType="num">
                                      <p:cBhvr>
                                        <p:cTn id="8" dur="150" fill="hold"/>
                                        <p:tgtEl>
                                          <p:spTgt spid="2"/>
                                        </p:tgtEl>
                                        <p:attrNameLst>
                                          <p:attrName>ppt_x</p:attrName>
                                        </p:attrNameLst>
                                      </p:cBhvr>
                                      <p:tavLst>
                                        <p:tav tm="0">
                                          <p:val>
                                            <p:strVal val="#ppt_x"/>
                                          </p:val>
                                        </p:tav>
                                        <p:tav tm="100000">
                                          <p:val>
                                            <p:strVal val="#ppt_x"/>
                                          </p:val>
                                        </p:tav>
                                      </p:tavLst>
                                    </p:anim>
                                    <p:anim calcmode="lin" valueType="num">
                                      <p:cBhvr>
                                        <p:cTn id="9" dur="1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50"/>
                            </p:stCondLst>
                            <p:childTnLst>
                              <p:par>
                                <p:cTn id="11" presetID="2" presetClass="entr" presetSubtype="8" fill="hold" nodeType="afterEffect">
                                  <p:stCondLst>
                                    <p:cond delay="10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00" fill="hold"/>
                                        <p:tgtEl>
                                          <p:spTgt spid="7"/>
                                        </p:tgtEl>
                                        <p:attrNameLst>
                                          <p:attrName>ppt_x</p:attrName>
                                        </p:attrNameLst>
                                      </p:cBhvr>
                                      <p:tavLst>
                                        <p:tav tm="0">
                                          <p:val>
                                            <p:strVal val="0-#ppt_w/2"/>
                                          </p:val>
                                        </p:tav>
                                        <p:tav tm="100000">
                                          <p:val>
                                            <p:strVal val="#ppt_x"/>
                                          </p:val>
                                        </p:tav>
                                      </p:tavLst>
                                    </p:anim>
                                    <p:anim calcmode="lin" valueType="num">
                                      <p:cBhvr additive="base">
                                        <p:cTn id="14" dur="2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450"/>
                            </p:stCondLst>
                            <p:childTnLst>
                              <p:par>
                                <p:cTn id="16" presetID="10" presetClass="entr" presetSubtype="0" fill="hold" grpId="0" nodeType="afterEffect">
                                  <p:stCondLst>
                                    <p:cond delay="10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
                                        <p:tgtEl>
                                          <p:spTgt spid="3">
                                            <p:txEl>
                                              <p:pRg st="0" end="0"/>
                                            </p:txEl>
                                          </p:spTgt>
                                        </p:tgtEl>
                                      </p:cBhvr>
                                    </p:animEffect>
                                  </p:childTnLst>
                                </p:cTn>
                              </p:par>
                            </p:childTnLst>
                          </p:cTn>
                        </p:par>
                        <p:par>
                          <p:cTn id="19" fill="hold">
                            <p:stCondLst>
                              <p:cond delay="650"/>
                            </p:stCondLst>
                            <p:childTnLst>
                              <p:par>
                                <p:cTn id="20" presetID="10" presetClass="entr" presetSubtype="0" fill="hold" grpId="0" nodeType="afterEffect">
                                  <p:stCondLst>
                                    <p:cond delay="10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100"/>
                                        <p:tgtEl>
                                          <p:spTgt spid="3">
                                            <p:txEl>
                                              <p:pRg st="1" end="1"/>
                                            </p:txEl>
                                          </p:spTgt>
                                        </p:tgtEl>
                                      </p:cBhvr>
                                    </p:animEffect>
                                  </p:childTnLst>
                                </p:cTn>
                              </p:par>
                            </p:childTnLst>
                          </p:cTn>
                        </p:par>
                        <p:par>
                          <p:cTn id="23" fill="hold">
                            <p:stCondLst>
                              <p:cond delay="850"/>
                            </p:stCondLst>
                            <p:childTnLst>
                              <p:par>
                                <p:cTn id="24" presetID="10" presetClass="entr" presetSubtype="0" fill="hold" grpId="0" nodeType="afterEffect">
                                  <p:stCondLst>
                                    <p:cond delay="10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
                                        <p:tgtEl>
                                          <p:spTgt spid="3">
                                            <p:txEl>
                                              <p:pRg st="2" end="2"/>
                                            </p:txEl>
                                          </p:spTgt>
                                        </p:tgtEl>
                                      </p:cBhvr>
                                    </p:animEffect>
                                  </p:childTnLst>
                                </p:cTn>
                              </p:par>
                            </p:childTnLst>
                          </p:cTn>
                        </p:par>
                        <p:par>
                          <p:cTn id="27" fill="hold">
                            <p:stCondLst>
                              <p:cond delay="1050"/>
                            </p:stCondLst>
                            <p:childTnLst>
                              <p:par>
                                <p:cTn id="28" presetID="10" presetClass="entr" presetSubtype="0" fill="hold" grpId="0" nodeType="afterEffect">
                                  <p:stCondLst>
                                    <p:cond delay="10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100"/>
                                        <p:tgtEl>
                                          <p:spTgt spid="3">
                                            <p:txEl>
                                              <p:pRg st="3" end="3"/>
                                            </p:txEl>
                                          </p:spTgt>
                                        </p:tgtEl>
                                      </p:cBhvr>
                                    </p:animEffect>
                                  </p:childTnLst>
                                </p:cTn>
                              </p:par>
                            </p:childTnLst>
                          </p:cTn>
                        </p:par>
                        <p:par>
                          <p:cTn id="31" fill="hold">
                            <p:stCondLst>
                              <p:cond delay="1250"/>
                            </p:stCondLst>
                            <p:childTnLst>
                              <p:par>
                                <p:cTn id="32" presetID="10" presetClass="entr" presetSubtype="0" fill="hold" grpId="0" nodeType="afterEffect">
                                  <p:stCondLst>
                                    <p:cond delay="10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after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2">
            <p:tnLst>
              <p:par>
                <p:cTn presetID="10" presetClass="entr" presetSubtype="0" fill="hold" nodeType="after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3">
            <p:tnLst>
              <p:par>
                <p:cTn presetID="10" presetClass="entr" presetSubtype="0" fill="hold" nodeType="after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4">
            <p:tnLst>
              <p:par>
                <p:cTn presetID="10" presetClass="entr" presetSubtype="0" fill="hold" nodeType="after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5">
            <p:tnLst>
              <p:par>
                <p:cTn presetID="10" presetClass="entr" presetSubtype="0" fill="hold" nodeType="after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1_Titel en object - Kop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0D1355-C620-496B-B7C0-FF8385D053DB}"/>
              </a:ext>
            </a:extLst>
          </p:cNvPr>
          <p:cNvSpPr>
            <a:spLocks noGrp="1"/>
          </p:cNvSpPr>
          <p:nvPr>
            <p:ph type="title" hasCustomPrompt="1"/>
          </p:nvPr>
        </p:nvSpPr>
        <p:spPr/>
        <p:txBody>
          <a:bodyPr/>
          <a:lstStyle>
            <a:lvl1pPr>
              <a:defRPr baseline="0"/>
            </a:lvl1pPr>
          </a:lstStyle>
          <a:p>
            <a:r>
              <a:rPr lang="nl-NL" dirty="0"/>
              <a:t>TITEL PAGINA</a:t>
            </a:r>
          </a:p>
        </p:txBody>
      </p:sp>
      <p:sp>
        <p:nvSpPr>
          <p:cNvPr id="3" name="Tijdelijke aanduiding voor inhoud 2">
            <a:extLst>
              <a:ext uri="{FF2B5EF4-FFF2-40B4-BE49-F238E27FC236}">
                <a16:creationId xmlns:a16="http://schemas.microsoft.com/office/drawing/2014/main" id="{7E665817-04BA-4683-98ED-D301CFA00132}"/>
              </a:ext>
            </a:extLst>
          </p:cNvPr>
          <p:cNvSpPr>
            <a:spLocks noGrp="1"/>
          </p:cNvSpPr>
          <p:nvPr>
            <p:ph idx="1"/>
          </p:nvPr>
        </p:nvSpPr>
        <p:spPr>
          <a:xfrm>
            <a:off x="766763" y="1808163"/>
            <a:ext cx="5154203" cy="4105275"/>
          </a:xfrm>
        </p:spPr>
        <p:txBody>
          <a:bodyPr/>
          <a:lstStyle>
            <a:lvl1pPr>
              <a:defRPr b="1"/>
            </a:lvl1pPr>
            <a:lvl2pPr marL="179388" indent="-179388">
              <a:buFont typeface="Segoe UI" panose="020B0502040204020203" pitchFamily="34" charset="0"/>
              <a:buChar char="‐"/>
              <a:defRPr/>
            </a:lvl2pPr>
            <a:lvl3pPr marL="358775" indent="-179388">
              <a:buFont typeface="Arial" panose="020B0604020202020204" pitchFamily="34" charset="0"/>
              <a:buChar char="•"/>
              <a:tabLst>
                <a:tab pos="358775" algn="l"/>
              </a:tabLst>
              <a:defRPr/>
            </a:lvl3pPr>
            <a:lvl4pPr marL="625475" indent="-266700">
              <a:defRPr/>
            </a:lvl4pPr>
            <a:lvl5pPr marL="1828800" indent="-1470025">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85F2F693-9F02-426C-9092-6A2FE2BC4CE0}"/>
              </a:ext>
            </a:extLst>
          </p:cNvPr>
          <p:cNvSpPr>
            <a:spLocks noGrp="1"/>
          </p:cNvSpPr>
          <p:nvPr>
            <p:ph type="dt" sz="half" idx="10"/>
          </p:nvPr>
        </p:nvSpPr>
        <p:spPr/>
        <p:txBody>
          <a:bodyPr/>
          <a:lstStyle/>
          <a:p>
            <a:fld id="{8523369D-CAB2-40A5-BD7C-0DFF2EEB6A29}" type="datetime2">
              <a:rPr lang="nl-NL" smtClean="0"/>
              <a:t>vrijdag 4 juni 2021</a:t>
            </a:fld>
            <a:endParaRPr lang="nl-NL" dirty="0"/>
          </a:p>
        </p:txBody>
      </p:sp>
      <p:sp>
        <p:nvSpPr>
          <p:cNvPr id="5" name="Tijdelijke aanduiding voor voettekst 4">
            <a:extLst>
              <a:ext uri="{FF2B5EF4-FFF2-40B4-BE49-F238E27FC236}">
                <a16:creationId xmlns:a16="http://schemas.microsoft.com/office/drawing/2014/main" id="{614C0395-E608-4287-9E0D-A162245D06D6}"/>
              </a:ext>
            </a:extLst>
          </p:cNvPr>
          <p:cNvSpPr>
            <a:spLocks noGrp="1"/>
          </p:cNvSpPr>
          <p:nvPr>
            <p:ph type="ftr" sz="quarter" idx="11"/>
          </p:nvPr>
        </p:nvSpPr>
        <p:spPr/>
        <p:txBody>
          <a:bodyPr/>
          <a:lstStyle/>
          <a:p>
            <a:r>
              <a:rPr lang="nl-NL"/>
              <a:t>Tussentijdse resultaten</a:t>
            </a:r>
          </a:p>
        </p:txBody>
      </p:sp>
      <p:grpSp>
        <p:nvGrpSpPr>
          <p:cNvPr id="7" name="Groep 6">
            <a:extLst>
              <a:ext uri="{FF2B5EF4-FFF2-40B4-BE49-F238E27FC236}">
                <a16:creationId xmlns:a16="http://schemas.microsoft.com/office/drawing/2014/main" id="{78027DF0-9415-4170-8ADB-B1BAB8B8A99B}"/>
              </a:ext>
            </a:extLst>
          </p:cNvPr>
          <p:cNvGrpSpPr/>
          <p:nvPr userDrawn="1"/>
        </p:nvGrpSpPr>
        <p:grpSpPr>
          <a:xfrm>
            <a:off x="1" y="1471262"/>
            <a:ext cx="8690428" cy="45719"/>
            <a:chOff x="0" y="1471262"/>
            <a:chExt cx="6471285" cy="76200"/>
          </a:xfrm>
        </p:grpSpPr>
        <p:sp>
          <p:nvSpPr>
            <p:cNvPr id="8" name="object 2">
              <a:extLst>
                <a:ext uri="{FF2B5EF4-FFF2-40B4-BE49-F238E27FC236}">
                  <a16:creationId xmlns:a16="http://schemas.microsoft.com/office/drawing/2014/main" id="{3EB99FB1-FFA5-44A1-9E60-7ABA246665A8}"/>
                </a:ext>
              </a:extLst>
            </p:cNvPr>
            <p:cNvSpPr/>
            <p:nvPr userDrawn="1"/>
          </p:nvSpPr>
          <p:spPr>
            <a:xfrm>
              <a:off x="0" y="1471262"/>
              <a:ext cx="6471285" cy="0"/>
            </a:xfrm>
            <a:custGeom>
              <a:avLst/>
              <a:gdLst/>
              <a:ahLst/>
              <a:cxnLst/>
              <a:rect l="l" t="t" r="r" b="b"/>
              <a:pathLst>
                <a:path w="6471285">
                  <a:moveTo>
                    <a:pt x="0" y="0"/>
                  </a:moveTo>
                  <a:lnTo>
                    <a:pt x="6471007" y="0"/>
                  </a:lnTo>
                </a:path>
              </a:pathLst>
            </a:custGeom>
            <a:ln w="20334">
              <a:solidFill>
                <a:srgbClr val="000000"/>
              </a:solidFill>
            </a:ln>
          </p:spPr>
          <p:txBody>
            <a:bodyPr wrap="square" lIns="0" tIns="0" rIns="0" bIns="0" rtlCol="0"/>
            <a:lstStyle/>
            <a:p>
              <a:endParaRPr/>
            </a:p>
          </p:txBody>
        </p:sp>
        <p:sp>
          <p:nvSpPr>
            <p:cNvPr id="9" name="object 3">
              <a:extLst>
                <a:ext uri="{FF2B5EF4-FFF2-40B4-BE49-F238E27FC236}">
                  <a16:creationId xmlns:a16="http://schemas.microsoft.com/office/drawing/2014/main" id="{27207179-8DD0-48DD-9E9B-3203C8C3DF91}"/>
                </a:ext>
              </a:extLst>
            </p:cNvPr>
            <p:cNvSpPr/>
            <p:nvPr userDrawn="1"/>
          </p:nvSpPr>
          <p:spPr>
            <a:xfrm>
              <a:off x="0" y="1547462"/>
              <a:ext cx="6471285" cy="0"/>
            </a:xfrm>
            <a:custGeom>
              <a:avLst/>
              <a:gdLst/>
              <a:ahLst/>
              <a:cxnLst/>
              <a:rect l="l" t="t" r="r" b="b"/>
              <a:pathLst>
                <a:path w="6471285">
                  <a:moveTo>
                    <a:pt x="0" y="0"/>
                  </a:moveTo>
                  <a:lnTo>
                    <a:pt x="6471007" y="0"/>
                  </a:lnTo>
                </a:path>
              </a:pathLst>
            </a:custGeom>
            <a:ln w="20334">
              <a:solidFill>
                <a:srgbClr val="000000"/>
              </a:solidFill>
            </a:ln>
          </p:spPr>
          <p:txBody>
            <a:bodyPr wrap="square" lIns="0" tIns="0" rIns="0" bIns="0" rtlCol="0"/>
            <a:lstStyle/>
            <a:p>
              <a:endParaRPr/>
            </a:p>
          </p:txBody>
        </p:sp>
      </p:grpSp>
      <p:sp>
        <p:nvSpPr>
          <p:cNvPr id="10" name="Tijdelijke aanduiding voor dianummer 5">
            <a:extLst>
              <a:ext uri="{FF2B5EF4-FFF2-40B4-BE49-F238E27FC236}">
                <a16:creationId xmlns:a16="http://schemas.microsoft.com/office/drawing/2014/main" id="{5F042F2E-F58C-407D-8A02-05DC75E3DE3D}"/>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
        <p:nvSpPr>
          <p:cNvPr id="11" name="Tijdelijke aanduiding voor inhoud 2">
            <a:extLst>
              <a:ext uri="{FF2B5EF4-FFF2-40B4-BE49-F238E27FC236}">
                <a16:creationId xmlns:a16="http://schemas.microsoft.com/office/drawing/2014/main" id="{1857B8F4-6458-4730-B317-2126F3D7D454}"/>
              </a:ext>
            </a:extLst>
          </p:cNvPr>
          <p:cNvSpPr>
            <a:spLocks noGrp="1"/>
          </p:cNvSpPr>
          <p:nvPr>
            <p:ph idx="12"/>
          </p:nvPr>
        </p:nvSpPr>
        <p:spPr>
          <a:xfrm>
            <a:off x="6271035" y="1808163"/>
            <a:ext cx="5154203" cy="4105275"/>
          </a:xfrm>
        </p:spPr>
        <p:txBody>
          <a:bodyPr/>
          <a:lstStyle>
            <a:lvl1pPr>
              <a:defRPr b="1"/>
            </a:lvl1pPr>
            <a:lvl2pPr marL="179388" indent="-179388">
              <a:buFont typeface="Segoe UI" panose="020B0502040204020203" pitchFamily="34" charset="0"/>
              <a:buChar char="‐"/>
              <a:defRPr/>
            </a:lvl2pPr>
            <a:lvl3pPr marL="358775" indent="-179388">
              <a:buFont typeface="Arial" panose="020B0604020202020204" pitchFamily="34" charset="0"/>
              <a:buChar char="•"/>
              <a:tabLst>
                <a:tab pos="358775" algn="l"/>
              </a:tabLst>
              <a:defRPr/>
            </a:lvl3pPr>
            <a:lvl4pPr marL="625475" indent="-266700">
              <a:defRPr/>
            </a:lvl4pPr>
            <a:lvl5pPr marL="1828800" indent="-1470025">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extLst>
      <p:ext uri="{BB962C8B-B14F-4D97-AF65-F5344CB8AC3E}">
        <p14:creationId xmlns:p14="http://schemas.microsoft.com/office/powerpoint/2010/main" val="1558993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
                                        <p:tgtEl>
                                          <p:spTgt spid="2"/>
                                        </p:tgtEl>
                                      </p:cBhvr>
                                    </p:animEffect>
                                    <p:anim calcmode="lin" valueType="num">
                                      <p:cBhvr>
                                        <p:cTn id="8" dur="150" fill="hold"/>
                                        <p:tgtEl>
                                          <p:spTgt spid="2"/>
                                        </p:tgtEl>
                                        <p:attrNameLst>
                                          <p:attrName>ppt_x</p:attrName>
                                        </p:attrNameLst>
                                      </p:cBhvr>
                                      <p:tavLst>
                                        <p:tav tm="0">
                                          <p:val>
                                            <p:strVal val="#ppt_x"/>
                                          </p:val>
                                        </p:tav>
                                        <p:tav tm="100000">
                                          <p:val>
                                            <p:strVal val="#ppt_x"/>
                                          </p:val>
                                        </p:tav>
                                      </p:tavLst>
                                    </p:anim>
                                    <p:anim calcmode="lin" valueType="num">
                                      <p:cBhvr>
                                        <p:cTn id="9" dur="1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50"/>
                            </p:stCondLst>
                            <p:childTnLst>
                              <p:par>
                                <p:cTn id="11" presetID="2" presetClass="entr" presetSubtype="8" fill="hold" nodeType="afterEffect">
                                  <p:stCondLst>
                                    <p:cond delay="10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00" fill="hold"/>
                                        <p:tgtEl>
                                          <p:spTgt spid="7"/>
                                        </p:tgtEl>
                                        <p:attrNameLst>
                                          <p:attrName>ppt_x</p:attrName>
                                        </p:attrNameLst>
                                      </p:cBhvr>
                                      <p:tavLst>
                                        <p:tav tm="0">
                                          <p:val>
                                            <p:strVal val="0-#ppt_w/2"/>
                                          </p:val>
                                        </p:tav>
                                        <p:tav tm="100000">
                                          <p:val>
                                            <p:strVal val="#ppt_x"/>
                                          </p:val>
                                        </p:tav>
                                      </p:tavLst>
                                    </p:anim>
                                    <p:anim calcmode="lin" valueType="num">
                                      <p:cBhvr additive="base">
                                        <p:cTn id="14" dur="2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450"/>
                            </p:stCondLst>
                            <p:childTnLst>
                              <p:par>
                                <p:cTn id="16" presetID="10" presetClass="entr" presetSubtype="0" fill="hold" grpId="0" nodeType="afterEffect">
                                  <p:stCondLst>
                                    <p:cond delay="10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
                                        <p:tgtEl>
                                          <p:spTgt spid="3">
                                            <p:txEl>
                                              <p:pRg st="0" end="0"/>
                                            </p:txEl>
                                          </p:spTgt>
                                        </p:tgtEl>
                                      </p:cBhvr>
                                    </p:animEffect>
                                  </p:childTnLst>
                                </p:cTn>
                              </p:par>
                            </p:childTnLst>
                          </p:cTn>
                        </p:par>
                        <p:par>
                          <p:cTn id="19" fill="hold">
                            <p:stCondLst>
                              <p:cond delay="650"/>
                            </p:stCondLst>
                            <p:childTnLst>
                              <p:par>
                                <p:cTn id="20" presetID="10" presetClass="entr" presetSubtype="0" fill="hold" grpId="0" nodeType="afterEffect">
                                  <p:stCondLst>
                                    <p:cond delay="10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100"/>
                                        <p:tgtEl>
                                          <p:spTgt spid="3">
                                            <p:txEl>
                                              <p:pRg st="1" end="1"/>
                                            </p:txEl>
                                          </p:spTgt>
                                        </p:tgtEl>
                                      </p:cBhvr>
                                    </p:animEffect>
                                  </p:childTnLst>
                                </p:cTn>
                              </p:par>
                            </p:childTnLst>
                          </p:cTn>
                        </p:par>
                        <p:par>
                          <p:cTn id="23" fill="hold">
                            <p:stCondLst>
                              <p:cond delay="850"/>
                            </p:stCondLst>
                            <p:childTnLst>
                              <p:par>
                                <p:cTn id="24" presetID="10" presetClass="entr" presetSubtype="0" fill="hold" grpId="0" nodeType="afterEffect">
                                  <p:stCondLst>
                                    <p:cond delay="10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
                                        <p:tgtEl>
                                          <p:spTgt spid="3">
                                            <p:txEl>
                                              <p:pRg st="2" end="2"/>
                                            </p:txEl>
                                          </p:spTgt>
                                        </p:tgtEl>
                                      </p:cBhvr>
                                    </p:animEffect>
                                  </p:childTnLst>
                                </p:cTn>
                              </p:par>
                            </p:childTnLst>
                          </p:cTn>
                        </p:par>
                        <p:par>
                          <p:cTn id="27" fill="hold">
                            <p:stCondLst>
                              <p:cond delay="1050"/>
                            </p:stCondLst>
                            <p:childTnLst>
                              <p:par>
                                <p:cTn id="28" presetID="10" presetClass="entr" presetSubtype="0" fill="hold" grpId="0" nodeType="afterEffect">
                                  <p:stCondLst>
                                    <p:cond delay="10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100"/>
                                        <p:tgtEl>
                                          <p:spTgt spid="3">
                                            <p:txEl>
                                              <p:pRg st="3" end="3"/>
                                            </p:txEl>
                                          </p:spTgt>
                                        </p:tgtEl>
                                      </p:cBhvr>
                                    </p:animEffect>
                                  </p:childTnLst>
                                </p:cTn>
                              </p:par>
                            </p:childTnLst>
                          </p:cTn>
                        </p:par>
                        <p:par>
                          <p:cTn id="31" fill="hold">
                            <p:stCondLst>
                              <p:cond delay="1250"/>
                            </p:stCondLst>
                            <p:childTnLst>
                              <p:par>
                                <p:cTn id="32" presetID="10" presetClass="entr" presetSubtype="0" fill="hold" grpId="0" nodeType="afterEffect">
                                  <p:stCondLst>
                                    <p:cond delay="10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
                                        <p:tgtEl>
                                          <p:spTgt spid="3">
                                            <p:txEl>
                                              <p:pRg st="4" end="4"/>
                                            </p:txEl>
                                          </p:spTgt>
                                        </p:tgtEl>
                                      </p:cBhvr>
                                    </p:animEffect>
                                  </p:childTnLst>
                                </p:cTn>
                              </p:par>
                            </p:childTnLst>
                          </p:cTn>
                        </p:par>
                        <p:par>
                          <p:cTn id="35" fill="hold">
                            <p:stCondLst>
                              <p:cond delay="1450"/>
                            </p:stCondLst>
                            <p:childTnLst>
                              <p:par>
                                <p:cTn id="36" presetID="10" presetClass="entr" presetSubtype="0" fill="hold" grpId="0" nodeType="afterEffect">
                                  <p:stCondLst>
                                    <p:cond delay="100"/>
                                  </p:stCondLst>
                                  <p:childTnLst>
                                    <p:set>
                                      <p:cBhvr>
                                        <p:cTn id="37" dur="1" fill="hold">
                                          <p:stCondLst>
                                            <p:cond delay="0"/>
                                          </p:stCondLst>
                                        </p:cTn>
                                        <p:tgtEl>
                                          <p:spTgt spid="11">
                                            <p:txEl>
                                              <p:pRg st="0" end="0"/>
                                            </p:txEl>
                                          </p:spTgt>
                                        </p:tgtEl>
                                        <p:attrNameLst>
                                          <p:attrName>style.visibility</p:attrName>
                                        </p:attrNameLst>
                                      </p:cBhvr>
                                      <p:to>
                                        <p:strVal val="visible"/>
                                      </p:to>
                                    </p:set>
                                    <p:animEffect transition="in" filter="fade">
                                      <p:cBhvr>
                                        <p:cTn id="38" dur="100"/>
                                        <p:tgtEl>
                                          <p:spTgt spid="11">
                                            <p:txEl>
                                              <p:pRg st="0" end="0"/>
                                            </p:txEl>
                                          </p:spTgt>
                                        </p:tgtEl>
                                      </p:cBhvr>
                                    </p:animEffect>
                                  </p:childTnLst>
                                </p:cTn>
                              </p:par>
                            </p:childTnLst>
                          </p:cTn>
                        </p:par>
                        <p:par>
                          <p:cTn id="39" fill="hold">
                            <p:stCondLst>
                              <p:cond delay="1650"/>
                            </p:stCondLst>
                            <p:childTnLst>
                              <p:par>
                                <p:cTn id="40" presetID="10" presetClass="entr" presetSubtype="0" fill="hold" grpId="0" nodeType="afterEffect">
                                  <p:stCondLst>
                                    <p:cond delay="100"/>
                                  </p:stCondLst>
                                  <p:childTnLst>
                                    <p:set>
                                      <p:cBhvr>
                                        <p:cTn id="41" dur="1" fill="hold">
                                          <p:stCondLst>
                                            <p:cond delay="0"/>
                                          </p:stCondLst>
                                        </p:cTn>
                                        <p:tgtEl>
                                          <p:spTgt spid="11">
                                            <p:txEl>
                                              <p:pRg st="1" end="1"/>
                                            </p:txEl>
                                          </p:spTgt>
                                        </p:tgtEl>
                                        <p:attrNameLst>
                                          <p:attrName>style.visibility</p:attrName>
                                        </p:attrNameLst>
                                      </p:cBhvr>
                                      <p:to>
                                        <p:strVal val="visible"/>
                                      </p:to>
                                    </p:set>
                                    <p:animEffect transition="in" filter="fade">
                                      <p:cBhvr>
                                        <p:cTn id="42" dur="100"/>
                                        <p:tgtEl>
                                          <p:spTgt spid="11">
                                            <p:txEl>
                                              <p:pRg st="1" end="1"/>
                                            </p:txEl>
                                          </p:spTgt>
                                        </p:tgtEl>
                                      </p:cBhvr>
                                    </p:animEffect>
                                  </p:childTnLst>
                                </p:cTn>
                              </p:par>
                            </p:childTnLst>
                          </p:cTn>
                        </p:par>
                        <p:par>
                          <p:cTn id="43" fill="hold">
                            <p:stCondLst>
                              <p:cond delay="1850"/>
                            </p:stCondLst>
                            <p:childTnLst>
                              <p:par>
                                <p:cTn id="44" presetID="10" presetClass="entr" presetSubtype="0" fill="hold" grpId="0" nodeType="afterEffect">
                                  <p:stCondLst>
                                    <p:cond delay="100"/>
                                  </p:stCondLst>
                                  <p:childTnLst>
                                    <p:set>
                                      <p:cBhvr>
                                        <p:cTn id="45" dur="1" fill="hold">
                                          <p:stCondLst>
                                            <p:cond delay="0"/>
                                          </p:stCondLst>
                                        </p:cTn>
                                        <p:tgtEl>
                                          <p:spTgt spid="11">
                                            <p:txEl>
                                              <p:pRg st="2" end="2"/>
                                            </p:txEl>
                                          </p:spTgt>
                                        </p:tgtEl>
                                        <p:attrNameLst>
                                          <p:attrName>style.visibility</p:attrName>
                                        </p:attrNameLst>
                                      </p:cBhvr>
                                      <p:to>
                                        <p:strVal val="visible"/>
                                      </p:to>
                                    </p:set>
                                    <p:animEffect transition="in" filter="fade">
                                      <p:cBhvr>
                                        <p:cTn id="46" dur="100"/>
                                        <p:tgtEl>
                                          <p:spTgt spid="11">
                                            <p:txEl>
                                              <p:pRg st="2" end="2"/>
                                            </p:txEl>
                                          </p:spTgt>
                                        </p:tgtEl>
                                      </p:cBhvr>
                                    </p:animEffect>
                                  </p:childTnLst>
                                </p:cTn>
                              </p:par>
                            </p:childTnLst>
                          </p:cTn>
                        </p:par>
                        <p:par>
                          <p:cTn id="47" fill="hold">
                            <p:stCondLst>
                              <p:cond delay="2050"/>
                            </p:stCondLst>
                            <p:childTnLst>
                              <p:par>
                                <p:cTn id="48" presetID="10" presetClass="entr" presetSubtype="0" fill="hold" grpId="0" nodeType="afterEffect">
                                  <p:stCondLst>
                                    <p:cond delay="100"/>
                                  </p:stCondLst>
                                  <p:childTnLst>
                                    <p:set>
                                      <p:cBhvr>
                                        <p:cTn id="49" dur="1" fill="hold">
                                          <p:stCondLst>
                                            <p:cond delay="0"/>
                                          </p:stCondLst>
                                        </p:cTn>
                                        <p:tgtEl>
                                          <p:spTgt spid="11">
                                            <p:txEl>
                                              <p:pRg st="3" end="3"/>
                                            </p:txEl>
                                          </p:spTgt>
                                        </p:tgtEl>
                                        <p:attrNameLst>
                                          <p:attrName>style.visibility</p:attrName>
                                        </p:attrNameLst>
                                      </p:cBhvr>
                                      <p:to>
                                        <p:strVal val="visible"/>
                                      </p:to>
                                    </p:set>
                                    <p:animEffect transition="in" filter="fade">
                                      <p:cBhvr>
                                        <p:cTn id="50" dur="100"/>
                                        <p:tgtEl>
                                          <p:spTgt spid="11">
                                            <p:txEl>
                                              <p:pRg st="3" end="3"/>
                                            </p:txEl>
                                          </p:spTgt>
                                        </p:tgtEl>
                                      </p:cBhvr>
                                    </p:animEffect>
                                  </p:childTnLst>
                                </p:cTn>
                              </p:par>
                            </p:childTnLst>
                          </p:cTn>
                        </p:par>
                        <p:par>
                          <p:cTn id="51" fill="hold">
                            <p:stCondLst>
                              <p:cond delay="2250"/>
                            </p:stCondLst>
                            <p:childTnLst>
                              <p:par>
                                <p:cTn id="52" presetID="10" presetClass="entr" presetSubtype="0" fill="hold" grpId="0" nodeType="afterEffect">
                                  <p:stCondLst>
                                    <p:cond delay="100"/>
                                  </p:stCondLst>
                                  <p:childTnLst>
                                    <p:set>
                                      <p:cBhvr>
                                        <p:cTn id="53" dur="1" fill="hold">
                                          <p:stCondLst>
                                            <p:cond delay="0"/>
                                          </p:stCondLst>
                                        </p:cTn>
                                        <p:tgtEl>
                                          <p:spTgt spid="11">
                                            <p:txEl>
                                              <p:pRg st="4" end="4"/>
                                            </p:txEl>
                                          </p:spTgt>
                                        </p:tgtEl>
                                        <p:attrNameLst>
                                          <p:attrName>style.visibility</p:attrName>
                                        </p:attrNameLst>
                                      </p:cBhvr>
                                      <p:to>
                                        <p:strVal val="visible"/>
                                      </p:to>
                                    </p:set>
                                    <p:animEffect transition="in" filter="fade">
                                      <p:cBhvr>
                                        <p:cTn id="54" dur="1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after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2">
            <p:tnLst>
              <p:par>
                <p:cTn presetID="10" presetClass="entr" presetSubtype="0" fill="hold" nodeType="after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3">
            <p:tnLst>
              <p:par>
                <p:cTn presetID="10" presetClass="entr" presetSubtype="0" fill="hold" nodeType="after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4">
            <p:tnLst>
              <p:par>
                <p:cTn presetID="10" presetClass="entr" presetSubtype="0" fill="hold" nodeType="after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5">
            <p:tnLst>
              <p:par>
                <p:cTn presetID="10" presetClass="entr" presetSubtype="0" fill="hold" nodeType="after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Lst>
      </p:bldP>
      <p:bldP spid="11" grpId="0" build="p">
        <p:tmplLst>
          <p:tmpl lvl="1">
            <p:tnLst>
              <p:par>
                <p:cTn presetID="10" presetClass="entr" presetSubtype="0" fill="hold" nodeType="afterEffect">
                  <p:stCondLst>
                    <p:cond delay="100"/>
                  </p:stCondLst>
                  <p:childTnLst>
                    <p:set>
                      <p:cBhvr>
                        <p:cTn dur="1" fill="hold">
                          <p:stCondLst>
                            <p:cond delay="0"/>
                          </p:stCondLst>
                        </p:cTn>
                        <p:tgtEl>
                          <p:spTgt spid="11"/>
                        </p:tgtEl>
                        <p:attrNameLst>
                          <p:attrName>style.visibility</p:attrName>
                        </p:attrNameLst>
                      </p:cBhvr>
                      <p:to>
                        <p:strVal val="visible"/>
                      </p:to>
                    </p:set>
                    <p:animEffect transition="in" filter="fade">
                      <p:cBhvr>
                        <p:cTn dur="100"/>
                        <p:tgtEl>
                          <p:spTgt spid="11"/>
                        </p:tgtEl>
                      </p:cBhvr>
                    </p:animEffect>
                  </p:childTnLst>
                </p:cTn>
              </p:par>
            </p:tnLst>
          </p:tmpl>
          <p:tmpl lvl="2">
            <p:tnLst>
              <p:par>
                <p:cTn presetID="10" presetClass="entr" presetSubtype="0" fill="hold" nodeType="afterEffect">
                  <p:stCondLst>
                    <p:cond delay="100"/>
                  </p:stCondLst>
                  <p:childTnLst>
                    <p:set>
                      <p:cBhvr>
                        <p:cTn dur="1" fill="hold">
                          <p:stCondLst>
                            <p:cond delay="0"/>
                          </p:stCondLst>
                        </p:cTn>
                        <p:tgtEl>
                          <p:spTgt spid="11"/>
                        </p:tgtEl>
                        <p:attrNameLst>
                          <p:attrName>style.visibility</p:attrName>
                        </p:attrNameLst>
                      </p:cBhvr>
                      <p:to>
                        <p:strVal val="visible"/>
                      </p:to>
                    </p:set>
                    <p:animEffect transition="in" filter="fade">
                      <p:cBhvr>
                        <p:cTn dur="100"/>
                        <p:tgtEl>
                          <p:spTgt spid="11"/>
                        </p:tgtEl>
                      </p:cBhvr>
                    </p:animEffect>
                  </p:childTnLst>
                </p:cTn>
              </p:par>
            </p:tnLst>
          </p:tmpl>
          <p:tmpl lvl="3">
            <p:tnLst>
              <p:par>
                <p:cTn presetID="10" presetClass="entr" presetSubtype="0" fill="hold" nodeType="afterEffect">
                  <p:stCondLst>
                    <p:cond delay="100"/>
                  </p:stCondLst>
                  <p:childTnLst>
                    <p:set>
                      <p:cBhvr>
                        <p:cTn dur="1" fill="hold">
                          <p:stCondLst>
                            <p:cond delay="0"/>
                          </p:stCondLst>
                        </p:cTn>
                        <p:tgtEl>
                          <p:spTgt spid="11"/>
                        </p:tgtEl>
                        <p:attrNameLst>
                          <p:attrName>style.visibility</p:attrName>
                        </p:attrNameLst>
                      </p:cBhvr>
                      <p:to>
                        <p:strVal val="visible"/>
                      </p:to>
                    </p:set>
                    <p:animEffect transition="in" filter="fade">
                      <p:cBhvr>
                        <p:cTn dur="100"/>
                        <p:tgtEl>
                          <p:spTgt spid="11"/>
                        </p:tgtEl>
                      </p:cBhvr>
                    </p:animEffect>
                  </p:childTnLst>
                </p:cTn>
              </p:par>
            </p:tnLst>
          </p:tmpl>
          <p:tmpl lvl="4">
            <p:tnLst>
              <p:par>
                <p:cTn presetID="10" presetClass="entr" presetSubtype="0" fill="hold" nodeType="afterEffect">
                  <p:stCondLst>
                    <p:cond delay="100"/>
                  </p:stCondLst>
                  <p:childTnLst>
                    <p:set>
                      <p:cBhvr>
                        <p:cTn dur="1" fill="hold">
                          <p:stCondLst>
                            <p:cond delay="0"/>
                          </p:stCondLst>
                        </p:cTn>
                        <p:tgtEl>
                          <p:spTgt spid="11"/>
                        </p:tgtEl>
                        <p:attrNameLst>
                          <p:attrName>style.visibility</p:attrName>
                        </p:attrNameLst>
                      </p:cBhvr>
                      <p:to>
                        <p:strVal val="visible"/>
                      </p:to>
                    </p:set>
                    <p:animEffect transition="in" filter="fade">
                      <p:cBhvr>
                        <p:cTn dur="100"/>
                        <p:tgtEl>
                          <p:spTgt spid="11"/>
                        </p:tgtEl>
                      </p:cBhvr>
                    </p:animEffect>
                  </p:childTnLst>
                </p:cTn>
              </p:par>
            </p:tnLst>
          </p:tmpl>
          <p:tmpl lvl="5">
            <p:tnLst>
              <p:par>
                <p:cTn presetID="10" presetClass="entr" presetSubtype="0" fill="hold" nodeType="afterEffect">
                  <p:stCondLst>
                    <p:cond delay="100"/>
                  </p:stCondLst>
                  <p:childTnLst>
                    <p:set>
                      <p:cBhvr>
                        <p:cTn dur="1" fill="hold">
                          <p:stCondLst>
                            <p:cond delay="0"/>
                          </p:stCondLst>
                        </p:cTn>
                        <p:tgtEl>
                          <p:spTgt spid="11"/>
                        </p:tgtEl>
                        <p:attrNameLst>
                          <p:attrName>style.visibility</p:attrName>
                        </p:attrNameLst>
                      </p:cBhvr>
                      <p:to>
                        <p:strVal val="visible"/>
                      </p:to>
                    </p:set>
                    <p:animEffect transition="in" filter="fade">
                      <p:cBhvr>
                        <p:cTn dur="100"/>
                        <p:tgtEl>
                          <p:spTgt spid="11"/>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tekst en afbeeld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0D1355-C620-496B-B7C0-FF8385D053DB}"/>
              </a:ext>
            </a:extLst>
          </p:cNvPr>
          <p:cNvSpPr>
            <a:spLocks noGrp="1"/>
          </p:cNvSpPr>
          <p:nvPr>
            <p:ph type="title" hasCustomPrompt="1"/>
          </p:nvPr>
        </p:nvSpPr>
        <p:spPr>
          <a:xfrm>
            <a:off x="766763" y="851007"/>
            <a:ext cx="5329238" cy="498598"/>
          </a:xfrm>
        </p:spPr>
        <p:txBody>
          <a:bodyPr/>
          <a:lstStyle>
            <a:lvl1pPr>
              <a:defRPr baseline="0"/>
            </a:lvl1pPr>
          </a:lstStyle>
          <a:p>
            <a:r>
              <a:rPr lang="nl-NL" dirty="0"/>
              <a:t>TITEL PAGINA</a:t>
            </a:r>
          </a:p>
        </p:txBody>
      </p:sp>
      <p:sp>
        <p:nvSpPr>
          <p:cNvPr id="3" name="Tijdelijke aanduiding voor inhoud 2">
            <a:extLst>
              <a:ext uri="{FF2B5EF4-FFF2-40B4-BE49-F238E27FC236}">
                <a16:creationId xmlns:a16="http://schemas.microsoft.com/office/drawing/2014/main" id="{7E665817-04BA-4683-98ED-D301CFA00132}"/>
              </a:ext>
            </a:extLst>
          </p:cNvPr>
          <p:cNvSpPr>
            <a:spLocks noGrp="1"/>
          </p:cNvSpPr>
          <p:nvPr>
            <p:ph idx="1" hasCustomPrompt="1"/>
          </p:nvPr>
        </p:nvSpPr>
        <p:spPr>
          <a:xfrm>
            <a:off x="766763" y="1702837"/>
            <a:ext cx="5329237" cy="4210601"/>
          </a:xfrm>
        </p:spPr>
        <p:txBody>
          <a:bodyPr tIns="0" rIns="72000"/>
          <a:lstStyle>
            <a:lvl1pPr marL="342900" marR="0" indent="-34290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baseline="0"/>
            </a:lvl1pPr>
            <a:lvl2pPr>
              <a:lnSpc>
                <a:spcPct val="150000"/>
              </a:lnSpc>
              <a:defRPr/>
            </a:lvl2pPr>
            <a:lvl3pPr>
              <a:lnSpc>
                <a:spcPct val="150000"/>
              </a:lnSpc>
              <a:defRPr/>
            </a:lvl3pPr>
            <a:lvl4pPr>
              <a:lnSpc>
                <a:spcPct val="150000"/>
              </a:lnSpc>
              <a:defRPr/>
            </a:lvl4pPr>
            <a:lvl5pPr>
              <a:lnSpc>
                <a:spcPct val="150000"/>
              </a:lnSpc>
              <a:defRPr/>
            </a:lvl5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lang="nl-NL" dirty="0"/>
              <a:t>Klikken om de tekststijl van het model te bewerken, klikken om de tekststijl van het model te bewerken, klikken om de tekststijl van het model te bewerken, klikken om de tekststijl van het model te bewerken.</a:t>
            </a:r>
          </a:p>
          <a:p>
            <a:pPr marL="342900" marR="0" lvl="0" indent="-342900" algn="l" defTabSz="914400" rtl="0" eaLnBrk="1" fontAlgn="auto" latinLnBrk="0" hangingPunct="1">
              <a:lnSpc>
                <a:spcPct val="150000"/>
              </a:lnSpc>
              <a:spcBef>
                <a:spcPts val="1000"/>
              </a:spcBef>
              <a:spcAft>
                <a:spcPts val="0"/>
              </a:spcAft>
              <a:buClrTx/>
              <a:buSzTx/>
              <a:tabLst/>
              <a:defRPr/>
            </a:pPr>
            <a:endParaRPr lang="nl-NL" dirty="0"/>
          </a:p>
          <a:p>
            <a:pPr marL="342900" marR="0" lvl="0" indent="-342900" algn="l" defTabSz="914400" rtl="0" eaLnBrk="1" fontAlgn="auto" latinLnBrk="0" hangingPunct="1">
              <a:lnSpc>
                <a:spcPct val="150000"/>
              </a:lnSpc>
              <a:spcBef>
                <a:spcPts val="1000"/>
              </a:spcBef>
              <a:spcAft>
                <a:spcPts val="0"/>
              </a:spcAft>
              <a:buClrTx/>
              <a:buSzTx/>
              <a:tabLst/>
              <a:defRPr/>
            </a:pPr>
            <a:endParaRPr lang="nl-NL" dirty="0"/>
          </a:p>
          <a:p>
            <a:pPr lvl="0"/>
            <a:endParaRPr lang="nl-NL" dirty="0"/>
          </a:p>
        </p:txBody>
      </p:sp>
      <p:sp>
        <p:nvSpPr>
          <p:cNvPr id="4" name="Tijdelijke aanduiding voor datum 3">
            <a:extLst>
              <a:ext uri="{FF2B5EF4-FFF2-40B4-BE49-F238E27FC236}">
                <a16:creationId xmlns:a16="http://schemas.microsoft.com/office/drawing/2014/main" id="{85F2F693-9F02-426C-9092-6A2FE2BC4CE0}"/>
              </a:ext>
            </a:extLst>
          </p:cNvPr>
          <p:cNvSpPr>
            <a:spLocks noGrp="1"/>
          </p:cNvSpPr>
          <p:nvPr>
            <p:ph type="dt" sz="half" idx="10"/>
          </p:nvPr>
        </p:nvSpPr>
        <p:spPr/>
        <p:txBody>
          <a:bodyPr/>
          <a:lstStyle/>
          <a:p>
            <a:fld id="{6601437A-A5FA-454D-88DF-BB2307A390C5}" type="datetime2">
              <a:rPr lang="nl-NL" smtClean="0"/>
              <a:t>vrijdag 4 juni 2021</a:t>
            </a:fld>
            <a:endParaRPr lang="nl-NL" dirty="0"/>
          </a:p>
        </p:txBody>
      </p:sp>
      <p:sp>
        <p:nvSpPr>
          <p:cNvPr id="5" name="Tijdelijke aanduiding voor voettekst 4">
            <a:extLst>
              <a:ext uri="{FF2B5EF4-FFF2-40B4-BE49-F238E27FC236}">
                <a16:creationId xmlns:a16="http://schemas.microsoft.com/office/drawing/2014/main" id="{614C0395-E608-4287-9E0D-A162245D06D6}"/>
              </a:ext>
            </a:extLst>
          </p:cNvPr>
          <p:cNvSpPr>
            <a:spLocks noGrp="1"/>
          </p:cNvSpPr>
          <p:nvPr>
            <p:ph type="ftr" sz="quarter" idx="11"/>
          </p:nvPr>
        </p:nvSpPr>
        <p:spPr/>
        <p:txBody>
          <a:bodyPr/>
          <a:lstStyle/>
          <a:p>
            <a:r>
              <a:rPr lang="nl-NL"/>
              <a:t>Tussentijdse resultaten</a:t>
            </a:r>
          </a:p>
        </p:txBody>
      </p:sp>
      <p:sp>
        <p:nvSpPr>
          <p:cNvPr id="12" name="Tijdelijke aanduiding voor afbeelding 3">
            <a:extLst>
              <a:ext uri="{FF2B5EF4-FFF2-40B4-BE49-F238E27FC236}">
                <a16:creationId xmlns:a16="http://schemas.microsoft.com/office/drawing/2014/main" id="{BFA84CA2-9E37-4908-95BB-77BEE9F41707}"/>
              </a:ext>
            </a:extLst>
          </p:cNvPr>
          <p:cNvSpPr>
            <a:spLocks noGrp="1"/>
          </p:cNvSpPr>
          <p:nvPr>
            <p:ph type="pic" sz="quarter" idx="13" hasCustomPrompt="1"/>
          </p:nvPr>
        </p:nvSpPr>
        <p:spPr>
          <a:xfrm>
            <a:off x="6291943" y="385763"/>
            <a:ext cx="5519057" cy="5714300"/>
          </a:xfrm>
          <a:solidFill>
            <a:schemeClr val="bg1">
              <a:lumMod val="95000"/>
            </a:schemeClr>
          </a:solidFill>
        </p:spPr>
        <p:txBody>
          <a:bodyPr lIns="144000" tIns="504000"/>
          <a:lstStyle>
            <a:lvl1pPr algn="ctr">
              <a:defRPr sz="1800">
                <a:solidFill>
                  <a:schemeClr val="bg1">
                    <a:lumMod val="65000"/>
                  </a:schemeClr>
                </a:solidFill>
                <a:latin typeface="Segoe UI Light" panose="020B0502040204020203" pitchFamily="34" charset="0"/>
                <a:cs typeface="Segoe UI Light" panose="020B0502040204020203" pitchFamily="34" charset="0"/>
              </a:defRPr>
            </a:lvl1pPr>
          </a:lstStyle>
          <a:p>
            <a:r>
              <a:rPr lang="nl-NL" dirty="0"/>
              <a:t>Wijzig afbeelding in Goudappel lint</a:t>
            </a:r>
          </a:p>
        </p:txBody>
      </p:sp>
      <p:grpSp>
        <p:nvGrpSpPr>
          <p:cNvPr id="13" name="Groep 12">
            <a:extLst>
              <a:ext uri="{FF2B5EF4-FFF2-40B4-BE49-F238E27FC236}">
                <a16:creationId xmlns:a16="http://schemas.microsoft.com/office/drawing/2014/main" id="{1BBC5DFB-868C-470E-BE1A-A6A237AF1CDB}"/>
              </a:ext>
            </a:extLst>
          </p:cNvPr>
          <p:cNvGrpSpPr/>
          <p:nvPr userDrawn="1"/>
        </p:nvGrpSpPr>
        <p:grpSpPr>
          <a:xfrm>
            <a:off x="0" y="1470095"/>
            <a:ext cx="3914192" cy="45719"/>
            <a:chOff x="0" y="1471262"/>
            <a:chExt cx="6471285" cy="76200"/>
          </a:xfrm>
        </p:grpSpPr>
        <p:sp>
          <p:nvSpPr>
            <p:cNvPr id="14" name="object 2">
              <a:extLst>
                <a:ext uri="{FF2B5EF4-FFF2-40B4-BE49-F238E27FC236}">
                  <a16:creationId xmlns:a16="http://schemas.microsoft.com/office/drawing/2014/main" id="{5961D484-B402-4E32-8054-E58D1F50EB3F}"/>
                </a:ext>
              </a:extLst>
            </p:cNvPr>
            <p:cNvSpPr/>
            <p:nvPr userDrawn="1"/>
          </p:nvSpPr>
          <p:spPr>
            <a:xfrm>
              <a:off x="0" y="1471262"/>
              <a:ext cx="6471285" cy="0"/>
            </a:xfrm>
            <a:custGeom>
              <a:avLst/>
              <a:gdLst/>
              <a:ahLst/>
              <a:cxnLst/>
              <a:rect l="l" t="t" r="r" b="b"/>
              <a:pathLst>
                <a:path w="6471285">
                  <a:moveTo>
                    <a:pt x="0" y="0"/>
                  </a:moveTo>
                  <a:lnTo>
                    <a:pt x="6471007" y="0"/>
                  </a:lnTo>
                </a:path>
              </a:pathLst>
            </a:custGeom>
            <a:ln w="20334">
              <a:solidFill>
                <a:schemeClr val="tx1"/>
              </a:solidFill>
            </a:ln>
          </p:spPr>
          <p:txBody>
            <a:bodyPr wrap="square" lIns="0" tIns="0" rIns="0" bIns="0" rtlCol="0"/>
            <a:lstStyle/>
            <a:p>
              <a:endParaRPr/>
            </a:p>
          </p:txBody>
        </p:sp>
        <p:sp>
          <p:nvSpPr>
            <p:cNvPr id="15" name="object 3">
              <a:extLst>
                <a:ext uri="{FF2B5EF4-FFF2-40B4-BE49-F238E27FC236}">
                  <a16:creationId xmlns:a16="http://schemas.microsoft.com/office/drawing/2014/main" id="{43A70CE4-646B-44D8-98AE-C988E35F95C1}"/>
                </a:ext>
              </a:extLst>
            </p:cNvPr>
            <p:cNvSpPr/>
            <p:nvPr userDrawn="1"/>
          </p:nvSpPr>
          <p:spPr>
            <a:xfrm>
              <a:off x="0" y="1547462"/>
              <a:ext cx="6471285" cy="0"/>
            </a:xfrm>
            <a:custGeom>
              <a:avLst/>
              <a:gdLst/>
              <a:ahLst/>
              <a:cxnLst/>
              <a:rect l="l" t="t" r="r" b="b"/>
              <a:pathLst>
                <a:path w="6471285">
                  <a:moveTo>
                    <a:pt x="0" y="0"/>
                  </a:moveTo>
                  <a:lnTo>
                    <a:pt x="6471007" y="0"/>
                  </a:lnTo>
                </a:path>
              </a:pathLst>
            </a:custGeom>
            <a:ln w="20334">
              <a:solidFill>
                <a:schemeClr val="tx1"/>
              </a:solidFill>
            </a:ln>
          </p:spPr>
          <p:txBody>
            <a:bodyPr wrap="square" lIns="0" tIns="0" rIns="0" bIns="0" rtlCol="0"/>
            <a:lstStyle/>
            <a:p>
              <a:endParaRPr/>
            </a:p>
          </p:txBody>
        </p:sp>
      </p:grpSp>
      <p:sp>
        <p:nvSpPr>
          <p:cNvPr id="16" name="Tijdelijke aanduiding voor dianummer 5">
            <a:extLst>
              <a:ext uri="{FF2B5EF4-FFF2-40B4-BE49-F238E27FC236}">
                <a16:creationId xmlns:a16="http://schemas.microsoft.com/office/drawing/2014/main" id="{13635418-C92E-40C9-8E4A-3F8347F002DD}"/>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Tree>
    <p:extLst>
      <p:ext uri="{BB962C8B-B14F-4D97-AF65-F5344CB8AC3E}">
        <p14:creationId xmlns:p14="http://schemas.microsoft.com/office/powerpoint/2010/main" val="4134877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
                                        <p:tgtEl>
                                          <p:spTgt spid="2"/>
                                        </p:tgtEl>
                                      </p:cBhvr>
                                    </p:animEffect>
                                    <p:anim calcmode="lin" valueType="num">
                                      <p:cBhvr>
                                        <p:cTn id="8" dur="150" fill="hold"/>
                                        <p:tgtEl>
                                          <p:spTgt spid="2"/>
                                        </p:tgtEl>
                                        <p:attrNameLst>
                                          <p:attrName>ppt_x</p:attrName>
                                        </p:attrNameLst>
                                      </p:cBhvr>
                                      <p:tavLst>
                                        <p:tav tm="0">
                                          <p:val>
                                            <p:strVal val="#ppt_x"/>
                                          </p:val>
                                        </p:tav>
                                        <p:tav tm="100000">
                                          <p:val>
                                            <p:strVal val="#ppt_x"/>
                                          </p:val>
                                        </p:tav>
                                      </p:tavLst>
                                    </p:anim>
                                    <p:anim calcmode="lin" valueType="num">
                                      <p:cBhvr>
                                        <p:cTn id="9" dur="1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2" presetClass="entr" presetSubtype="8" fill="hold" nodeType="afterEffect">
                                  <p:stCondLst>
                                    <p:cond delay="10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200" fill="hold"/>
                                        <p:tgtEl>
                                          <p:spTgt spid="13"/>
                                        </p:tgtEl>
                                        <p:attrNameLst>
                                          <p:attrName>ppt_x</p:attrName>
                                        </p:attrNameLst>
                                      </p:cBhvr>
                                      <p:tavLst>
                                        <p:tav tm="0">
                                          <p:val>
                                            <p:strVal val="0-#ppt_w/2"/>
                                          </p:val>
                                        </p:tav>
                                        <p:tav tm="100000">
                                          <p:val>
                                            <p:strVal val="#ppt_x"/>
                                          </p:val>
                                        </p:tav>
                                      </p:tavLst>
                                    </p:anim>
                                    <p:anim calcmode="lin" valueType="num">
                                      <p:cBhvr additive="base">
                                        <p:cTn id="14" dur="2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550"/>
                            </p:stCondLst>
                            <p:childTnLst>
                              <p:par>
                                <p:cTn id="16" presetID="10" presetClass="entr" presetSubtype="0" fill="hold" grpId="0" nodeType="after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tekst met bullets en afbeeld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0D1355-C620-496B-B7C0-FF8385D053DB}"/>
              </a:ext>
            </a:extLst>
          </p:cNvPr>
          <p:cNvSpPr>
            <a:spLocks noGrp="1"/>
          </p:cNvSpPr>
          <p:nvPr>
            <p:ph type="title" hasCustomPrompt="1"/>
          </p:nvPr>
        </p:nvSpPr>
        <p:spPr>
          <a:xfrm>
            <a:off x="766763" y="851007"/>
            <a:ext cx="5329238" cy="498598"/>
          </a:xfrm>
        </p:spPr>
        <p:txBody>
          <a:bodyPr/>
          <a:lstStyle>
            <a:lvl1pPr>
              <a:defRPr baseline="0"/>
            </a:lvl1pPr>
          </a:lstStyle>
          <a:p>
            <a:r>
              <a:rPr lang="nl-NL" dirty="0"/>
              <a:t>TITEL PAGINA</a:t>
            </a:r>
          </a:p>
        </p:txBody>
      </p:sp>
      <p:sp>
        <p:nvSpPr>
          <p:cNvPr id="3" name="Tijdelijke aanduiding voor inhoud 2">
            <a:extLst>
              <a:ext uri="{FF2B5EF4-FFF2-40B4-BE49-F238E27FC236}">
                <a16:creationId xmlns:a16="http://schemas.microsoft.com/office/drawing/2014/main" id="{7E665817-04BA-4683-98ED-D301CFA00132}"/>
              </a:ext>
            </a:extLst>
          </p:cNvPr>
          <p:cNvSpPr>
            <a:spLocks noGrp="1"/>
          </p:cNvSpPr>
          <p:nvPr>
            <p:ph idx="1"/>
          </p:nvPr>
        </p:nvSpPr>
        <p:spPr>
          <a:xfrm>
            <a:off x="766763" y="1702837"/>
            <a:ext cx="5329237" cy="4210601"/>
          </a:xfrm>
        </p:spPr>
        <p:txBody>
          <a:bodyPr tIns="0" rIns="72000"/>
          <a:lstStyle>
            <a:lvl1pPr marL="342900" marR="0" indent="-342900" algn="l" defTabSz="914400" rtl="0" eaLnBrk="1" fontAlgn="auto" latinLnBrk="0" hangingPunct="1">
              <a:lnSpc>
                <a:spcPct val="150000"/>
              </a:lnSpc>
              <a:spcBef>
                <a:spcPts val="1000"/>
              </a:spcBef>
              <a:spcAft>
                <a:spcPts val="0"/>
              </a:spcAft>
              <a:buClr>
                <a:schemeClr val="accent1"/>
              </a:buClr>
              <a:buSzTx/>
              <a:buFont typeface="Arial" panose="020B0604020202020204" pitchFamily="34" charset="0"/>
              <a:buChar char="•"/>
              <a:tabLst/>
              <a:defRPr baseline="0"/>
            </a:lvl1pPr>
            <a:lvl2pPr>
              <a:lnSpc>
                <a:spcPct val="150000"/>
              </a:lnSpc>
              <a:defRPr/>
            </a:lvl2pPr>
            <a:lvl3pPr>
              <a:lnSpc>
                <a:spcPct val="150000"/>
              </a:lnSpc>
              <a:defRPr/>
            </a:lvl3pPr>
            <a:lvl4pPr>
              <a:lnSpc>
                <a:spcPct val="150000"/>
              </a:lnSpc>
              <a:defRPr/>
            </a:lvl4pPr>
            <a:lvl5pPr>
              <a:lnSpc>
                <a:spcPct val="150000"/>
              </a:lnSpc>
              <a:defRPr/>
            </a:lvl5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85F2F693-9F02-426C-9092-6A2FE2BC4CE0}"/>
              </a:ext>
            </a:extLst>
          </p:cNvPr>
          <p:cNvSpPr>
            <a:spLocks noGrp="1"/>
          </p:cNvSpPr>
          <p:nvPr>
            <p:ph type="dt" sz="half" idx="10"/>
          </p:nvPr>
        </p:nvSpPr>
        <p:spPr/>
        <p:txBody>
          <a:bodyPr/>
          <a:lstStyle/>
          <a:p>
            <a:fld id="{1AADD0D3-8F81-417D-A534-955E85FDF400}" type="datetime2">
              <a:rPr lang="nl-NL" smtClean="0"/>
              <a:t>vrijdag 4 juni 2021</a:t>
            </a:fld>
            <a:endParaRPr lang="nl-NL" dirty="0"/>
          </a:p>
        </p:txBody>
      </p:sp>
      <p:sp>
        <p:nvSpPr>
          <p:cNvPr id="5" name="Tijdelijke aanduiding voor voettekst 4">
            <a:extLst>
              <a:ext uri="{FF2B5EF4-FFF2-40B4-BE49-F238E27FC236}">
                <a16:creationId xmlns:a16="http://schemas.microsoft.com/office/drawing/2014/main" id="{614C0395-E608-4287-9E0D-A162245D06D6}"/>
              </a:ext>
            </a:extLst>
          </p:cNvPr>
          <p:cNvSpPr>
            <a:spLocks noGrp="1"/>
          </p:cNvSpPr>
          <p:nvPr>
            <p:ph type="ftr" sz="quarter" idx="11"/>
          </p:nvPr>
        </p:nvSpPr>
        <p:spPr/>
        <p:txBody>
          <a:bodyPr/>
          <a:lstStyle/>
          <a:p>
            <a:r>
              <a:rPr lang="nl-NL"/>
              <a:t>Tussentijdse resultaten</a:t>
            </a:r>
          </a:p>
        </p:txBody>
      </p:sp>
      <p:sp>
        <p:nvSpPr>
          <p:cNvPr id="12" name="Tijdelijke aanduiding voor afbeelding 3">
            <a:extLst>
              <a:ext uri="{FF2B5EF4-FFF2-40B4-BE49-F238E27FC236}">
                <a16:creationId xmlns:a16="http://schemas.microsoft.com/office/drawing/2014/main" id="{BFA84CA2-9E37-4908-95BB-77BEE9F41707}"/>
              </a:ext>
            </a:extLst>
          </p:cNvPr>
          <p:cNvSpPr>
            <a:spLocks noGrp="1"/>
          </p:cNvSpPr>
          <p:nvPr>
            <p:ph type="pic" sz="quarter" idx="13" hasCustomPrompt="1"/>
          </p:nvPr>
        </p:nvSpPr>
        <p:spPr>
          <a:xfrm>
            <a:off x="6291943" y="385763"/>
            <a:ext cx="5519057" cy="5714300"/>
          </a:xfrm>
          <a:solidFill>
            <a:schemeClr val="bg1">
              <a:lumMod val="95000"/>
            </a:schemeClr>
          </a:solidFill>
        </p:spPr>
        <p:txBody>
          <a:bodyPr lIns="144000" tIns="504000"/>
          <a:lstStyle>
            <a:lvl1pPr algn="ctr">
              <a:defRPr sz="1800">
                <a:solidFill>
                  <a:schemeClr val="bg1">
                    <a:lumMod val="65000"/>
                  </a:schemeClr>
                </a:solidFill>
                <a:latin typeface="Segoe UI Light" panose="020B0502040204020203" pitchFamily="34" charset="0"/>
                <a:cs typeface="Segoe UI Light" panose="020B0502040204020203" pitchFamily="34" charset="0"/>
              </a:defRPr>
            </a:lvl1pPr>
          </a:lstStyle>
          <a:p>
            <a:r>
              <a:rPr lang="nl-NL" dirty="0"/>
              <a:t>Wijzig afbeelding in Goudappel lint</a:t>
            </a:r>
          </a:p>
        </p:txBody>
      </p:sp>
      <p:grpSp>
        <p:nvGrpSpPr>
          <p:cNvPr id="13" name="Groep 12">
            <a:extLst>
              <a:ext uri="{FF2B5EF4-FFF2-40B4-BE49-F238E27FC236}">
                <a16:creationId xmlns:a16="http://schemas.microsoft.com/office/drawing/2014/main" id="{1BBC5DFB-868C-470E-BE1A-A6A237AF1CDB}"/>
              </a:ext>
            </a:extLst>
          </p:cNvPr>
          <p:cNvGrpSpPr/>
          <p:nvPr userDrawn="1"/>
        </p:nvGrpSpPr>
        <p:grpSpPr>
          <a:xfrm>
            <a:off x="0" y="1470095"/>
            <a:ext cx="3914192" cy="45719"/>
            <a:chOff x="0" y="1471262"/>
            <a:chExt cx="6471285" cy="76200"/>
          </a:xfrm>
        </p:grpSpPr>
        <p:sp>
          <p:nvSpPr>
            <p:cNvPr id="14" name="object 2">
              <a:extLst>
                <a:ext uri="{FF2B5EF4-FFF2-40B4-BE49-F238E27FC236}">
                  <a16:creationId xmlns:a16="http://schemas.microsoft.com/office/drawing/2014/main" id="{5961D484-B402-4E32-8054-E58D1F50EB3F}"/>
                </a:ext>
              </a:extLst>
            </p:cNvPr>
            <p:cNvSpPr/>
            <p:nvPr userDrawn="1"/>
          </p:nvSpPr>
          <p:spPr>
            <a:xfrm>
              <a:off x="0" y="1471262"/>
              <a:ext cx="6471285" cy="0"/>
            </a:xfrm>
            <a:custGeom>
              <a:avLst/>
              <a:gdLst/>
              <a:ahLst/>
              <a:cxnLst/>
              <a:rect l="l" t="t" r="r" b="b"/>
              <a:pathLst>
                <a:path w="6471285">
                  <a:moveTo>
                    <a:pt x="0" y="0"/>
                  </a:moveTo>
                  <a:lnTo>
                    <a:pt x="6471007" y="0"/>
                  </a:lnTo>
                </a:path>
              </a:pathLst>
            </a:custGeom>
            <a:ln w="20334">
              <a:solidFill>
                <a:schemeClr val="tx1"/>
              </a:solidFill>
            </a:ln>
          </p:spPr>
          <p:txBody>
            <a:bodyPr wrap="square" lIns="0" tIns="0" rIns="0" bIns="0" rtlCol="0"/>
            <a:lstStyle/>
            <a:p>
              <a:endParaRPr/>
            </a:p>
          </p:txBody>
        </p:sp>
        <p:sp>
          <p:nvSpPr>
            <p:cNvPr id="15" name="object 3">
              <a:extLst>
                <a:ext uri="{FF2B5EF4-FFF2-40B4-BE49-F238E27FC236}">
                  <a16:creationId xmlns:a16="http://schemas.microsoft.com/office/drawing/2014/main" id="{43A70CE4-646B-44D8-98AE-C988E35F95C1}"/>
                </a:ext>
              </a:extLst>
            </p:cNvPr>
            <p:cNvSpPr/>
            <p:nvPr userDrawn="1"/>
          </p:nvSpPr>
          <p:spPr>
            <a:xfrm>
              <a:off x="0" y="1547462"/>
              <a:ext cx="6471285" cy="0"/>
            </a:xfrm>
            <a:custGeom>
              <a:avLst/>
              <a:gdLst/>
              <a:ahLst/>
              <a:cxnLst/>
              <a:rect l="l" t="t" r="r" b="b"/>
              <a:pathLst>
                <a:path w="6471285">
                  <a:moveTo>
                    <a:pt x="0" y="0"/>
                  </a:moveTo>
                  <a:lnTo>
                    <a:pt x="6471007" y="0"/>
                  </a:lnTo>
                </a:path>
              </a:pathLst>
            </a:custGeom>
            <a:ln w="20334">
              <a:solidFill>
                <a:schemeClr val="tx1"/>
              </a:solidFill>
            </a:ln>
          </p:spPr>
          <p:txBody>
            <a:bodyPr wrap="square" lIns="0" tIns="0" rIns="0" bIns="0" rtlCol="0"/>
            <a:lstStyle/>
            <a:p>
              <a:endParaRPr/>
            </a:p>
          </p:txBody>
        </p:sp>
      </p:grpSp>
      <p:sp>
        <p:nvSpPr>
          <p:cNvPr id="16" name="Tijdelijke aanduiding voor dianummer 5">
            <a:extLst>
              <a:ext uri="{FF2B5EF4-FFF2-40B4-BE49-F238E27FC236}">
                <a16:creationId xmlns:a16="http://schemas.microsoft.com/office/drawing/2014/main" id="{13635418-C92E-40C9-8E4A-3F8347F002DD}"/>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Tree>
    <p:extLst>
      <p:ext uri="{BB962C8B-B14F-4D97-AF65-F5344CB8AC3E}">
        <p14:creationId xmlns:p14="http://schemas.microsoft.com/office/powerpoint/2010/main" val="3823935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
                                        <p:tgtEl>
                                          <p:spTgt spid="2"/>
                                        </p:tgtEl>
                                      </p:cBhvr>
                                    </p:animEffect>
                                    <p:anim calcmode="lin" valueType="num">
                                      <p:cBhvr>
                                        <p:cTn id="8" dur="150" fill="hold"/>
                                        <p:tgtEl>
                                          <p:spTgt spid="2"/>
                                        </p:tgtEl>
                                        <p:attrNameLst>
                                          <p:attrName>ppt_x</p:attrName>
                                        </p:attrNameLst>
                                      </p:cBhvr>
                                      <p:tavLst>
                                        <p:tav tm="0">
                                          <p:val>
                                            <p:strVal val="#ppt_x"/>
                                          </p:val>
                                        </p:tav>
                                        <p:tav tm="100000">
                                          <p:val>
                                            <p:strVal val="#ppt_x"/>
                                          </p:val>
                                        </p:tav>
                                      </p:tavLst>
                                    </p:anim>
                                    <p:anim calcmode="lin" valueType="num">
                                      <p:cBhvr>
                                        <p:cTn id="9" dur="1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2" presetClass="entr" presetSubtype="8" fill="hold" nodeType="afterEffect">
                                  <p:stCondLst>
                                    <p:cond delay="10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200" fill="hold"/>
                                        <p:tgtEl>
                                          <p:spTgt spid="13"/>
                                        </p:tgtEl>
                                        <p:attrNameLst>
                                          <p:attrName>ppt_x</p:attrName>
                                        </p:attrNameLst>
                                      </p:cBhvr>
                                      <p:tavLst>
                                        <p:tav tm="0">
                                          <p:val>
                                            <p:strVal val="0-#ppt_w/2"/>
                                          </p:val>
                                        </p:tav>
                                        <p:tav tm="100000">
                                          <p:val>
                                            <p:strVal val="#ppt_x"/>
                                          </p:val>
                                        </p:tav>
                                      </p:tavLst>
                                    </p:anim>
                                    <p:anim calcmode="lin" valueType="num">
                                      <p:cBhvr additive="base">
                                        <p:cTn id="14" dur="2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550"/>
                            </p:stCondLst>
                            <p:childTnLst>
                              <p:par>
                                <p:cTn id="16" presetID="10" presetClass="entr" presetSubtype="0" fill="hold" grpId="0" nodeType="afterEffect" nodePh="1">
                                  <p:stCondLst>
                                    <p:cond delay="0"/>
                                  </p:stCondLst>
                                  <p:endCondLst>
                                    <p:cond evt="begin" delay="0">
                                      <p:tn val="16"/>
                                    </p:cond>
                                  </p:end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afterEffect" nodePh="1">
                  <p:stCondLst>
                    <p:cond delay="0"/>
                  </p:stCondLst>
                  <p:endCondLst>
                    <p:cond delay="0"/>
                  </p:end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 Koptekst met bullets en afbeeld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0D1355-C620-496B-B7C0-FF8385D053DB}"/>
              </a:ext>
            </a:extLst>
          </p:cNvPr>
          <p:cNvSpPr>
            <a:spLocks noGrp="1"/>
          </p:cNvSpPr>
          <p:nvPr>
            <p:ph type="title" hasCustomPrompt="1"/>
          </p:nvPr>
        </p:nvSpPr>
        <p:spPr>
          <a:xfrm>
            <a:off x="766763" y="851007"/>
            <a:ext cx="5329238" cy="498598"/>
          </a:xfrm>
        </p:spPr>
        <p:txBody>
          <a:bodyPr/>
          <a:lstStyle>
            <a:lvl1pPr>
              <a:defRPr baseline="0"/>
            </a:lvl1pPr>
          </a:lstStyle>
          <a:p>
            <a:r>
              <a:rPr lang="nl-NL" dirty="0"/>
              <a:t>TITEL PAGINA</a:t>
            </a:r>
          </a:p>
        </p:txBody>
      </p:sp>
      <p:sp>
        <p:nvSpPr>
          <p:cNvPr id="4" name="Tijdelijke aanduiding voor datum 3">
            <a:extLst>
              <a:ext uri="{FF2B5EF4-FFF2-40B4-BE49-F238E27FC236}">
                <a16:creationId xmlns:a16="http://schemas.microsoft.com/office/drawing/2014/main" id="{85F2F693-9F02-426C-9092-6A2FE2BC4CE0}"/>
              </a:ext>
            </a:extLst>
          </p:cNvPr>
          <p:cNvSpPr>
            <a:spLocks noGrp="1"/>
          </p:cNvSpPr>
          <p:nvPr>
            <p:ph type="dt" sz="half" idx="10"/>
          </p:nvPr>
        </p:nvSpPr>
        <p:spPr/>
        <p:txBody>
          <a:bodyPr/>
          <a:lstStyle/>
          <a:p>
            <a:fld id="{16AE42BA-DEA9-4BF9-96FE-F14779687676}" type="datetime2">
              <a:rPr lang="nl-NL" smtClean="0"/>
              <a:t>vrijdag 4 juni 2021</a:t>
            </a:fld>
            <a:endParaRPr lang="nl-NL" dirty="0"/>
          </a:p>
        </p:txBody>
      </p:sp>
      <p:sp>
        <p:nvSpPr>
          <p:cNvPr id="5" name="Tijdelijke aanduiding voor voettekst 4">
            <a:extLst>
              <a:ext uri="{FF2B5EF4-FFF2-40B4-BE49-F238E27FC236}">
                <a16:creationId xmlns:a16="http://schemas.microsoft.com/office/drawing/2014/main" id="{614C0395-E608-4287-9E0D-A162245D06D6}"/>
              </a:ext>
            </a:extLst>
          </p:cNvPr>
          <p:cNvSpPr>
            <a:spLocks noGrp="1"/>
          </p:cNvSpPr>
          <p:nvPr>
            <p:ph type="ftr" sz="quarter" idx="11"/>
          </p:nvPr>
        </p:nvSpPr>
        <p:spPr/>
        <p:txBody>
          <a:bodyPr/>
          <a:lstStyle/>
          <a:p>
            <a:r>
              <a:rPr lang="nl-NL"/>
              <a:t>Tussentijdse resultaten</a:t>
            </a:r>
          </a:p>
        </p:txBody>
      </p:sp>
      <p:sp>
        <p:nvSpPr>
          <p:cNvPr id="12" name="Tijdelijke aanduiding voor afbeelding 3">
            <a:extLst>
              <a:ext uri="{FF2B5EF4-FFF2-40B4-BE49-F238E27FC236}">
                <a16:creationId xmlns:a16="http://schemas.microsoft.com/office/drawing/2014/main" id="{BFA84CA2-9E37-4908-95BB-77BEE9F41707}"/>
              </a:ext>
            </a:extLst>
          </p:cNvPr>
          <p:cNvSpPr>
            <a:spLocks noGrp="1"/>
          </p:cNvSpPr>
          <p:nvPr>
            <p:ph type="pic" sz="quarter" idx="13" hasCustomPrompt="1"/>
          </p:nvPr>
        </p:nvSpPr>
        <p:spPr>
          <a:xfrm>
            <a:off x="6291943" y="385763"/>
            <a:ext cx="5519057" cy="5714300"/>
          </a:xfrm>
          <a:solidFill>
            <a:schemeClr val="bg1">
              <a:lumMod val="95000"/>
            </a:schemeClr>
          </a:solidFill>
        </p:spPr>
        <p:txBody>
          <a:bodyPr lIns="144000" tIns="504000"/>
          <a:lstStyle>
            <a:lvl1pPr algn="ctr">
              <a:defRPr sz="1800">
                <a:solidFill>
                  <a:schemeClr val="bg1">
                    <a:lumMod val="65000"/>
                  </a:schemeClr>
                </a:solidFill>
                <a:latin typeface="Segoe UI Light" panose="020B0502040204020203" pitchFamily="34" charset="0"/>
                <a:cs typeface="Segoe UI Light" panose="020B0502040204020203" pitchFamily="34" charset="0"/>
              </a:defRPr>
            </a:lvl1pPr>
          </a:lstStyle>
          <a:p>
            <a:r>
              <a:rPr lang="nl-NL" dirty="0"/>
              <a:t>Wijzig afbeelding in Goudappel lint</a:t>
            </a:r>
          </a:p>
        </p:txBody>
      </p:sp>
      <p:grpSp>
        <p:nvGrpSpPr>
          <p:cNvPr id="13" name="Groep 12">
            <a:extLst>
              <a:ext uri="{FF2B5EF4-FFF2-40B4-BE49-F238E27FC236}">
                <a16:creationId xmlns:a16="http://schemas.microsoft.com/office/drawing/2014/main" id="{1BBC5DFB-868C-470E-BE1A-A6A237AF1CDB}"/>
              </a:ext>
            </a:extLst>
          </p:cNvPr>
          <p:cNvGrpSpPr/>
          <p:nvPr userDrawn="1"/>
        </p:nvGrpSpPr>
        <p:grpSpPr>
          <a:xfrm>
            <a:off x="0" y="1470095"/>
            <a:ext cx="3914192" cy="45719"/>
            <a:chOff x="0" y="1471262"/>
            <a:chExt cx="6471285" cy="76200"/>
          </a:xfrm>
        </p:grpSpPr>
        <p:sp>
          <p:nvSpPr>
            <p:cNvPr id="14" name="object 2">
              <a:extLst>
                <a:ext uri="{FF2B5EF4-FFF2-40B4-BE49-F238E27FC236}">
                  <a16:creationId xmlns:a16="http://schemas.microsoft.com/office/drawing/2014/main" id="{5961D484-B402-4E32-8054-E58D1F50EB3F}"/>
                </a:ext>
              </a:extLst>
            </p:cNvPr>
            <p:cNvSpPr/>
            <p:nvPr userDrawn="1"/>
          </p:nvSpPr>
          <p:spPr>
            <a:xfrm>
              <a:off x="0" y="1471262"/>
              <a:ext cx="6471285" cy="0"/>
            </a:xfrm>
            <a:custGeom>
              <a:avLst/>
              <a:gdLst/>
              <a:ahLst/>
              <a:cxnLst/>
              <a:rect l="l" t="t" r="r" b="b"/>
              <a:pathLst>
                <a:path w="6471285">
                  <a:moveTo>
                    <a:pt x="0" y="0"/>
                  </a:moveTo>
                  <a:lnTo>
                    <a:pt x="6471007" y="0"/>
                  </a:lnTo>
                </a:path>
              </a:pathLst>
            </a:custGeom>
            <a:ln w="20334">
              <a:solidFill>
                <a:schemeClr val="tx1"/>
              </a:solidFill>
            </a:ln>
          </p:spPr>
          <p:txBody>
            <a:bodyPr wrap="square" lIns="0" tIns="0" rIns="0" bIns="0" rtlCol="0"/>
            <a:lstStyle/>
            <a:p>
              <a:endParaRPr/>
            </a:p>
          </p:txBody>
        </p:sp>
        <p:sp>
          <p:nvSpPr>
            <p:cNvPr id="15" name="object 3">
              <a:extLst>
                <a:ext uri="{FF2B5EF4-FFF2-40B4-BE49-F238E27FC236}">
                  <a16:creationId xmlns:a16="http://schemas.microsoft.com/office/drawing/2014/main" id="{43A70CE4-646B-44D8-98AE-C988E35F95C1}"/>
                </a:ext>
              </a:extLst>
            </p:cNvPr>
            <p:cNvSpPr/>
            <p:nvPr userDrawn="1"/>
          </p:nvSpPr>
          <p:spPr>
            <a:xfrm>
              <a:off x="0" y="1547462"/>
              <a:ext cx="6471285" cy="0"/>
            </a:xfrm>
            <a:custGeom>
              <a:avLst/>
              <a:gdLst/>
              <a:ahLst/>
              <a:cxnLst/>
              <a:rect l="l" t="t" r="r" b="b"/>
              <a:pathLst>
                <a:path w="6471285">
                  <a:moveTo>
                    <a:pt x="0" y="0"/>
                  </a:moveTo>
                  <a:lnTo>
                    <a:pt x="6471007" y="0"/>
                  </a:lnTo>
                </a:path>
              </a:pathLst>
            </a:custGeom>
            <a:ln w="20334">
              <a:solidFill>
                <a:schemeClr val="tx1"/>
              </a:solidFill>
            </a:ln>
          </p:spPr>
          <p:txBody>
            <a:bodyPr wrap="square" lIns="0" tIns="0" rIns="0" bIns="0" rtlCol="0"/>
            <a:lstStyle/>
            <a:p>
              <a:endParaRPr/>
            </a:p>
          </p:txBody>
        </p:sp>
      </p:grpSp>
      <p:sp>
        <p:nvSpPr>
          <p:cNvPr id="11" name="Tijdelijke aanduiding voor inhoud 2">
            <a:extLst>
              <a:ext uri="{FF2B5EF4-FFF2-40B4-BE49-F238E27FC236}">
                <a16:creationId xmlns:a16="http://schemas.microsoft.com/office/drawing/2014/main" id="{B3DFEA6E-0882-46BD-8FD7-753A5DB0AF52}"/>
              </a:ext>
            </a:extLst>
          </p:cNvPr>
          <p:cNvSpPr>
            <a:spLocks noGrp="1"/>
          </p:cNvSpPr>
          <p:nvPr>
            <p:ph idx="1" hasCustomPrompt="1"/>
          </p:nvPr>
        </p:nvSpPr>
        <p:spPr>
          <a:xfrm>
            <a:off x="766763" y="1808163"/>
            <a:ext cx="5329237" cy="4105275"/>
          </a:xfrm>
        </p:spPr>
        <p:txBody>
          <a:bodyPr/>
          <a:lstStyle>
            <a:lvl1pPr>
              <a:defRPr b="1"/>
            </a:lvl1pPr>
            <a:lvl2pPr marL="179388" indent="-179388">
              <a:buFont typeface="Segoe UI" panose="020B0502040204020203" pitchFamily="34" charset="0"/>
              <a:buChar char="‐"/>
              <a:defRPr/>
            </a:lvl2pPr>
            <a:lvl3pPr marL="358775" indent="-179388">
              <a:buFont typeface="Arial" panose="020B0604020202020204" pitchFamily="34" charset="0"/>
              <a:buChar char="•"/>
              <a:tabLst>
                <a:tab pos="358775" algn="l"/>
              </a:tabLst>
              <a:defRPr/>
            </a:lvl3pPr>
            <a:lvl4pPr marL="625475" indent="-266700">
              <a:defRPr/>
            </a:lvl4pPr>
            <a:lvl5pPr marL="1828800" indent="-1470025">
              <a:defRPr/>
            </a:lvl5pPr>
          </a:lstStyle>
          <a:p>
            <a:pPr lvl="0"/>
            <a:r>
              <a:rPr lang="nl-NL" dirty="0"/>
              <a:t>Klikken om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6" name="Tijdelijke aanduiding voor dianummer 5">
            <a:extLst>
              <a:ext uri="{FF2B5EF4-FFF2-40B4-BE49-F238E27FC236}">
                <a16:creationId xmlns:a16="http://schemas.microsoft.com/office/drawing/2014/main" id="{8B34FF0C-4F03-4E32-8780-BE71E61B7FA5}"/>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Tree>
    <p:extLst>
      <p:ext uri="{BB962C8B-B14F-4D97-AF65-F5344CB8AC3E}">
        <p14:creationId xmlns:p14="http://schemas.microsoft.com/office/powerpoint/2010/main" val="2184252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
                                        <p:tgtEl>
                                          <p:spTgt spid="2"/>
                                        </p:tgtEl>
                                      </p:cBhvr>
                                    </p:animEffect>
                                    <p:anim calcmode="lin" valueType="num">
                                      <p:cBhvr>
                                        <p:cTn id="8" dur="150" fill="hold"/>
                                        <p:tgtEl>
                                          <p:spTgt spid="2"/>
                                        </p:tgtEl>
                                        <p:attrNameLst>
                                          <p:attrName>ppt_x</p:attrName>
                                        </p:attrNameLst>
                                      </p:cBhvr>
                                      <p:tavLst>
                                        <p:tav tm="0">
                                          <p:val>
                                            <p:strVal val="#ppt_x"/>
                                          </p:val>
                                        </p:tav>
                                        <p:tav tm="100000">
                                          <p:val>
                                            <p:strVal val="#ppt_x"/>
                                          </p:val>
                                        </p:tav>
                                      </p:tavLst>
                                    </p:anim>
                                    <p:anim calcmode="lin" valueType="num">
                                      <p:cBhvr>
                                        <p:cTn id="9" dur="1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2" presetClass="entr" presetSubtype="8" fill="hold" nodeType="afterEffect">
                                  <p:stCondLst>
                                    <p:cond delay="10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200" fill="hold"/>
                                        <p:tgtEl>
                                          <p:spTgt spid="13"/>
                                        </p:tgtEl>
                                        <p:attrNameLst>
                                          <p:attrName>ppt_x</p:attrName>
                                        </p:attrNameLst>
                                      </p:cBhvr>
                                      <p:tavLst>
                                        <p:tav tm="0">
                                          <p:val>
                                            <p:strVal val="0-#ppt_w/2"/>
                                          </p:val>
                                        </p:tav>
                                        <p:tav tm="100000">
                                          <p:val>
                                            <p:strVal val="#ppt_x"/>
                                          </p:val>
                                        </p:tav>
                                      </p:tavLst>
                                    </p:anim>
                                    <p:anim calcmode="lin" valueType="num">
                                      <p:cBhvr additive="base">
                                        <p:cTn id="14" dur="2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550"/>
                            </p:stCondLst>
                            <p:childTnLst>
                              <p:par>
                                <p:cTn id="16" presetID="10" presetClass="entr" presetSubtype="0" fill="hold" grpId="0" nodeType="afterEffect">
                                  <p:stCondLst>
                                    <p:cond delay="10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fade">
                                      <p:cBhvr>
                                        <p:cTn id="18" dur="100"/>
                                        <p:tgtEl>
                                          <p:spTgt spid="11">
                                            <p:txEl>
                                              <p:pRg st="0" end="0"/>
                                            </p:txEl>
                                          </p:spTgt>
                                        </p:tgtEl>
                                      </p:cBhvr>
                                    </p:animEffect>
                                  </p:childTnLst>
                                </p:cTn>
                              </p:par>
                            </p:childTnLst>
                          </p:cTn>
                        </p:par>
                        <p:par>
                          <p:cTn id="19" fill="hold">
                            <p:stCondLst>
                              <p:cond delay="750"/>
                            </p:stCondLst>
                            <p:childTnLst>
                              <p:par>
                                <p:cTn id="20" presetID="10" presetClass="entr" presetSubtype="0" fill="hold" grpId="0" nodeType="afterEffect">
                                  <p:stCondLst>
                                    <p:cond delay="100"/>
                                  </p:stCondLst>
                                  <p:childTnLst>
                                    <p:set>
                                      <p:cBhvr>
                                        <p:cTn id="21" dur="1" fill="hold">
                                          <p:stCondLst>
                                            <p:cond delay="0"/>
                                          </p:stCondLst>
                                        </p:cTn>
                                        <p:tgtEl>
                                          <p:spTgt spid="11">
                                            <p:txEl>
                                              <p:pRg st="1" end="1"/>
                                            </p:txEl>
                                          </p:spTgt>
                                        </p:tgtEl>
                                        <p:attrNameLst>
                                          <p:attrName>style.visibility</p:attrName>
                                        </p:attrNameLst>
                                      </p:cBhvr>
                                      <p:to>
                                        <p:strVal val="visible"/>
                                      </p:to>
                                    </p:set>
                                    <p:animEffect transition="in" filter="fade">
                                      <p:cBhvr>
                                        <p:cTn id="22" dur="100"/>
                                        <p:tgtEl>
                                          <p:spTgt spid="11">
                                            <p:txEl>
                                              <p:pRg st="1" end="1"/>
                                            </p:txEl>
                                          </p:spTgt>
                                        </p:tgtEl>
                                      </p:cBhvr>
                                    </p:animEffect>
                                  </p:childTnLst>
                                </p:cTn>
                              </p:par>
                            </p:childTnLst>
                          </p:cTn>
                        </p:par>
                        <p:par>
                          <p:cTn id="23" fill="hold">
                            <p:stCondLst>
                              <p:cond delay="950"/>
                            </p:stCondLst>
                            <p:childTnLst>
                              <p:par>
                                <p:cTn id="24" presetID="10" presetClass="entr" presetSubtype="0" fill="hold" grpId="0" nodeType="afterEffect">
                                  <p:stCondLst>
                                    <p:cond delay="100"/>
                                  </p:stCondLst>
                                  <p:childTnLst>
                                    <p:set>
                                      <p:cBhvr>
                                        <p:cTn id="25" dur="1" fill="hold">
                                          <p:stCondLst>
                                            <p:cond delay="0"/>
                                          </p:stCondLst>
                                        </p:cTn>
                                        <p:tgtEl>
                                          <p:spTgt spid="11">
                                            <p:txEl>
                                              <p:pRg st="2" end="2"/>
                                            </p:txEl>
                                          </p:spTgt>
                                        </p:tgtEl>
                                        <p:attrNameLst>
                                          <p:attrName>style.visibility</p:attrName>
                                        </p:attrNameLst>
                                      </p:cBhvr>
                                      <p:to>
                                        <p:strVal val="visible"/>
                                      </p:to>
                                    </p:set>
                                    <p:animEffect transition="in" filter="fade">
                                      <p:cBhvr>
                                        <p:cTn id="26" dur="100"/>
                                        <p:tgtEl>
                                          <p:spTgt spid="11">
                                            <p:txEl>
                                              <p:pRg st="2" end="2"/>
                                            </p:txEl>
                                          </p:spTgt>
                                        </p:tgtEl>
                                      </p:cBhvr>
                                    </p:animEffect>
                                  </p:childTnLst>
                                </p:cTn>
                              </p:par>
                            </p:childTnLst>
                          </p:cTn>
                        </p:par>
                        <p:par>
                          <p:cTn id="27" fill="hold">
                            <p:stCondLst>
                              <p:cond delay="1150"/>
                            </p:stCondLst>
                            <p:childTnLst>
                              <p:par>
                                <p:cTn id="28" presetID="10" presetClass="entr" presetSubtype="0" fill="hold" grpId="0" nodeType="afterEffect">
                                  <p:stCondLst>
                                    <p:cond delay="100"/>
                                  </p:stCondLst>
                                  <p:childTnLst>
                                    <p:set>
                                      <p:cBhvr>
                                        <p:cTn id="29" dur="1" fill="hold">
                                          <p:stCondLst>
                                            <p:cond delay="0"/>
                                          </p:stCondLst>
                                        </p:cTn>
                                        <p:tgtEl>
                                          <p:spTgt spid="11">
                                            <p:txEl>
                                              <p:pRg st="3" end="3"/>
                                            </p:txEl>
                                          </p:spTgt>
                                        </p:tgtEl>
                                        <p:attrNameLst>
                                          <p:attrName>style.visibility</p:attrName>
                                        </p:attrNameLst>
                                      </p:cBhvr>
                                      <p:to>
                                        <p:strVal val="visible"/>
                                      </p:to>
                                    </p:set>
                                    <p:animEffect transition="in" filter="fade">
                                      <p:cBhvr>
                                        <p:cTn id="30" dur="100"/>
                                        <p:tgtEl>
                                          <p:spTgt spid="11">
                                            <p:txEl>
                                              <p:pRg st="3" end="3"/>
                                            </p:txEl>
                                          </p:spTgt>
                                        </p:tgtEl>
                                      </p:cBhvr>
                                    </p:animEffect>
                                  </p:childTnLst>
                                </p:cTn>
                              </p:par>
                            </p:childTnLst>
                          </p:cTn>
                        </p:par>
                        <p:par>
                          <p:cTn id="31" fill="hold">
                            <p:stCondLst>
                              <p:cond delay="1350"/>
                            </p:stCondLst>
                            <p:childTnLst>
                              <p:par>
                                <p:cTn id="32" presetID="10" presetClass="entr" presetSubtype="0" fill="hold" grpId="0" nodeType="afterEffect">
                                  <p:stCondLst>
                                    <p:cond delay="100"/>
                                  </p:stCondLst>
                                  <p:childTnLst>
                                    <p:set>
                                      <p:cBhvr>
                                        <p:cTn id="33" dur="1" fill="hold">
                                          <p:stCondLst>
                                            <p:cond delay="0"/>
                                          </p:stCondLst>
                                        </p:cTn>
                                        <p:tgtEl>
                                          <p:spTgt spid="11">
                                            <p:txEl>
                                              <p:pRg st="4" end="4"/>
                                            </p:txEl>
                                          </p:spTgt>
                                        </p:tgtEl>
                                        <p:attrNameLst>
                                          <p:attrName>style.visibility</p:attrName>
                                        </p:attrNameLst>
                                      </p:cBhvr>
                                      <p:to>
                                        <p:strVal val="visible"/>
                                      </p:to>
                                    </p:set>
                                    <p:animEffect transition="in" filter="fade">
                                      <p:cBhvr>
                                        <p:cTn id="34" dur="1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build="p">
        <p:tmplLst>
          <p:tmpl lvl="1">
            <p:tnLst>
              <p:par>
                <p:cTn presetID="10" presetClass="entr" presetSubtype="0" fill="hold" nodeType="afterEffect">
                  <p:stCondLst>
                    <p:cond delay="100"/>
                  </p:stCondLst>
                  <p:childTnLst>
                    <p:set>
                      <p:cBhvr>
                        <p:cTn dur="1" fill="hold">
                          <p:stCondLst>
                            <p:cond delay="0"/>
                          </p:stCondLst>
                        </p:cTn>
                        <p:tgtEl>
                          <p:spTgt spid="11"/>
                        </p:tgtEl>
                        <p:attrNameLst>
                          <p:attrName>style.visibility</p:attrName>
                        </p:attrNameLst>
                      </p:cBhvr>
                      <p:to>
                        <p:strVal val="visible"/>
                      </p:to>
                    </p:set>
                    <p:animEffect transition="in" filter="fade">
                      <p:cBhvr>
                        <p:cTn dur="100"/>
                        <p:tgtEl>
                          <p:spTgt spid="11"/>
                        </p:tgtEl>
                      </p:cBhvr>
                    </p:animEffect>
                  </p:childTnLst>
                </p:cTn>
              </p:par>
            </p:tnLst>
          </p:tmpl>
          <p:tmpl lvl="2">
            <p:tnLst>
              <p:par>
                <p:cTn presetID="10" presetClass="entr" presetSubtype="0" fill="hold" nodeType="afterEffect">
                  <p:stCondLst>
                    <p:cond delay="100"/>
                  </p:stCondLst>
                  <p:childTnLst>
                    <p:set>
                      <p:cBhvr>
                        <p:cTn dur="1" fill="hold">
                          <p:stCondLst>
                            <p:cond delay="0"/>
                          </p:stCondLst>
                        </p:cTn>
                        <p:tgtEl>
                          <p:spTgt spid="11"/>
                        </p:tgtEl>
                        <p:attrNameLst>
                          <p:attrName>style.visibility</p:attrName>
                        </p:attrNameLst>
                      </p:cBhvr>
                      <p:to>
                        <p:strVal val="visible"/>
                      </p:to>
                    </p:set>
                    <p:animEffect transition="in" filter="fade">
                      <p:cBhvr>
                        <p:cTn dur="100"/>
                        <p:tgtEl>
                          <p:spTgt spid="11"/>
                        </p:tgtEl>
                      </p:cBhvr>
                    </p:animEffect>
                  </p:childTnLst>
                </p:cTn>
              </p:par>
            </p:tnLst>
          </p:tmpl>
          <p:tmpl lvl="3">
            <p:tnLst>
              <p:par>
                <p:cTn presetID="10" presetClass="entr" presetSubtype="0" fill="hold" nodeType="afterEffect">
                  <p:stCondLst>
                    <p:cond delay="100"/>
                  </p:stCondLst>
                  <p:childTnLst>
                    <p:set>
                      <p:cBhvr>
                        <p:cTn dur="1" fill="hold">
                          <p:stCondLst>
                            <p:cond delay="0"/>
                          </p:stCondLst>
                        </p:cTn>
                        <p:tgtEl>
                          <p:spTgt spid="11"/>
                        </p:tgtEl>
                        <p:attrNameLst>
                          <p:attrName>style.visibility</p:attrName>
                        </p:attrNameLst>
                      </p:cBhvr>
                      <p:to>
                        <p:strVal val="visible"/>
                      </p:to>
                    </p:set>
                    <p:animEffect transition="in" filter="fade">
                      <p:cBhvr>
                        <p:cTn dur="100"/>
                        <p:tgtEl>
                          <p:spTgt spid="11"/>
                        </p:tgtEl>
                      </p:cBhvr>
                    </p:animEffect>
                  </p:childTnLst>
                </p:cTn>
              </p:par>
            </p:tnLst>
          </p:tmpl>
          <p:tmpl lvl="4">
            <p:tnLst>
              <p:par>
                <p:cTn presetID="10" presetClass="entr" presetSubtype="0" fill="hold" nodeType="afterEffect">
                  <p:stCondLst>
                    <p:cond delay="100"/>
                  </p:stCondLst>
                  <p:childTnLst>
                    <p:set>
                      <p:cBhvr>
                        <p:cTn dur="1" fill="hold">
                          <p:stCondLst>
                            <p:cond delay="0"/>
                          </p:stCondLst>
                        </p:cTn>
                        <p:tgtEl>
                          <p:spTgt spid="11"/>
                        </p:tgtEl>
                        <p:attrNameLst>
                          <p:attrName>style.visibility</p:attrName>
                        </p:attrNameLst>
                      </p:cBhvr>
                      <p:to>
                        <p:strVal val="visible"/>
                      </p:to>
                    </p:set>
                    <p:animEffect transition="in" filter="fade">
                      <p:cBhvr>
                        <p:cTn dur="100"/>
                        <p:tgtEl>
                          <p:spTgt spid="11"/>
                        </p:tgtEl>
                      </p:cBhvr>
                    </p:animEffect>
                  </p:childTnLst>
                </p:cTn>
              </p:par>
            </p:tnLst>
          </p:tmpl>
          <p:tmpl lvl="5">
            <p:tnLst>
              <p:par>
                <p:cTn presetID="10" presetClass="entr" presetSubtype="0" fill="hold" nodeType="afterEffect">
                  <p:stCondLst>
                    <p:cond delay="100"/>
                  </p:stCondLst>
                  <p:childTnLst>
                    <p:set>
                      <p:cBhvr>
                        <p:cTn dur="1" fill="hold">
                          <p:stCondLst>
                            <p:cond delay="0"/>
                          </p:stCondLst>
                        </p:cTn>
                        <p:tgtEl>
                          <p:spTgt spid="11"/>
                        </p:tgtEl>
                        <p:attrNameLst>
                          <p:attrName>style.visibility</p:attrName>
                        </p:attrNameLst>
                      </p:cBhvr>
                      <p:to>
                        <p:strVal val="visible"/>
                      </p:to>
                    </p:set>
                    <p:animEffect transition="in" filter="fade">
                      <p:cBhvr>
                        <p:cTn dur="100"/>
                        <p:tgtEl>
                          <p:spTgt spid="11"/>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e afbeeldingen">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85F2F693-9F02-426C-9092-6A2FE2BC4CE0}"/>
              </a:ext>
            </a:extLst>
          </p:cNvPr>
          <p:cNvSpPr>
            <a:spLocks noGrp="1"/>
          </p:cNvSpPr>
          <p:nvPr>
            <p:ph type="dt" sz="half" idx="10"/>
          </p:nvPr>
        </p:nvSpPr>
        <p:spPr/>
        <p:txBody>
          <a:bodyPr/>
          <a:lstStyle/>
          <a:p>
            <a:fld id="{587FE82C-7C18-49C0-AA66-69F8025E04F7}" type="datetime2">
              <a:rPr lang="nl-NL" smtClean="0"/>
              <a:t>vrijdag 4 juni 2021</a:t>
            </a:fld>
            <a:endParaRPr lang="nl-NL" dirty="0"/>
          </a:p>
        </p:txBody>
      </p:sp>
      <p:sp>
        <p:nvSpPr>
          <p:cNvPr id="5" name="Tijdelijke aanduiding voor voettekst 4">
            <a:extLst>
              <a:ext uri="{FF2B5EF4-FFF2-40B4-BE49-F238E27FC236}">
                <a16:creationId xmlns:a16="http://schemas.microsoft.com/office/drawing/2014/main" id="{614C0395-E608-4287-9E0D-A162245D06D6}"/>
              </a:ext>
            </a:extLst>
          </p:cNvPr>
          <p:cNvSpPr>
            <a:spLocks noGrp="1"/>
          </p:cNvSpPr>
          <p:nvPr>
            <p:ph type="ftr" sz="quarter" idx="11"/>
          </p:nvPr>
        </p:nvSpPr>
        <p:spPr>
          <a:xfrm>
            <a:off x="6291943" y="6296477"/>
            <a:ext cx="3383901" cy="365125"/>
          </a:xfrm>
        </p:spPr>
        <p:txBody>
          <a:bodyPr/>
          <a:lstStyle/>
          <a:p>
            <a:r>
              <a:rPr lang="nl-NL"/>
              <a:t>Tussentijdse resultaten</a:t>
            </a:r>
          </a:p>
        </p:txBody>
      </p:sp>
      <p:sp>
        <p:nvSpPr>
          <p:cNvPr id="12" name="Tijdelijke aanduiding voor afbeelding 3">
            <a:extLst>
              <a:ext uri="{FF2B5EF4-FFF2-40B4-BE49-F238E27FC236}">
                <a16:creationId xmlns:a16="http://schemas.microsoft.com/office/drawing/2014/main" id="{BFA84CA2-9E37-4908-95BB-77BEE9F41707}"/>
              </a:ext>
            </a:extLst>
          </p:cNvPr>
          <p:cNvSpPr>
            <a:spLocks noGrp="1"/>
          </p:cNvSpPr>
          <p:nvPr>
            <p:ph type="pic" sz="quarter" idx="13" hasCustomPrompt="1"/>
          </p:nvPr>
        </p:nvSpPr>
        <p:spPr>
          <a:xfrm>
            <a:off x="6291943" y="385763"/>
            <a:ext cx="5519057" cy="5714300"/>
          </a:xfrm>
          <a:solidFill>
            <a:schemeClr val="bg1">
              <a:lumMod val="95000"/>
            </a:schemeClr>
          </a:solidFill>
        </p:spPr>
        <p:txBody>
          <a:bodyPr lIns="144000" tIns="504000"/>
          <a:lstStyle>
            <a:lvl1pPr algn="ctr">
              <a:defRPr sz="1800">
                <a:solidFill>
                  <a:schemeClr val="bg1">
                    <a:lumMod val="65000"/>
                  </a:schemeClr>
                </a:solidFill>
                <a:latin typeface="Segoe UI Light" panose="020B0502040204020203" pitchFamily="34" charset="0"/>
                <a:cs typeface="Segoe UI Light" panose="020B0502040204020203" pitchFamily="34" charset="0"/>
              </a:defRPr>
            </a:lvl1pPr>
          </a:lstStyle>
          <a:p>
            <a:r>
              <a:rPr lang="nl-NL" dirty="0"/>
              <a:t>Wijzig afbeelding in Goudappel lint</a:t>
            </a:r>
          </a:p>
        </p:txBody>
      </p:sp>
      <p:sp>
        <p:nvSpPr>
          <p:cNvPr id="16" name="Tijdelijke aanduiding voor afbeelding 3">
            <a:extLst>
              <a:ext uri="{FF2B5EF4-FFF2-40B4-BE49-F238E27FC236}">
                <a16:creationId xmlns:a16="http://schemas.microsoft.com/office/drawing/2014/main" id="{EC64B1D2-4720-4213-9A28-5C1630EC39C1}"/>
              </a:ext>
            </a:extLst>
          </p:cNvPr>
          <p:cNvSpPr>
            <a:spLocks noGrp="1"/>
          </p:cNvSpPr>
          <p:nvPr>
            <p:ph type="pic" sz="quarter" idx="14" hasCustomPrompt="1"/>
          </p:nvPr>
        </p:nvSpPr>
        <p:spPr>
          <a:xfrm>
            <a:off x="381001" y="385763"/>
            <a:ext cx="5519057" cy="5714300"/>
          </a:xfrm>
          <a:solidFill>
            <a:schemeClr val="bg1">
              <a:lumMod val="95000"/>
            </a:schemeClr>
          </a:solidFill>
        </p:spPr>
        <p:txBody>
          <a:bodyPr lIns="144000" tIns="504000"/>
          <a:lstStyle>
            <a:lvl1pPr algn="ctr">
              <a:defRPr sz="1800">
                <a:solidFill>
                  <a:schemeClr val="bg1">
                    <a:lumMod val="65000"/>
                  </a:schemeClr>
                </a:solidFill>
                <a:latin typeface="Segoe UI Light" panose="020B0502040204020203" pitchFamily="34" charset="0"/>
                <a:cs typeface="Segoe UI Light" panose="020B0502040204020203" pitchFamily="34" charset="0"/>
              </a:defRPr>
            </a:lvl1pPr>
          </a:lstStyle>
          <a:p>
            <a:r>
              <a:rPr lang="nl-NL" dirty="0"/>
              <a:t>Wijzig afbeelding in Goudappel lint</a:t>
            </a:r>
          </a:p>
        </p:txBody>
      </p:sp>
      <p:sp>
        <p:nvSpPr>
          <p:cNvPr id="7" name="Tijdelijke aanduiding voor tekst 6">
            <a:extLst>
              <a:ext uri="{FF2B5EF4-FFF2-40B4-BE49-F238E27FC236}">
                <a16:creationId xmlns:a16="http://schemas.microsoft.com/office/drawing/2014/main" id="{432F3CD7-3FE0-4597-B7A3-A98713D6747E}"/>
              </a:ext>
            </a:extLst>
          </p:cNvPr>
          <p:cNvSpPr>
            <a:spLocks noGrp="1"/>
          </p:cNvSpPr>
          <p:nvPr>
            <p:ph type="body" sz="quarter" idx="15" hasCustomPrompt="1"/>
          </p:nvPr>
        </p:nvSpPr>
        <p:spPr>
          <a:xfrm>
            <a:off x="381001" y="6296025"/>
            <a:ext cx="5519057" cy="365125"/>
          </a:xfrm>
        </p:spPr>
        <p:txBody>
          <a:bodyPr anchor="ctr">
            <a:normAutofit/>
          </a:bodyPr>
          <a:lstStyle>
            <a:lvl1pPr>
              <a:defRPr sz="1400" b="1">
                <a:latin typeface="Segoe UI Light" panose="020B0502040204020203" pitchFamily="34" charset="0"/>
                <a:cs typeface="Segoe UI Light" panose="020B0502040204020203" pitchFamily="34" charset="0"/>
              </a:defRPr>
            </a:lvl1pPr>
          </a:lstStyle>
          <a:p>
            <a:pPr lvl="0"/>
            <a:r>
              <a:rPr lang="nl-NL" dirty="0"/>
              <a:t>Toelichting</a:t>
            </a:r>
          </a:p>
        </p:txBody>
      </p:sp>
      <p:sp>
        <p:nvSpPr>
          <p:cNvPr id="17" name="Tijdelijke aanduiding voor dianummer 5">
            <a:extLst>
              <a:ext uri="{FF2B5EF4-FFF2-40B4-BE49-F238E27FC236}">
                <a16:creationId xmlns:a16="http://schemas.microsoft.com/office/drawing/2014/main" id="{C050660D-957D-4D35-A924-913DA720EB79}"/>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Tree>
    <p:extLst>
      <p:ext uri="{BB962C8B-B14F-4D97-AF65-F5344CB8AC3E}">
        <p14:creationId xmlns:p14="http://schemas.microsoft.com/office/powerpoint/2010/main" val="18340899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rote afbeelding met toelichtin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85F2F693-9F02-426C-9092-6A2FE2BC4CE0}"/>
              </a:ext>
            </a:extLst>
          </p:cNvPr>
          <p:cNvSpPr>
            <a:spLocks noGrp="1"/>
          </p:cNvSpPr>
          <p:nvPr>
            <p:ph type="dt" sz="half" idx="10"/>
          </p:nvPr>
        </p:nvSpPr>
        <p:spPr/>
        <p:txBody>
          <a:bodyPr/>
          <a:lstStyle/>
          <a:p>
            <a:fld id="{7017AF71-9C47-45D3-AE38-9E6B62333717}" type="datetime2">
              <a:rPr lang="nl-NL" smtClean="0"/>
              <a:t>vrijdag 4 juni 2021</a:t>
            </a:fld>
            <a:endParaRPr lang="nl-NL" dirty="0"/>
          </a:p>
        </p:txBody>
      </p:sp>
      <p:sp>
        <p:nvSpPr>
          <p:cNvPr id="5" name="Tijdelijke aanduiding voor voettekst 4">
            <a:extLst>
              <a:ext uri="{FF2B5EF4-FFF2-40B4-BE49-F238E27FC236}">
                <a16:creationId xmlns:a16="http://schemas.microsoft.com/office/drawing/2014/main" id="{614C0395-E608-4287-9E0D-A162245D06D6}"/>
              </a:ext>
            </a:extLst>
          </p:cNvPr>
          <p:cNvSpPr>
            <a:spLocks noGrp="1"/>
          </p:cNvSpPr>
          <p:nvPr>
            <p:ph type="ftr" sz="quarter" idx="11"/>
          </p:nvPr>
        </p:nvSpPr>
        <p:spPr>
          <a:xfrm>
            <a:off x="6291943" y="6296477"/>
            <a:ext cx="3383901" cy="365125"/>
          </a:xfrm>
        </p:spPr>
        <p:txBody>
          <a:bodyPr/>
          <a:lstStyle/>
          <a:p>
            <a:r>
              <a:rPr lang="nl-NL"/>
              <a:t>Tussentijdse resultaten</a:t>
            </a:r>
          </a:p>
        </p:txBody>
      </p:sp>
      <p:sp>
        <p:nvSpPr>
          <p:cNvPr id="12" name="Tijdelijke aanduiding voor afbeelding 3">
            <a:extLst>
              <a:ext uri="{FF2B5EF4-FFF2-40B4-BE49-F238E27FC236}">
                <a16:creationId xmlns:a16="http://schemas.microsoft.com/office/drawing/2014/main" id="{BFA84CA2-9E37-4908-95BB-77BEE9F41707}"/>
              </a:ext>
            </a:extLst>
          </p:cNvPr>
          <p:cNvSpPr>
            <a:spLocks noGrp="1"/>
          </p:cNvSpPr>
          <p:nvPr>
            <p:ph type="pic" sz="quarter" idx="13" hasCustomPrompt="1"/>
          </p:nvPr>
        </p:nvSpPr>
        <p:spPr>
          <a:xfrm>
            <a:off x="1" y="0"/>
            <a:ext cx="12191998" cy="6100063"/>
          </a:xfrm>
          <a:solidFill>
            <a:schemeClr val="bg1">
              <a:lumMod val="95000"/>
            </a:schemeClr>
          </a:solidFill>
        </p:spPr>
        <p:txBody>
          <a:bodyPr lIns="144000" tIns="504000"/>
          <a:lstStyle>
            <a:lvl1pPr algn="ctr">
              <a:defRPr sz="1800">
                <a:solidFill>
                  <a:schemeClr val="bg1">
                    <a:lumMod val="65000"/>
                  </a:schemeClr>
                </a:solidFill>
                <a:latin typeface="Segoe UI Light" panose="020B0502040204020203" pitchFamily="34" charset="0"/>
                <a:cs typeface="Segoe UI Light" panose="020B0502040204020203" pitchFamily="34" charset="0"/>
              </a:defRPr>
            </a:lvl1pPr>
          </a:lstStyle>
          <a:p>
            <a:r>
              <a:rPr lang="nl-NL" dirty="0"/>
              <a:t>Wijzig afbeelding in Goudappel lint</a:t>
            </a:r>
          </a:p>
        </p:txBody>
      </p:sp>
      <p:sp>
        <p:nvSpPr>
          <p:cNvPr id="7" name="Tijdelijke aanduiding voor tekst 6">
            <a:extLst>
              <a:ext uri="{FF2B5EF4-FFF2-40B4-BE49-F238E27FC236}">
                <a16:creationId xmlns:a16="http://schemas.microsoft.com/office/drawing/2014/main" id="{432F3CD7-3FE0-4597-B7A3-A98713D6747E}"/>
              </a:ext>
            </a:extLst>
          </p:cNvPr>
          <p:cNvSpPr>
            <a:spLocks noGrp="1"/>
          </p:cNvSpPr>
          <p:nvPr>
            <p:ph type="body" sz="quarter" idx="15" hasCustomPrompt="1"/>
          </p:nvPr>
        </p:nvSpPr>
        <p:spPr>
          <a:xfrm>
            <a:off x="381001" y="6296025"/>
            <a:ext cx="5519057" cy="365125"/>
          </a:xfrm>
        </p:spPr>
        <p:txBody>
          <a:bodyPr anchor="ctr">
            <a:normAutofit/>
          </a:bodyPr>
          <a:lstStyle>
            <a:lvl1pPr>
              <a:defRPr sz="1400" b="1">
                <a:latin typeface="Segoe UI Light" panose="020B0502040204020203" pitchFamily="34" charset="0"/>
                <a:cs typeface="Segoe UI Light" panose="020B0502040204020203" pitchFamily="34" charset="0"/>
              </a:defRPr>
            </a:lvl1pPr>
          </a:lstStyle>
          <a:p>
            <a:pPr lvl="0"/>
            <a:r>
              <a:rPr lang="nl-NL" dirty="0"/>
              <a:t>Toelichting</a:t>
            </a:r>
          </a:p>
        </p:txBody>
      </p:sp>
      <p:sp>
        <p:nvSpPr>
          <p:cNvPr id="8" name="Tijdelijke aanduiding voor dianummer 5">
            <a:extLst>
              <a:ext uri="{FF2B5EF4-FFF2-40B4-BE49-F238E27FC236}">
                <a16:creationId xmlns:a16="http://schemas.microsoft.com/office/drawing/2014/main" id="{04F93A69-C814-4E2F-B041-EE13B009A444}"/>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Tree>
    <p:extLst>
      <p:ext uri="{BB962C8B-B14F-4D97-AF65-F5344CB8AC3E}">
        <p14:creationId xmlns:p14="http://schemas.microsoft.com/office/powerpoint/2010/main" val="5890226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Grote afbeelding">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8" name="Tijdelijke aanduiding voor datum 3">
            <a:extLst>
              <a:ext uri="{FF2B5EF4-FFF2-40B4-BE49-F238E27FC236}">
                <a16:creationId xmlns:a16="http://schemas.microsoft.com/office/drawing/2014/main" id="{C12F2739-4854-4FCE-9995-4DAEB8BADA1D}"/>
              </a:ext>
            </a:extLst>
          </p:cNvPr>
          <p:cNvSpPr>
            <a:spLocks noGrp="1"/>
          </p:cNvSpPr>
          <p:nvPr>
            <p:ph type="dt" sz="half" idx="2"/>
          </p:nvPr>
        </p:nvSpPr>
        <p:spPr>
          <a:xfrm>
            <a:off x="9840687" y="6296477"/>
            <a:ext cx="1584549" cy="365125"/>
          </a:xfrm>
          <a:prstGeom prst="rect">
            <a:avLst/>
          </a:prstGeom>
        </p:spPr>
        <p:txBody>
          <a:bodyPr vert="horz" lIns="0" tIns="0" rIns="0" bIns="0" rtlCol="0" anchor="ctr"/>
          <a:lstStyle>
            <a:lvl1pPr algn="l">
              <a:defRPr sz="900">
                <a:solidFill>
                  <a:schemeClr val="bg1"/>
                </a:solidFill>
                <a:latin typeface="Segoe UI Light" panose="020B0502040204020203" pitchFamily="34" charset="0"/>
                <a:cs typeface="Segoe UI Light" panose="020B0502040204020203" pitchFamily="34" charset="0"/>
              </a:defRPr>
            </a:lvl1pPr>
          </a:lstStyle>
          <a:p>
            <a:fld id="{44F3D1FC-2C37-4D24-9014-AE050B50925A}" type="datetime2">
              <a:rPr lang="nl-NL" smtClean="0"/>
              <a:t>vrijdag 4 juni 2021</a:t>
            </a:fld>
            <a:endParaRPr lang="nl-NL" dirty="0"/>
          </a:p>
        </p:txBody>
      </p:sp>
      <p:sp>
        <p:nvSpPr>
          <p:cNvPr id="9" name="Tijdelijke aanduiding voor voettekst 4">
            <a:extLst>
              <a:ext uri="{FF2B5EF4-FFF2-40B4-BE49-F238E27FC236}">
                <a16:creationId xmlns:a16="http://schemas.microsoft.com/office/drawing/2014/main" id="{A0FE674D-879A-4BE2-81B5-11BCB63DFFC8}"/>
              </a:ext>
            </a:extLst>
          </p:cNvPr>
          <p:cNvSpPr>
            <a:spLocks noGrp="1"/>
          </p:cNvSpPr>
          <p:nvPr>
            <p:ph type="ftr" sz="quarter" idx="3"/>
          </p:nvPr>
        </p:nvSpPr>
        <p:spPr>
          <a:xfrm>
            <a:off x="5638800" y="6296477"/>
            <a:ext cx="4037044" cy="365125"/>
          </a:xfrm>
          <a:prstGeom prst="rect">
            <a:avLst/>
          </a:prstGeom>
        </p:spPr>
        <p:txBody>
          <a:bodyPr vert="horz" lIns="91440" tIns="45720" rIns="0" bIns="45720" rtlCol="0" anchor="ctr"/>
          <a:lstStyle>
            <a:lvl1pPr algn="r">
              <a:defRPr sz="900">
                <a:solidFill>
                  <a:schemeClr val="bg1"/>
                </a:solidFill>
                <a:latin typeface="Segoe UI Light" panose="020B0502040204020203" pitchFamily="34" charset="0"/>
                <a:cs typeface="Segoe UI Light" panose="020B0502040204020203" pitchFamily="34" charset="0"/>
              </a:defRPr>
            </a:lvl1pPr>
          </a:lstStyle>
          <a:p>
            <a:r>
              <a:rPr lang="nl-NL"/>
              <a:t>Tussentijdse resultaten</a:t>
            </a:r>
            <a:endParaRPr lang="nl-NL" dirty="0"/>
          </a:p>
        </p:txBody>
      </p:sp>
      <p:sp>
        <p:nvSpPr>
          <p:cNvPr id="11" name="Tekstvak 10">
            <a:extLst>
              <a:ext uri="{FF2B5EF4-FFF2-40B4-BE49-F238E27FC236}">
                <a16:creationId xmlns:a16="http://schemas.microsoft.com/office/drawing/2014/main" id="{2E69294A-E197-4443-9575-9187A24E849A}"/>
              </a:ext>
            </a:extLst>
          </p:cNvPr>
          <p:cNvSpPr txBox="1"/>
          <p:nvPr userDrawn="1"/>
        </p:nvSpPr>
        <p:spPr>
          <a:xfrm>
            <a:off x="9675845" y="6296477"/>
            <a:ext cx="164842" cy="365125"/>
          </a:xfrm>
          <a:prstGeom prst="rect">
            <a:avLst/>
          </a:prstGeom>
          <a:noFill/>
        </p:spPr>
        <p:txBody>
          <a:bodyPr wrap="square" lIns="0" tIns="0" rIns="0" bIns="0" rtlCol="0" anchor="ctr">
            <a:noAutofit/>
          </a:bodyPr>
          <a:lstStyle/>
          <a:p>
            <a:pPr algn="ctr"/>
            <a:r>
              <a:rPr lang="nl-NL" sz="900" dirty="0">
                <a:solidFill>
                  <a:schemeClr val="bg1"/>
                </a:solidFill>
                <a:latin typeface="Segoe UI Light" panose="020B0502040204020203" pitchFamily="34" charset="0"/>
                <a:cs typeface="Segoe UI Light" panose="020B0502040204020203" pitchFamily="34" charset="0"/>
              </a:rPr>
              <a:t>-</a:t>
            </a:r>
          </a:p>
        </p:txBody>
      </p:sp>
      <p:sp>
        <p:nvSpPr>
          <p:cNvPr id="16" name="Tijdelijke aanduiding voor dianummer 5">
            <a:extLst>
              <a:ext uri="{FF2B5EF4-FFF2-40B4-BE49-F238E27FC236}">
                <a16:creationId xmlns:a16="http://schemas.microsoft.com/office/drawing/2014/main" id="{81CC1DE8-494F-46E9-8333-14BA92BD226B}"/>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bg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pic>
        <p:nvPicPr>
          <p:cNvPr id="7" name="Graphic 6">
            <a:extLst>
              <a:ext uri="{FF2B5EF4-FFF2-40B4-BE49-F238E27FC236}">
                <a16:creationId xmlns:a16="http://schemas.microsoft.com/office/drawing/2014/main" id="{FCE872A2-6E98-4733-B977-84E60BF4AC2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487600" y="6328800"/>
            <a:ext cx="320400" cy="320400"/>
          </a:xfrm>
          <a:prstGeom prst="rect">
            <a:avLst/>
          </a:prstGeom>
        </p:spPr>
      </p:pic>
    </p:spTree>
    <p:extLst>
      <p:ext uri="{BB962C8B-B14F-4D97-AF65-F5344CB8AC3E}">
        <p14:creationId xmlns:p14="http://schemas.microsoft.com/office/powerpoint/2010/main" val="42073903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jf afbeeldingen">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85F2F693-9F02-426C-9092-6A2FE2BC4CE0}"/>
              </a:ext>
            </a:extLst>
          </p:cNvPr>
          <p:cNvSpPr>
            <a:spLocks noGrp="1"/>
          </p:cNvSpPr>
          <p:nvPr>
            <p:ph type="dt" sz="half" idx="10"/>
          </p:nvPr>
        </p:nvSpPr>
        <p:spPr/>
        <p:txBody>
          <a:bodyPr/>
          <a:lstStyle/>
          <a:p>
            <a:fld id="{2C35F074-0833-4367-B5BA-06ACDA401CCC}" type="datetime2">
              <a:rPr lang="nl-NL" smtClean="0"/>
              <a:t>vrijdag 4 juni 2021</a:t>
            </a:fld>
            <a:endParaRPr lang="nl-NL" dirty="0"/>
          </a:p>
        </p:txBody>
      </p:sp>
      <p:sp>
        <p:nvSpPr>
          <p:cNvPr id="5" name="Tijdelijke aanduiding voor voettekst 4">
            <a:extLst>
              <a:ext uri="{FF2B5EF4-FFF2-40B4-BE49-F238E27FC236}">
                <a16:creationId xmlns:a16="http://schemas.microsoft.com/office/drawing/2014/main" id="{614C0395-E608-4287-9E0D-A162245D06D6}"/>
              </a:ext>
            </a:extLst>
          </p:cNvPr>
          <p:cNvSpPr>
            <a:spLocks noGrp="1"/>
          </p:cNvSpPr>
          <p:nvPr>
            <p:ph type="ftr" sz="quarter" idx="11"/>
          </p:nvPr>
        </p:nvSpPr>
        <p:spPr>
          <a:xfrm>
            <a:off x="6291943" y="6296477"/>
            <a:ext cx="3383901" cy="365125"/>
          </a:xfrm>
        </p:spPr>
        <p:txBody>
          <a:bodyPr/>
          <a:lstStyle/>
          <a:p>
            <a:r>
              <a:rPr lang="nl-NL"/>
              <a:t>Tussentijdse resultaten</a:t>
            </a:r>
          </a:p>
        </p:txBody>
      </p:sp>
      <p:sp>
        <p:nvSpPr>
          <p:cNvPr id="12" name="Tijdelijke aanduiding voor afbeelding 3">
            <a:extLst>
              <a:ext uri="{FF2B5EF4-FFF2-40B4-BE49-F238E27FC236}">
                <a16:creationId xmlns:a16="http://schemas.microsoft.com/office/drawing/2014/main" id="{BFA84CA2-9E37-4908-95BB-77BEE9F41707}"/>
              </a:ext>
            </a:extLst>
          </p:cNvPr>
          <p:cNvSpPr>
            <a:spLocks noGrp="1"/>
          </p:cNvSpPr>
          <p:nvPr>
            <p:ph type="pic" sz="quarter" idx="13" hasCustomPrompt="1"/>
          </p:nvPr>
        </p:nvSpPr>
        <p:spPr>
          <a:xfrm>
            <a:off x="6096000" y="385763"/>
            <a:ext cx="2664000" cy="2665347"/>
          </a:xfrm>
          <a:solidFill>
            <a:schemeClr val="bg1">
              <a:lumMod val="95000"/>
            </a:schemeClr>
          </a:solidFill>
        </p:spPr>
        <p:txBody>
          <a:bodyPr lIns="144000" tIns="504000">
            <a:normAutofit/>
          </a:bodyPr>
          <a:lstStyle>
            <a:lvl1pPr algn="ctr">
              <a:defRPr sz="1400">
                <a:solidFill>
                  <a:schemeClr val="bg1">
                    <a:lumMod val="65000"/>
                  </a:schemeClr>
                </a:solidFill>
                <a:latin typeface="Segoe UI Light" panose="020B0502040204020203" pitchFamily="34" charset="0"/>
                <a:cs typeface="Segoe UI Light" panose="020B0502040204020203" pitchFamily="34" charset="0"/>
              </a:defRPr>
            </a:lvl1pPr>
          </a:lstStyle>
          <a:p>
            <a:r>
              <a:rPr lang="nl-NL" dirty="0"/>
              <a:t>Wijzig afbeelding in Goudappel lint</a:t>
            </a:r>
          </a:p>
        </p:txBody>
      </p:sp>
      <p:sp>
        <p:nvSpPr>
          <p:cNvPr id="16" name="Tijdelijke aanduiding voor afbeelding 3">
            <a:extLst>
              <a:ext uri="{FF2B5EF4-FFF2-40B4-BE49-F238E27FC236}">
                <a16:creationId xmlns:a16="http://schemas.microsoft.com/office/drawing/2014/main" id="{EC64B1D2-4720-4213-9A28-5C1630EC39C1}"/>
              </a:ext>
            </a:extLst>
          </p:cNvPr>
          <p:cNvSpPr>
            <a:spLocks noGrp="1"/>
          </p:cNvSpPr>
          <p:nvPr>
            <p:ph type="pic" sz="quarter" idx="14" hasCustomPrompt="1"/>
          </p:nvPr>
        </p:nvSpPr>
        <p:spPr>
          <a:xfrm>
            <a:off x="381001" y="385763"/>
            <a:ext cx="5330999" cy="5714300"/>
          </a:xfrm>
          <a:solidFill>
            <a:schemeClr val="bg1">
              <a:lumMod val="95000"/>
            </a:schemeClr>
          </a:solidFill>
        </p:spPr>
        <p:txBody>
          <a:bodyPr lIns="144000" tIns="504000"/>
          <a:lstStyle>
            <a:lvl1pPr algn="ctr">
              <a:defRPr sz="1800">
                <a:solidFill>
                  <a:schemeClr val="bg1">
                    <a:lumMod val="65000"/>
                  </a:schemeClr>
                </a:solidFill>
                <a:latin typeface="Segoe UI Light" panose="020B0502040204020203" pitchFamily="34" charset="0"/>
                <a:cs typeface="Segoe UI Light" panose="020B0502040204020203" pitchFamily="34" charset="0"/>
              </a:defRPr>
            </a:lvl1pPr>
          </a:lstStyle>
          <a:p>
            <a:r>
              <a:rPr lang="nl-NL" dirty="0"/>
              <a:t>Wijzig afbeelding in Goudappel lint</a:t>
            </a:r>
          </a:p>
        </p:txBody>
      </p:sp>
      <p:sp>
        <p:nvSpPr>
          <p:cNvPr id="7" name="Tijdelijke aanduiding voor tekst 6">
            <a:extLst>
              <a:ext uri="{FF2B5EF4-FFF2-40B4-BE49-F238E27FC236}">
                <a16:creationId xmlns:a16="http://schemas.microsoft.com/office/drawing/2014/main" id="{432F3CD7-3FE0-4597-B7A3-A98713D6747E}"/>
              </a:ext>
            </a:extLst>
          </p:cNvPr>
          <p:cNvSpPr>
            <a:spLocks noGrp="1"/>
          </p:cNvSpPr>
          <p:nvPr>
            <p:ph type="body" sz="quarter" idx="15" hasCustomPrompt="1"/>
          </p:nvPr>
        </p:nvSpPr>
        <p:spPr>
          <a:xfrm>
            <a:off x="381001" y="6296025"/>
            <a:ext cx="5519057" cy="365125"/>
          </a:xfrm>
        </p:spPr>
        <p:txBody>
          <a:bodyPr anchor="ctr">
            <a:normAutofit/>
          </a:bodyPr>
          <a:lstStyle>
            <a:lvl1pPr>
              <a:defRPr sz="1400" b="1">
                <a:latin typeface="Segoe UI Light" panose="020B0502040204020203" pitchFamily="34" charset="0"/>
                <a:cs typeface="Segoe UI Light" panose="020B0502040204020203" pitchFamily="34" charset="0"/>
              </a:defRPr>
            </a:lvl1pPr>
          </a:lstStyle>
          <a:p>
            <a:pPr lvl="0"/>
            <a:r>
              <a:rPr lang="nl-NL" dirty="0"/>
              <a:t>Toelichting</a:t>
            </a:r>
          </a:p>
        </p:txBody>
      </p:sp>
      <p:sp>
        <p:nvSpPr>
          <p:cNvPr id="10" name="Tijdelijke aanduiding voor afbeelding 3">
            <a:extLst>
              <a:ext uri="{FF2B5EF4-FFF2-40B4-BE49-F238E27FC236}">
                <a16:creationId xmlns:a16="http://schemas.microsoft.com/office/drawing/2014/main" id="{FE149A8E-F2A1-4E86-9E85-E10BACF50553}"/>
              </a:ext>
            </a:extLst>
          </p:cNvPr>
          <p:cNvSpPr>
            <a:spLocks noGrp="1"/>
          </p:cNvSpPr>
          <p:nvPr>
            <p:ph type="pic" sz="quarter" idx="16" hasCustomPrompt="1"/>
          </p:nvPr>
        </p:nvSpPr>
        <p:spPr>
          <a:xfrm>
            <a:off x="9144000" y="378311"/>
            <a:ext cx="2664000" cy="2665347"/>
          </a:xfrm>
          <a:solidFill>
            <a:schemeClr val="bg1">
              <a:lumMod val="95000"/>
            </a:schemeClr>
          </a:solidFill>
        </p:spPr>
        <p:txBody>
          <a:bodyPr lIns="144000" tIns="504000">
            <a:normAutofit/>
          </a:bodyPr>
          <a:lstStyle>
            <a:lvl1pPr algn="ctr">
              <a:defRPr sz="1400">
                <a:solidFill>
                  <a:schemeClr val="bg1">
                    <a:lumMod val="65000"/>
                  </a:schemeClr>
                </a:solidFill>
                <a:latin typeface="Segoe UI Light" panose="020B0502040204020203" pitchFamily="34" charset="0"/>
                <a:cs typeface="Segoe UI Light" panose="020B0502040204020203" pitchFamily="34" charset="0"/>
              </a:defRPr>
            </a:lvl1pPr>
          </a:lstStyle>
          <a:p>
            <a:r>
              <a:rPr lang="nl-NL" dirty="0"/>
              <a:t>Wijzig afbeelding in Goudappel lint</a:t>
            </a:r>
          </a:p>
        </p:txBody>
      </p:sp>
      <p:sp>
        <p:nvSpPr>
          <p:cNvPr id="11" name="Tijdelijke aanduiding voor afbeelding 3">
            <a:extLst>
              <a:ext uri="{FF2B5EF4-FFF2-40B4-BE49-F238E27FC236}">
                <a16:creationId xmlns:a16="http://schemas.microsoft.com/office/drawing/2014/main" id="{E838A351-5CA1-43DF-9C9D-CB2E736DF490}"/>
              </a:ext>
            </a:extLst>
          </p:cNvPr>
          <p:cNvSpPr>
            <a:spLocks noGrp="1"/>
          </p:cNvSpPr>
          <p:nvPr>
            <p:ph type="pic" sz="quarter" idx="17" hasCustomPrompt="1"/>
          </p:nvPr>
        </p:nvSpPr>
        <p:spPr>
          <a:xfrm>
            <a:off x="6096000" y="3429000"/>
            <a:ext cx="2664000" cy="2665347"/>
          </a:xfrm>
          <a:solidFill>
            <a:schemeClr val="bg1">
              <a:lumMod val="95000"/>
            </a:schemeClr>
          </a:solidFill>
        </p:spPr>
        <p:txBody>
          <a:bodyPr lIns="144000" tIns="504000">
            <a:normAutofit/>
          </a:bodyPr>
          <a:lstStyle>
            <a:lvl1pPr algn="ctr">
              <a:defRPr sz="1400">
                <a:solidFill>
                  <a:schemeClr val="bg1">
                    <a:lumMod val="65000"/>
                  </a:schemeClr>
                </a:solidFill>
                <a:latin typeface="Segoe UI Light" panose="020B0502040204020203" pitchFamily="34" charset="0"/>
                <a:cs typeface="Segoe UI Light" panose="020B0502040204020203" pitchFamily="34" charset="0"/>
              </a:defRPr>
            </a:lvl1pPr>
          </a:lstStyle>
          <a:p>
            <a:r>
              <a:rPr lang="nl-NL" dirty="0"/>
              <a:t>Wijzig afbeelding in Goudappel lint</a:t>
            </a:r>
          </a:p>
        </p:txBody>
      </p:sp>
      <p:sp>
        <p:nvSpPr>
          <p:cNvPr id="13" name="Tijdelijke aanduiding voor afbeelding 3">
            <a:extLst>
              <a:ext uri="{FF2B5EF4-FFF2-40B4-BE49-F238E27FC236}">
                <a16:creationId xmlns:a16="http://schemas.microsoft.com/office/drawing/2014/main" id="{68CE5E49-9343-44D8-8D97-6180630CE567}"/>
              </a:ext>
            </a:extLst>
          </p:cNvPr>
          <p:cNvSpPr>
            <a:spLocks noGrp="1"/>
          </p:cNvSpPr>
          <p:nvPr>
            <p:ph type="pic" sz="quarter" idx="18" hasCustomPrompt="1"/>
          </p:nvPr>
        </p:nvSpPr>
        <p:spPr>
          <a:xfrm>
            <a:off x="9144000" y="3421548"/>
            <a:ext cx="2664000" cy="2665347"/>
          </a:xfrm>
          <a:solidFill>
            <a:schemeClr val="bg1">
              <a:lumMod val="95000"/>
            </a:schemeClr>
          </a:solidFill>
        </p:spPr>
        <p:txBody>
          <a:bodyPr lIns="144000" tIns="504000">
            <a:normAutofit/>
          </a:bodyPr>
          <a:lstStyle>
            <a:lvl1pPr algn="ctr">
              <a:defRPr sz="1400">
                <a:solidFill>
                  <a:schemeClr val="bg1">
                    <a:lumMod val="65000"/>
                  </a:schemeClr>
                </a:solidFill>
                <a:latin typeface="Segoe UI Light" panose="020B0502040204020203" pitchFamily="34" charset="0"/>
                <a:cs typeface="Segoe UI Light" panose="020B0502040204020203" pitchFamily="34" charset="0"/>
              </a:defRPr>
            </a:lvl1pPr>
          </a:lstStyle>
          <a:p>
            <a:r>
              <a:rPr lang="nl-NL" dirty="0"/>
              <a:t>Wijzig afbeelding in Goudappel lint</a:t>
            </a:r>
          </a:p>
        </p:txBody>
      </p:sp>
      <p:sp>
        <p:nvSpPr>
          <p:cNvPr id="14" name="Tijdelijke aanduiding voor dianummer 5">
            <a:extLst>
              <a:ext uri="{FF2B5EF4-FFF2-40B4-BE49-F238E27FC236}">
                <a16:creationId xmlns:a16="http://schemas.microsoft.com/office/drawing/2014/main" id="{B801B695-F2F0-4F1F-939D-63C2C7933AC4}"/>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Tree>
    <p:extLst>
      <p:ext uri="{BB962C8B-B14F-4D97-AF65-F5344CB8AC3E}">
        <p14:creationId xmlns:p14="http://schemas.microsoft.com/office/powerpoint/2010/main" val="27653634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Quote van persoo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E5879E-B59C-4D92-908D-35937B5BE161}"/>
              </a:ext>
            </a:extLst>
          </p:cNvPr>
          <p:cNvSpPr>
            <a:spLocks noGrp="1"/>
          </p:cNvSpPr>
          <p:nvPr>
            <p:ph type="title" hasCustomPrompt="1"/>
          </p:nvPr>
        </p:nvSpPr>
        <p:spPr>
          <a:xfrm>
            <a:off x="766764" y="1808163"/>
            <a:ext cx="10538050" cy="1887537"/>
          </a:xfrm>
        </p:spPr>
        <p:txBody>
          <a:bodyPr anchor="b"/>
          <a:lstStyle>
            <a:lvl1pPr algn="ctr">
              <a:defRPr sz="3600" spc="0" baseline="0"/>
            </a:lvl1pPr>
          </a:lstStyle>
          <a:p>
            <a:r>
              <a:rPr lang="nl-NL" dirty="0"/>
              <a:t>‘QUOTE VAN EEN PERSOON</a:t>
            </a:r>
          </a:p>
        </p:txBody>
      </p:sp>
      <p:sp>
        <p:nvSpPr>
          <p:cNvPr id="3" name="Tijdelijke aanduiding voor tekst 2">
            <a:extLst>
              <a:ext uri="{FF2B5EF4-FFF2-40B4-BE49-F238E27FC236}">
                <a16:creationId xmlns:a16="http://schemas.microsoft.com/office/drawing/2014/main" id="{E544851E-03C6-43EB-BD7F-167595D3FFD0}"/>
              </a:ext>
            </a:extLst>
          </p:cNvPr>
          <p:cNvSpPr>
            <a:spLocks noGrp="1"/>
          </p:cNvSpPr>
          <p:nvPr>
            <p:ph type="body" idx="1" hasCustomPrompt="1"/>
          </p:nvPr>
        </p:nvSpPr>
        <p:spPr>
          <a:xfrm>
            <a:off x="7053943" y="4299857"/>
            <a:ext cx="4250871" cy="1300843"/>
          </a:xfrm>
        </p:spPr>
        <p:txBody>
          <a:bodyPr>
            <a:noAutofit/>
          </a:bodyPr>
          <a:lstStyle>
            <a:lvl1pPr marL="0" indent="0">
              <a:buNone/>
              <a:defRPr sz="2000" spc="-2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Naam van de persoon</a:t>
            </a:r>
          </a:p>
        </p:txBody>
      </p:sp>
      <p:grpSp>
        <p:nvGrpSpPr>
          <p:cNvPr id="9" name="Groep 8">
            <a:extLst>
              <a:ext uri="{FF2B5EF4-FFF2-40B4-BE49-F238E27FC236}">
                <a16:creationId xmlns:a16="http://schemas.microsoft.com/office/drawing/2014/main" id="{B77B0C24-C1D7-4CEC-AAC3-9288FDA967CB}"/>
              </a:ext>
            </a:extLst>
          </p:cNvPr>
          <p:cNvGrpSpPr/>
          <p:nvPr userDrawn="1"/>
        </p:nvGrpSpPr>
        <p:grpSpPr>
          <a:xfrm>
            <a:off x="7053943" y="4103459"/>
            <a:ext cx="2360386" cy="45719"/>
            <a:chOff x="0" y="1471262"/>
            <a:chExt cx="6471285" cy="76200"/>
          </a:xfrm>
        </p:grpSpPr>
        <p:sp>
          <p:nvSpPr>
            <p:cNvPr id="10" name="object 2">
              <a:extLst>
                <a:ext uri="{FF2B5EF4-FFF2-40B4-BE49-F238E27FC236}">
                  <a16:creationId xmlns:a16="http://schemas.microsoft.com/office/drawing/2014/main" id="{22914E72-844C-4B0F-8C21-DC654FE4F5B1}"/>
                </a:ext>
              </a:extLst>
            </p:cNvPr>
            <p:cNvSpPr/>
            <p:nvPr userDrawn="1"/>
          </p:nvSpPr>
          <p:spPr>
            <a:xfrm>
              <a:off x="0" y="1471262"/>
              <a:ext cx="6471285" cy="0"/>
            </a:xfrm>
            <a:custGeom>
              <a:avLst/>
              <a:gdLst/>
              <a:ahLst/>
              <a:cxnLst/>
              <a:rect l="l" t="t" r="r" b="b"/>
              <a:pathLst>
                <a:path w="6471285">
                  <a:moveTo>
                    <a:pt x="0" y="0"/>
                  </a:moveTo>
                  <a:lnTo>
                    <a:pt x="6471007" y="0"/>
                  </a:lnTo>
                </a:path>
              </a:pathLst>
            </a:custGeom>
            <a:ln w="20334">
              <a:solidFill>
                <a:srgbClr val="000000"/>
              </a:solidFill>
            </a:ln>
          </p:spPr>
          <p:txBody>
            <a:bodyPr wrap="square" lIns="0" tIns="0" rIns="0" bIns="0" rtlCol="0"/>
            <a:lstStyle/>
            <a:p>
              <a:endParaRPr/>
            </a:p>
          </p:txBody>
        </p:sp>
        <p:sp>
          <p:nvSpPr>
            <p:cNvPr id="11" name="object 3">
              <a:extLst>
                <a:ext uri="{FF2B5EF4-FFF2-40B4-BE49-F238E27FC236}">
                  <a16:creationId xmlns:a16="http://schemas.microsoft.com/office/drawing/2014/main" id="{E6A9C0B0-84E9-498D-8E28-6CCA42141278}"/>
                </a:ext>
              </a:extLst>
            </p:cNvPr>
            <p:cNvSpPr/>
            <p:nvPr userDrawn="1"/>
          </p:nvSpPr>
          <p:spPr>
            <a:xfrm>
              <a:off x="0" y="1547462"/>
              <a:ext cx="6471285" cy="0"/>
            </a:xfrm>
            <a:custGeom>
              <a:avLst/>
              <a:gdLst/>
              <a:ahLst/>
              <a:cxnLst/>
              <a:rect l="l" t="t" r="r" b="b"/>
              <a:pathLst>
                <a:path w="6471285">
                  <a:moveTo>
                    <a:pt x="0" y="0"/>
                  </a:moveTo>
                  <a:lnTo>
                    <a:pt x="6471007" y="0"/>
                  </a:lnTo>
                </a:path>
              </a:pathLst>
            </a:custGeom>
            <a:ln w="20334">
              <a:solidFill>
                <a:srgbClr val="000000"/>
              </a:solidFill>
            </a:ln>
          </p:spPr>
          <p:txBody>
            <a:bodyPr wrap="square" lIns="0" tIns="0" rIns="0" bIns="0" rtlCol="0"/>
            <a:lstStyle/>
            <a:p>
              <a:endParaRPr/>
            </a:p>
          </p:txBody>
        </p:sp>
      </p:grpSp>
      <p:sp>
        <p:nvSpPr>
          <p:cNvPr id="12" name="Tijdelijke aanduiding voor datum 3">
            <a:extLst>
              <a:ext uri="{FF2B5EF4-FFF2-40B4-BE49-F238E27FC236}">
                <a16:creationId xmlns:a16="http://schemas.microsoft.com/office/drawing/2014/main" id="{4D4370E0-1596-452E-A720-BE61A27A97DD}"/>
              </a:ext>
            </a:extLst>
          </p:cNvPr>
          <p:cNvSpPr>
            <a:spLocks noGrp="1"/>
          </p:cNvSpPr>
          <p:nvPr>
            <p:ph type="dt" sz="half" idx="10"/>
          </p:nvPr>
        </p:nvSpPr>
        <p:spPr>
          <a:xfrm>
            <a:off x="9840687" y="6296477"/>
            <a:ext cx="1584549" cy="365125"/>
          </a:xfrm>
        </p:spPr>
        <p:txBody>
          <a:bodyPr/>
          <a:lstStyle/>
          <a:p>
            <a:fld id="{CCE5ABA0-0E16-4C1D-82A4-F6CB31522FF5}" type="datetime2">
              <a:rPr lang="nl-NL" smtClean="0"/>
              <a:t>vrijdag 4 juni 2021</a:t>
            </a:fld>
            <a:endParaRPr lang="nl-NL" dirty="0"/>
          </a:p>
        </p:txBody>
      </p:sp>
      <p:sp>
        <p:nvSpPr>
          <p:cNvPr id="13" name="Tijdelijke aanduiding voor voettekst 4">
            <a:extLst>
              <a:ext uri="{FF2B5EF4-FFF2-40B4-BE49-F238E27FC236}">
                <a16:creationId xmlns:a16="http://schemas.microsoft.com/office/drawing/2014/main" id="{5F94D5BD-37EB-48CA-BDD4-73128AF5D63B}"/>
              </a:ext>
            </a:extLst>
          </p:cNvPr>
          <p:cNvSpPr>
            <a:spLocks noGrp="1"/>
          </p:cNvSpPr>
          <p:nvPr>
            <p:ph type="ftr" sz="quarter" idx="11"/>
          </p:nvPr>
        </p:nvSpPr>
        <p:spPr>
          <a:xfrm>
            <a:off x="6291943" y="6296477"/>
            <a:ext cx="3383901" cy="365125"/>
          </a:xfrm>
        </p:spPr>
        <p:txBody>
          <a:bodyPr/>
          <a:lstStyle/>
          <a:p>
            <a:r>
              <a:rPr lang="nl-NL"/>
              <a:t>Tussentijdse resultaten</a:t>
            </a:r>
          </a:p>
        </p:txBody>
      </p:sp>
      <p:sp>
        <p:nvSpPr>
          <p:cNvPr id="15" name="Tijdelijke aanduiding voor dianummer 5">
            <a:extLst>
              <a:ext uri="{FF2B5EF4-FFF2-40B4-BE49-F238E27FC236}">
                <a16:creationId xmlns:a16="http://schemas.microsoft.com/office/drawing/2014/main" id="{D0AE2CFE-C594-4FB7-A4AE-62C3CCD52AD0}"/>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Tree>
    <p:extLst>
      <p:ext uri="{BB962C8B-B14F-4D97-AF65-F5344CB8AC3E}">
        <p14:creationId xmlns:p14="http://schemas.microsoft.com/office/powerpoint/2010/main" val="179720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1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 fill="hold"/>
                                        <p:tgtEl>
                                          <p:spTgt spid="9"/>
                                        </p:tgtEl>
                                        <p:attrNameLst>
                                          <p:attrName>ppt_x</p:attrName>
                                        </p:attrNameLst>
                                      </p:cBhvr>
                                      <p:tavLst>
                                        <p:tav tm="0">
                                          <p:val>
                                            <p:strVal val="0-#ppt_w/2"/>
                                          </p:val>
                                        </p:tav>
                                        <p:tav tm="100000">
                                          <p:val>
                                            <p:strVal val="#ppt_x"/>
                                          </p:val>
                                        </p:tav>
                                      </p:tavLst>
                                    </p:anim>
                                    <p:anim calcmode="lin" valueType="num">
                                      <p:cBhvr additive="base">
                                        <p:cTn id="8" dur="2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0D1355-C620-496B-B7C0-FF8385D053DB}"/>
              </a:ext>
            </a:extLst>
          </p:cNvPr>
          <p:cNvSpPr>
            <a:spLocks noGrp="1"/>
          </p:cNvSpPr>
          <p:nvPr>
            <p:ph type="title" hasCustomPrompt="1"/>
          </p:nvPr>
        </p:nvSpPr>
        <p:spPr>
          <a:xfrm>
            <a:off x="766762" y="795607"/>
            <a:ext cx="10658475" cy="553998"/>
          </a:xfrm>
        </p:spPr>
        <p:txBody>
          <a:bodyPr/>
          <a:lstStyle>
            <a:lvl1pPr>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7E665817-04BA-4683-98ED-D301CFA00132}"/>
              </a:ext>
            </a:extLst>
          </p:cNvPr>
          <p:cNvSpPr>
            <a:spLocks noGrp="1"/>
          </p:cNvSpPr>
          <p:nvPr>
            <p:ph idx="1"/>
          </p:nvPr>
        </p:nvSpPr>
        <p:spPr>
          <a:xfrm>
            <a:off x="766763" y="1649197"/>
            <a:ext cx="10658475" cy="4264242"/>
          </a:xfrm>
        </p:spPr>
        <p:txBody>
          <a:bodyPr/>
          <a:lstStyle>
            <a:lvl1pPr>
              <a:lnSpc>
                <a:spcPct val="150000"/>
              </a:lnSpc>
              <a:defRPr/>
            </a:lvl1pPr>
            <a:lvl2pPr>
              <a:lnSpc>
                <a:spcPct val="150000"/>
              </a:lnSpc>
              <a:defRPr/>
            </a:lvl2pPr>
            <a:lvl3pPr>
              <a:lnSpc>
                <a:spcPct val="150000"/>
              </a:lnSpc>
              <a:defRPr/>
            </a:lvl3pPr>
            <a:lvl4pPr>
              <a:lnSpc>
                <a:spcPct val="150000"/>
              </a:lnSpc>
              <a:defRPr/>
            </a:lvl4pPr>
            <a:lvl5pPr>
              <a:lnSpc>
                <a:spcPct val="150000"/>
              </a:lnSpc>
              <a:defRPr/>
            </a:lvl5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85F2F693-9F02-426C-9092-6A2FE2BC4CE0}"/>
              </a:ext>
            </a:extLst>
          </p:cNvPr>
          <p:cNvSpPr>
            <a:spLocks noGrp="1"/>
          </p:cNvSpPr>
          <p:nvPr>
            <p:ph type="dt" sz="half" idx="10"/>
          </p:nvPr>
        </p:nvSpPr>
        <p:spPr/>
        <p:txBody>
          <a:bodyPr/>
          <a:lstStyle/>
          <a:p>
            <a:fld id="{6CEB389F-A23A-4C84-A054-0738B04119FB}" type="datetime2">
              <a:rPr lang="nl-NL" smtClean="0"/>
              <a:t>vrijdag 4 juni 2021</a:t>
            </a:fld>
            <a:endParaRPr lang="nl-NL" dirty="0"/>
          </a:p>
        </p:txBody>
      </p:sp>
      <p:sp>
        <p:nvSpPr>
          <p:cNvPr id="5" name="Tijdelijke aanduiding voor voettekst 4">
            <a:extLst>
              <a:ext uri="{FF2B5EF4-FFF2-40B4-BE49-F238E27FC236}">
                <a16:creationId xmlns:a16="http://schemas.microsoft.com/office/drawing/2014/main" id="{614C0395-E608-4287-9E0D-A162245D06D6}"/>
              </a:ext>
            </a:extLst>
          </p:cNvPr>
          <p:cNvSpPr>
            <a:spLocks noGrp="1"/>
          </p:cNvSpPr>
          <p:nvPr>
            <p:ph type="ftr" sz="quarter" idx="11"/>
          </p:nvPr>
        </p:nvSpPr>
        <p:spPr/>
        <p:txBody>
          <a:bodyPr/>
          <a:lstStyle/>
          <a:p>
            <a:r>
              <a:rPr lang="nl-NL"/>
              <a:t>Tussentijdse resultaten</a:t>
            </a:r>
          </a:p>
        </p:txBody>
      </p:sp>
      <p:grpSp>
        <p:nvGrpSpPr>
          <p:cNvPr id="7" name="Groep 6">
            <a:extLst>
              <a:ext uri="{FF2B5EF4-FFF2-40B4-BE49-F238E27FC236}">
                <a16:creationId xmlns:a16="http://schemas.microsoft.com/office/drawing/2014/main" id="{78027DF0-9415-4170-8ADB-B1BAB8B8A99B}"/>
              </a:ext>
            </a:extLst>
          </p:cNvPr>
          <p:cNvGrpSpPr/>
          <p:nvPr userDrawn="1"/>
        </p:nvGrpSpPr>
        <p:grpSpPr>
          <a:xfrm>
            <a:off x="1" y="1471262"/>
            <a:ext cx="8690428" cy="45719"/>
            <a:chOff x="0" y="1471262"/>
            <a:chExt cx="6471285" cy="76200"/>
          </a:xfrm>
        </p:grpSpPr>
        <p:sp>
          <p:nvSpPr>
            <p:cNvPr id="8" name="object 2">
              <a:extLst>
                <a:ext uri="{FF2B5EF4-FFF2-40B4-BE49-F238E27FC236}">
                  <a16:creationId xmlns:a16="http://schemas.microsoft.com/office/drawing/2014/main" id="{3EB99FB1-FFA5-44A1-9E60-7ABA246665A8}"/>
                </a:ext>
              </a:extLst>
            </p:cNvPr>
            <p:cNvSpPr/>
            <p:nvPr userDrawn="1"/>
          </p:nvSpPr>
          <p:spPr>
            <a:xfrm>
              <a:off x="0" y="1471262"/>
              <a:ext cx="6471285" cy="0"/>
            </a:xfrm>
            <a:custGeom>
              <a:avLst/>
              <a:gdLst/>
              <a:ahLst/>
              <a:cxnLst/>
              <a:rect l="l" t="t" r="r" b="b"/>
              <a:pathLst>
                <a:path w="6471285">
                  <a:moveTo>
                    <a:pt x="0" y="0"/>
                  </a:moveTo>
                  <a:lnTo>
                    <a:pt x="6471007" y="0"/>
                  </a:lnTo>
                </a:path>
              </a:pathLst>
            </a:custGeom>
            <a:ln w="20334">
              <a:solidFill>
                <a:srgbClr val="000000"/>
              </a:solidFill>
            </a:ln>
          </p:spPr>
          <p:txBody>
            <a:bodyPr wrap="square" lIns="0" tIns="0" rIns="0" bIns="0" rtlCol="0"/>
            <a:lstStyle/>
            <a:p>
              <a:endParaRPr/>
            </a:p>
          </p:txBody>
        </p:sp>
        <p:sp>
          <p:nvSpPr>
            <p:cNvPr id="9" name="object 3">
              <a:extLst>
                <a:ext uri="{FF2B5EF4-FFF2-40B4-BE49-F238E27FC236}">
                  <a16:creationId xmlns:a16="http://schemas.microsoft.com/office/drawing/2014/main" id="{27207179-8DD0-48DD-9E9B-3203C8C3DF91}"/>
                </a:ext>
              </a:extLst>
            </p:cNvPr>
            <p:cNvSpPr/>
            <p:nvPr userDrawn="1"/>
          </p:nvSpPr>
          <p:spPr>
            <a:xfrm>
              <a:off x="0" y="1547462"/>
              <a:ext cx="6471285" cy="0"/>
            </a:xfrm>
            <a:custGeom>
              <a:avLst/>
              <a:gdLst/>
              <a:ahLst/>
              <a:cxnLst/>
              <a:rect l="l" t="t" r="r" b="b"/>
              <a:pathLst>
                <a:path w="6471285">
                  <a:moveTo>
                    <a:pt x="0" y="0"/>
                  </a:moveTo>
                  <a:lnTo>
                    <a:pt x="6471007" y="0"/>
                  </a:lnTo>
                </a:path>
              </a:pathLst>
            </a:custGeom>
            <a:ln w="20334">
              <a:solidFill>
                <a:srgbClr val="000000"/>
              </a:solidFill>
            </a:ln>
          </p:spPr>
          <p:txBody>
            <a:bodyPr wrap="square" lIns="0" tIns="0" rIns="0" bIns="0" rtlCol="0"/>
            <a:lstStyle/>
            <a:p>
              <a:endParaRPr/>
            </a:p>
          </p:txBody>
        </p:sp>
      </p:grpSp>
      <p:sp>
        <p:nvSpPr>
          <p:cNvPr id="12" name="Tijdelijke aanduiding voor dianummer 5">
            <a:extLst>
              <a:ext uri="{FF2B5EF4-FFF2-40B4-BE49-F238E27FC236}">
                <a16:creationId xmlns:a16="http://schemas.microsoft.com/office/drawing/2014/main" id="{7D41443A-2229-48BA-9A25-61499BC2F4DA}"/>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Tree>
    <p:extLst>
      <p:ext uri="{BB962C8B-B14F-4D97-AF65-F5344CB8AC3E}">
        <p14:creationId xmlns:p14="http://schemas.microsoft.com/office/powerpoint/2010/main" val="390954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
                                        <p:tgtEl>
                                          <p:spTgt spid="2"/>
                                        </p:tgtEl>
                                      </p:cBhvr>
                                    </p:animEffect>
                                    <p:anim calcmode="lin" valueType="num">
                                      <p:cBhvr>
                                        <p:cTn id="8" dur="150" fill="hold"/>
                                        <p:tgtEl>
                                          <p:spTgt spid="2"/>
                                        </p:tgtEl>
                                        <p:attrNameLst>
                                          <p:attrName>ppt_x</p:attrName>
                                        </p:attrNameLst>
                                      </p:cBhvr>
                                      <p:tavLst>
                                        <p:tav tm="0">
                                          <p:val>
                                            <p:strVal val="#ppt_x"/>
                                          </p:val>
                                        </p:tav>
                                        <p:tav tm="100000">
                                          <p:val>
                                            <p:strVal val="#ppt_x"/>
                                          </p:val>
                                        </p:tav>
                                      </p:tavLst>
                                    </p:anim>
                                    <p:anim calcmode="lin" valueType="num">
                                      <p:cBhvr>
                                        <p:cTn id="9" dur="1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00" fill="hold"/>
                                        <p:tgtEl>
                                          <p:spTgt spid="7"/>
                                        </p:tgtEl>
                                        <p:attrNameLst>
                                          <p:attrName>ppt_x</p:attrName>
                                        </p:attrNameLst>
                                      </p:cBhvr>
                                      <p:tavLst>
                                        <p:tav tm="0">
                                          <p:val>
                                            <p:strVal val="0-#ppt_w/2"/>
                                          </p:val>
                                        </p:tav>
                                        <p:tav tm="100000">
                                          <p:val>
                                            <p:strVal val="#ppt_x"/>
                                          </p:val>
                                        </p:tav>
                                      </p:tavLst>
                                    </p:anim>
                                    <p:anim calcmode="lin" valueType="num">
                                      <p:cBhvr additive="base">
                                        <p:cTn id="14" dur="2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450"/>
                            </p:stCondLst>
                            <p:childTnLst>
                              <p:par>
                                <p:cTn id="16" presetID="10" presetClass="entr" presetSubtype="0" fill="hold" grpId="0" nodeType="afterEffect">
                                  <p:stCondLst>
                                    <p:cond delay="10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after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EEDF8D-06CC-4EB1-876A-731359F6D6FD}"/>
              </a:ext>
            </a:extLst>
          </p:cNvPr>
          <p:cNvSpPr>
            <a:spLocks noGrp="1"/>
          </p:cNvSpPr>
          <p:nvPr>
            <p:ph type="title" hasCustomPrompt="1"/>
          </p:nvPr>
        </p:nvSpPr>
        <p:spPr/>
        <p:txBody>
          <a:bodyPr/>
          <a:lstStyle/>
          <a:p>
            <a:r>
              <a:rPr lang="nl-NL" dirty="0"/>
              <a:t>KLIK OM STIJL TE BEWERKEN</a:t>
            </a:r>
          </a:p>
        </p:txBody>
      </p:sp>
      <p:sp>
        <p:nvSpPr>
          <p:cNvPr id="3" name="Tijdelijke aanduiding voor datum 2">
            <a:extLst>
              <a:ext uri="{FF2B5EF4-FFF2-40B4-BE49-F238E27FC236}">
                <a16:creationId xmlns:a16="http://schemas.microsoft.com/office/drawing/2014/main" id="{854557D7-8338-495B-A05C-13A631BC3EBC}"/>
              </a:ext>
            </a:extLst>
          </p:cNvPr>
          <p:cNvSpPr>
            <a:spLocks noGrp="1"/>
          </p:cNvSpPr>
          <p:nvPr>
            <p:ph type="dt" sz="half" idx="10"/>
          </p:nvPr>
        </p:nvSpPr>
        <p:spPr/>
        <p:txBody>
          <a:bodyPr/>
          <a:lstStyle/>
          <a:p>
            <a:fld id="{E8FD65BF-E0E5-427B-8F87-2FC6B646EE1C}" type="datetime2">
              <a:rPr lang="nl-NL" smtClean="0"/>
              <a:t>vrijdag 4 juni 2021</a:t>
            </a:fld>
            <a:endParaRPr lang="nl-NL"/>
          </a:p>
        </p:txBody>
      </p:sp>
      <p:sp>
        <p:nvSpPr>
          <p:cNvPr id="4" name="Tijdelijke aanduiding voor voettekst 3">
            <a:extLst>
              <a:ext uri="{FF2B5EF4-FFF2-40B4-BE49-F238E27FC236}">
                <a16:creationId xmlns:a16="http://schemas.microsoft.com/office/drawing/2014/main" id="{EB280867-0780-4F5D-A695-3A34D8552C9C}"/>
              </a:ext>
            </a:extLst>
          </p:cNvPr>
          <p:cNvSpPr>
            <a:spLocks noGrp="1"/>
          </p:cNvSpPr>
          <p:nvPr>
            <p:ph type="ftr" sz="quarter" idx="11"/>
          </p:nvPr>
        </p:nvSpPr>
        <p:spPr/>
        <p:txBody>
          <a:bodyPr/>
          <a:lstStyle/>
          <a:p>
            <a:r>
              <a:rPr lang="nl-NL"/>
              <a:t>Tussentijdse resultaten</a:t>
            </a:r>
          </a:p>
        </p:txBody>
      </p:sp>
      <p:sp>
        <p:nvSpPr>
          <p:cNvPr id="6" name="Tijdelijke aanduiding voor dianummer 5">
            <a:extLst>
              <a:ext uri="{FF2B5EF4-FFF2-40B4-BE49-F238E27FC236}">
                <a16:creationId xmlns:a16="http://schemas.microsoft.com/office/drawing/2014/main" id="{0E133D32-763A-42E6-9FDB-2649881E11B2}"/>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Tree>
    <p:extLst>
      <p:ext uri="{BB962C8B-B14F-4D97-AF65-F5344CB8AC3E}">
        <p14:creationId xmlns:p14="http://schemas.microsoft.com/office/powerpoint/2010/main" val="622454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5" name="Tijdelijke aanduiding voor datum 2">
            <a:extLst>
              <a:ext uri="{FF2B5EF4-FFF2-40B4-BE49-F238E27FC236}">
                <a16:creationId xmlns:a16="http://schemas.microsoft.com/office/drawing/2014/main" id="{65CD2EAB-69FF-424B-8929-14C6584E8F32}"/>
              </a:ext>
            </a:extLst>
          </p:cNvPr>
          <p:cNvSpPr>
            <a:spLocks noGrp="1"/>
          </p:cNvSpPr>
          <p:nvPr>
            <p:ph type="dt" sz="half" idx="10"/>
          </p:nvPr>
        </p:nvSpPr>
        <p:spPr>
          <a:xfrm>
            <a:off x="9840687" y="6296477"/>
            <a:ext cx="1584549" cy="365125"/>
          </a:xfrm>
        </p:spPr>
        <p:txBody>
          <a:bodyPr/>
          <a:lstStyle/>
          <a:p>
            <a:fld id="{3078B01D-8BF0-401F-8878-FCA578337766}" type="datetime2">
              <a:rPr lang="nl-NL" smtClean="0"/>
              <a:t>vrijdag 4 juni 2021</a:t>
            </a:fld>
            <a:endParaRPr lang="nl-NL"/>
          </a:p>
        </p:txBody>
      </p:sp>
      <p:sp>
        <p:nvSpPr>
          <p:cNvPr id="6" name="Tijdelijke aanduiding voor voettekst 3">
            <a:extLst>
              <a:ext uri="{FF2B5EF4-FFF2-40B4-BE49-F238E27FC236}">
                <a16:creationId xmlns:a16="http://schemas.microsoft.com/office/drawing/2014/main" id="{2F3B3FB8-C0C7-4E46-A025-837256BB8A51}"/>
              </a:ext>
            </a:extLst>
          </p:cNvPr>
          <p:cNvSpPr>
            <a:spLocks noGrp="1"/>
          </p:cNvSpPr>
          <p:nvPr>
            <p:ph type="ftr" sz="quarter" idx="11"/>
          </p:nvPr>
        </p:nvSpPr>
        <p:spPr>
          <a:xfrm>
            <a:off x="766764" y="6296477"/>
            <a:ext cx="8909080" cy="365125"/>
          </a:xfrm>
        </p:spPr>
        <p:txBody>
          <a:bodyPr/>
          <a:lstStyle/>
          <a:p>
            <a:r>
              <a:rPr lang="nl-NL"/>
              <a:t>Tussentijdse resultaten</a:t>
            </a:r>
          </a:p>
        </p:txBody>
      </p:sp>
      <p:sp>
        <p:nvSpPr>
          <p:cNvPr id="8" name="Tijdelijke aanduiding voor dianummer 5">
            <a:extLst>
              <a:ext uri="{FF2B5EF4-FFF2-40B4-BE49-F238E27FC236}">
                <a16:creationId xmlns:a16="http://schemas.microsoft.com/office/drawing/2014/main" id="{0A8355DB-67AD-4CAB-B226-BACE367E2A4E}"/>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Tree>
    <p:extLst>
      <p:ext uri="{BB962C8B-B14F-4D97-AF65-F5344CB8AC3E}">
        <p14:creationId xmlns:p14="http://schemas.microsoft.com/office/powerpoint/2010/main" val="4038847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3393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en object met bulle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0D1355-C620-496B-B7C0-FF8385D053DB}"/>
              </a:ext>
            </a:extLst>
          </p:cNvPr>
          <p:cNvSpPr>
            <a:spLocks noGrp="1"/>
          </p:cNvSpPr>
          <p:nvPr>
            <p:ph type="title" hasCustomPrompt="1"/>
          </p:nvPr>
        </p:nvSpPr>
        <p:spPr>
          <a:xfrm>
            <a:off x="766762" y="795607"/>
            <a:ext cx="10658475" cy="553998"/>
          </a:xfrm>
        </p:spPr>
        <p:txBody>
          <a:bodyPr/>
          <a:lstStyle>
            <a:lvl1pPr>
              <a:defRPr/>
            </a:lvl1pPr>
          </a:lstStyle>
          <a:p>
            <a:r>
              <a:rPr lang="nl-NL" dirty="0"/>
              <a:t>KLIK OM STIJL TE BEWERKEN</a:t>
            </a:r>
          </a:p>
        </p:txBody>
      </p:sp>
      <p:sp>
        <p:nvSpPr>
          <p:cNvPr id="4" name="Tijdelijke aanduiding voor datum 3">
            <a:extLst>
              <a:ext uri="{FF2B5EF4-FFF2-40B4-BE49-F238E27FC236}">
                <a16:creationId xmlns:a16="http://schemas.microsoft.com/office/drawing/2014/main" id="{85F2F693-9F02-426C-9092-6A2FE2BC4CE0}"/>
              </a:ext>
            </a:extLst>
          </p:cNvPr>
          <p:cNvSpPr>
            <a:spLocks noGrp="1"/>
          </p:cNvSpPr>
          <p:nvPr>
            <p:ph type="dt" sz="half" idx="10"/>
          </p:nvPr>
        </p:nvSpPr>
        <p:spPr/>
        <p:txBody>
          <a:bodyPr/>
          <a:lstStyle/>
          <a:p>
            <a:fld id="{200AC3F8-0258-473A-ABA9-8CDCEF106C20}" type="datetime2">
              <a:rPr lang="nl-NL" smtClean="0"/>
              <a:t>vrijdag 4 juni 2021</a:t>
            </a:fld>
            <a:endParaRPr lang="nl-NL" dirty="0"/>
          </a:p>
        </p:txBody>
      </p:sp>
      <p:sp>
        <p:nvSpPr>
          <p:cNvPr id="5" name="Tijdelijke aanduiding voor voettekst 4">
            <a:extLst>
              <a:ext uri="{FF2B5EF4-FFF2-40B4-BE49-F238E27FC236}">
                <a16:creationId xmlns:a16="http://schemas.microsoft.com/office/drawing/2014/main" id="{614C0395-E608-4287-9E0D-A162245D06D6}"/>
              </a:ext>
            </a:extLst>
          </p:cNvPr>
          <p:cNvSpPr>
            <a:spLocks noGrp="1"/>
          </p:cNvSpPr>
          <p:nvPr>
            <p:ph type="ftr" sz="quarter" idx="11"/>
          </p:nvPr>
        </p:nvSpPr>
        <p:spPr/>
        <p:txBody>
          <a:bodyPr/>
          <a:lstStyle/>
          <a:p>
            <a:r>
              <a:rPr lang="nl-NL"/>
              <a:t>Tussentijdse resultaten</a:t>
            </a:r>
          </a:p>
        </p:txBody>
      </p:sp>
      <p:grpSp>
        <p:nvGrpSpPr>
          <p:cNvPr id="7" name="Groep 6">
            <a:extLst>
              <a:ext uri="{FF2B5EF4-FFF2-40B4-BE49-F238E27FC236}">
                <a16:creationId xmlns:a16="http://schemas.microsoft.com/office/drawing/2014/main" id="{78027DF0-9415-4170-8ADB-B1BAB8B8A99B}"/>
              </a:ext>
            </a:extLst>
          </p:cNvPr>
          <p:cNvGrpSpPr/>
          <p:nvPr userDrawn="1"/>
        </p:nvGrpSpPr>
        <p:grpSpPr>
          <a:xfrm>
            <a:off x="1" y="1471262"/>
            <a:ext cx="8690428" cy="45719"/>
            <a:chOff x="0" y="1471262"/>
            <a:chExt cx="6471285" cy="76200"/>
          </a:xfrm>
        </p:grpSpPr>
        <p:sp>
          <p:nvSpPr>
            <p:cNvPr id="8" name="object 2">
              <a:extLst>
                <a:ext uri="{FF2B5EF4-FFF2-40B4-BE49-F238E27FC236}">
                  <a16:creationId xmlns:a16="http://schemas.microsoft.com/office/drawing/2014/main" id="{3EB99FB1-FFA5-44A1-9E60-7ABA246665A8}"/>
                </a:ext>
              </a:extLst>
            </p:cNvPr>
            <p:cNvSpPr/>
            <p:nvPr userDrawn="1"/>
          </p:nvSpPr>
          <p:spPr>
            <a:xfrm>
              <a:off x="0" y="1471262"/>
              <a:ext cx="6471285" cy="0"/>
            </a:xfrm>
            <a:custGeom>
              <a:avLst/>
              <a:gdLst/>
              <a:ahLst/>
              <a:cxnLst/>
              <a:rect l="l" t="t" r="r" b="b"/>
              <a:pathLst>
                <a:path w="6471285">
                  <a:moveTo>
                    <a:pt x="0" y="0"/>
                  </a:moveTo>
                  <a:lnTo>
                    <a:pt x="6471007" y="0"/>
                  </a:lnTo>
                </a:path>
              </a:pathLst>
            </a:custGeom>
            <a:ln w="20334">
              <a:solidFill>
                <a:srgbClr val="000000"/>
              </a:solidFill>
            </a:ln>
          </p:spPr>
          <p:txBody>
            <a:bodyPr wrap="square" lIns="0" tIns="0" rIns="0" bIns="0" rtlCol="0"/>
            <a:lstStyle/>
            <a:p>
              <a:endParaRPr/>
            </a:p>
          </p:txBody>
        </p:sp>
        <p:sp>
          <p:nvSpPr>
            <p:cNvPr id="9" name="object 3">
              <a:extLst>
                <a:ext uri="{FF2B5EF4-FFF2-40B4-BE49-F238E27FC236}">
                  <a16:creationId xmlns:a16="http://schemas.microsoft.com/office/drawing/2014/main" id="{27207179-8DD0-48DD-9E9B-3203C8C3DF91}"/>
                </a:ext>
              </a:extLst>
            </p:cNvPr>
            <p:cNvSpPr/>
            <p:nvPr userDrawn="1"/>
          </p:nvSpPr>
          <p:spPr>
            <a:xfrm>
              <a:off x="0" y="1547462"/>
              <a:ext cx="6471285" cy="0"/>
            </a:xfrm>
            <a:custGeom>
              <a:avLst/>
              <a:gdLst/>
              <a:ahLst/>
              <a:cxnLst/>
              <a:rect l="l" t="t" r="r" b="b"/>
              <a:pathLst>
                <a:path w="6471285">
                  <a:moveTo>
                    <a:pt x="0" y="0"/>
                  </a:moveTo>
                  <a:lnTo>
                    <a:pt x="6471007" y="0"/>
                  </a:lnTo>
                </a:path>
              </a:pathLst>
            </a:custGeom>
            <a:ln w="20334">
              <a:solidFill>
                <a:srgbClr val="000000"/>
              </a:solidFill>
            </a:ln>
          </p:spPr>
          <p:txBody>
            <a:bodyPr wrap="square" lIns="0" tIns="0" rIns="0" bIns="0" rtlCol="0"/>
            <a:lstStyle/>
            <a:p>
              <a:endParaRPr/>
            </a:p>
          </p:txBody>
        </p:sp>
      </p:grpSp>
      <p:sp>
        <p:nvSpPr>
          <p:cNvPr id="12" name="Tijdelijke aanduiding voor dianummer 5">
            <a:extLst>
              <a:ext uri="{FF2B5EF4-FFF2-40B4-BE49-F238E27FC236}">
                <a16:creationId xmlns:a16="http://schemas.microsoft.com/office/drawing/2014/main" id="{7D41443A-2229-48BA-9A25-61499BC2F4DA}"/>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
        <p:nvSpPr>
          <p:cNvPr id="10" name="Tijdelijke aanduiding voor tekst 9">
            <a:extLst>
              <a:ext uri="{FF2B5EF4-FFF2-40B4-BE49-F238E27FC236}">
                <a16:creationId xmlns:a16="http://schemas.microsoft.com/office/drawing/2014/main" id="{B6DDC3F9-8BB0-4D4B-98CE-FD9CB66BACEE}"/>
              </a:ext>
            </a:extLst>
          </p:cNvPr>
          <p:cNvSpPr>
            <a:spLocks noGrp="1"/>
          </p:cNvSpPr>
          <p:nvPr>
            <p:ph type="body" sz="quarter" idx="12"/>
          </p:nvPr>
        </p:nvSpPr>
        <p:spPr>
          <a:xfrm>
            <a:off x="766763" y="1669144"/>
            <a:ext cx="10658475" cy="4244294"/>
          </a:xfrm>
        </p:spPr>
        <p:txBody>
          <a:bodyPr/>
          <a:lstStyle>
            <a:lvl1pPr marL="179388" indent="-179388">
              <a:lnSpc>
                <a:spcPct val="150000"/>
              </a:lnSpc>
              <a:buClr>
                <a:schemeClr val="accent1"/>
              </a:buClr>
              <a:buFont typeface="Arial" panose="020B0604020202020204" pitchFamily="34" charset="0"/>
              <a:buChar char="•"/>
              <a:defRPr/>
            </a:lvl1pPr>
            <a:lvl2pPr marL="628650" indent="-171450">
              <a:lnSpc>
                <a:spcPct val="150000"/>
              </a:lnSpc>
              <a:buClr>
                <a:schemeClr val="accent1"/>
              </a:buClr>
              <a:buFont typeface="Arial" panose="020B0604020202020204" pitchFamily="34" charset="0"/>
              <a:buChar char="•"/>
              <a:defRPr/>
            </a:lvl2pPr>
            <a:lvl3pPr marL="1074738" indent="-160338">
              <a:lnSpc>
                <a:spcPct val="150000"/>
              </a:lnSpc>
              <a:buClr>
                <a:schemeClr val="accent1"/>
              </a:buClr>
              <a:buFont typeface="Arial" panose="020B0604020202020204" pitchFamily="34" charset="0"/>
              <a:buChar char="•"/>
              <a:defRPr/>
            </a:lvl3pPr>
            <a:lvl4pPr marL="1524000" indent="-152400">
              <a:lnSpc>
                <a:spcPct val="150000"/>
              </a:lnSpc>
              <a:buClr>
                <a:schemeClr val="accent1"/>
              </a:buClr>
              <a:buFont typeface="Arial" panose="020B0604020202020204" pitchFamily="34" charset="0"/>
              <a:buChar char="•"/>
              <a:defRPr/>
            </a:lvl4pPr>
            <a:lvl5pPr marL="1973263" indent="-144463">
              <a:lnSpc>
                <a:spcPct val="150000"/>
              </a:lnSpc>
              <a:buClr>
                <a:schemeClr val="accent1"/>
              </a:buClr>
              <a:buFont typeface="Arial" panose="020B0604020202020204" pitchFamily="34" charset="0"/>
              <a:buChar char="•"/>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extLst>
      <p:ext uri="{BB962C8B-B14F-4D97-AF65-F5344CB8AC3E}">
        <p14:creationId xmlns:p14="http://schemas.microsoft.com/office/powerpoint/2010/main" val="187543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
                                        <p:tgtEl>
                                          <p:spTgt spid="2"/>
                                        </p:tgtEl>
                                      </p:cBhvr>
                                    </p:animEffect>
                                    <p:anim calcmode="lin" valueType="num">
                                      <p:cBhvr>
                                        <p:cTn id="8" dur="150" fill="hold"/>
                                        <p:tgtEl>
                                          <p:spTgt spid="2"/>
                                        </p:tgtEl>
                                        <p:attrNameLst>
                                          <p:attrName>ppt_x</p:attrName>
                                        </p:attrNameLst>
                                      </p:cBhvr>
                                      <p:tavLst>
                                        <p:tav tm="0">
                                          <p:val>
                                            <p:strVal val="#ppt_x"/>
                                          </p:val>
                                        </p:tav>
                                        <p:tav tm="100000">
                                          <p:val>
                                            <p:strVal val="#ppt_x"/>
                                          </p:val>
                                        </p:tav>
                                      </p:tavLst>
                                    </p:anim>
                                    <p:anim calcmode="lin" valueType="num">
                                      <p:cBhvr>
                                        <p:cTn id="9" dur="1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50"/>
                            </p:stCondLst>
                            <p:childTnLst>
                              <p:par>
                                <p:cTn id="11" presetID="2" presetClass="entr" presetSubtype="8" fill="hold" nodeType="afterEffect">
                                  <p:stCondLst>
                                    <p:cond delay="10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00" fill="hold"/>
                                        <p:tgtEl>
                                          <p:spTgt spid="7"/>
                                        </p:tgtEl>
                                        <p:attrNameLst>
                                          <p:attrName>ppt_x</p:attrName>
                                        </p:attrNameLst>
                                      </p:cBhvr>
                                      <p:tavLst>
                                        <p:tav tm="0">
                                          <p:val>
                                            <p:strVal val="0-#ppt_w/2"/>
                                          </p:val>
                                        </p:tav>
                                        <p:tav tm="100000">
                                          <p:val>
                                            <p:strVal val="#ppt_x"/>
                                          </p:val>
                                        </p:tav>
                                      </p:tavLst>
                                    </p:anim>
                                    <p:anim calcmode="lin" valueType="num">
                                      <p:cBhvr additive="base">
                                        <p:cTn id="14" dur="2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450"/>
                            </p:stCondLst>
                            <p:childTnLst>
                              <p:par>
                                <p:cTn id="16" presetID="10" presetClass="entr" presetSubtype="0" fill="hold" grpId="0" nodeType="after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fade">
                                      <p:cBhvr>
                                        <p:cTn id="18" dur="100"/>
                                        <p:tgtEl>
                                          <p:spTgt spid="10">
                                            <p:txEl>
                                              <p:pRg st="0" end="0"/>
                                            </p:txEl>
                                          </p:spTgt>
                                        </p:tgtEl>
                                      </p:cBhvr>
                                    </p:animEffect>
                                  </p:childTnLst>
                                </p:cTn>
                              </p:par>
                            </p:childTnLst>
                          </p:cTn>
                        </p:par>
                        <p:par>
                          <p:cTn id="19" fill="hold">
                            <p:stCondLst>
                              <p:cond delay="550"/>
                            </p:stCondLst>
                            <p:childTnLst>
                              <p:par>
                                <p:cTn id="20" presetID="10" presetClass="entr" presetSubtype="0" fill="hold" grpId="0" nodeType="afterEffect">
                                  <p:stCondLst>
                                    <p:cond delay="0"/>
                                  </p:stCondLst>
                                  <p:childTnLst>
                                    <p:set>
                                      <p:cBhvr>
                                        <p:cTn id="21" dur="1" fill="hold">
                                          <p:stCondLst>
                                            <p:cond delay="0"/>
                                          </p:stCondLst>
                                        </p:cTn>
                                        <p:tgtEl>
                                          <p:spTgt spid="10">
                                            <p:txEl>
                                              <p:pRg st="1" end="1"/>
                                            </p:txEl>
                                          </p:spTgt>
                                        </p:tgtEl>
                                        <p:attrNameLst>
                                          <p:attrName>style.visibility</p:attrName>
                                        </p:attrNameLst>
                                      </p:cBhvr>
                                      <p:to>
                                        <p:strVal val="visible"/>
                                      </p:to>
                                    </p:set>
                                    <p:animEffect transition="in" filter="fade">
                                      <p:cBhvr>
                                        <p:cTn id="22" dur="100"/>
                                        <p:tgtEl>
                                          <p:spTgt spid="10">
                                            <p:txEl>
                                              <p:pRg st="1" end="1"/>
                                            </p:txEl>
                                          </p:spTgt>
                                        </p:tgtEl>
                                      </p:cBhvr>
                                    </p:animEffect>
                                  </p:childTnLst>
                                </p:cTn>
                              </p:par>
                            </p:childTnLst>
                          </p:cTn>
                        </p:par>
                        <p:par>
                          <p:cTn id="23" fill="hold">
                            <p:stCondLst>
                              <p:cond delay="650"/>
                            </p:stCondLst>
                            <p:childTnLst>
                              <p:par>
                                <p:cTn id="24" presetID="10" presetClass="entr" presetSubtype="0" fill="hold" grpId="0" nodeType="afterEffect">
                                  <p:stCondLst>
                                    <p:cond delay="0"/>
                                  </p:stCondLst>
                                  <p:childTnLst>
                                    <p:set>
                                      <p:cBhvr>
                                        <p:cTn id="25" dur="1" fill="hold">
                                          <p:stCondLst>
                                            <p:cond delay="0"/>
                                          </p:stCondLst>
                                        </p:cTn>
                                        <p:tgtEl>
                                          <p:spTgt spid="10">
                                            <p:txEl>
                                              <p:pRg st="2" end="2"/>
                                            </p:txEl>
                                          </p:spTgt>
                                        </p:tgtEl>
                                        <p:attrNameLst>
                                          <p:attrName>style.visibility</p:attrName>
                                        </p:attrNameLst>
                                      </p:cBhvr>
                                      <p:to>
                                        <p:strVal val="visible"/>
                                      </p:to>
                                    </p:set>
                                    <p:animEffect transition="in" filter="fade">
                                      <p:cBhvr>
                                        <p:cTn id="26" dur="100"/>
                                        <p:tgtEl>
                                          <p:spTgt spid="10">
                                            <p:txEl>
                                              <p:pRg st="2" end="2"/>
                                            </p:txEl>
                                          </p:spTgt>
                                        </p:tgtEl>
                                      </p:cBhvr>
                                    </p:animEffect>
                                  </p:childTnLst>
                                </p:cTn>
                              </p:par>
                            </p:childTnLst>
                          </p:cTn>
                        </p:par>
                        <p:par>
                          <p:cTn id="27" fill="hold">
                            <p:stCondLst>
                              <p:cond delay="750"/>
                            </p:stCondLst>
                            <p:childTnLst>
                              <p:par>
                                <p:cTn id="28" presetID="10" presetClass="entr" presetSubtype="0" fill="hold" grpId="0" nodeType="afterEffect">
                                  <p:stCondLst>
                                    <p:cond delay="0"/>
                                  </p:stCondLst>
                                  <p:childTnLst>
                                    <p:set>
                                      <p:cBhvr>
                                        <p:cTn id="29" dur="1" fill="hold">
                                          <p:stCondLst>
                                            <p:cond delay="0"/>
                                          </p:stCondLst>
                                        </p:cTn>
                                        <p:tgtEl>
                                          <p:spTgt spid="10">
                                            <p:txEl>
                                              <p:pRg st="3" end="3"/>
                                            </p:txEl>
                                          </p:spTgt>
                                        </p:tgtEl>
                                        <p:attrNameLst>
                                          <p:attrName>style.visibility</p:attrName>
                                        </p:attrNameLst>
                                      </p:cBhvr>
                                      <p:to>
                                        <p:strVal val="visible"/>
                                      </p:to>
                                    </p:set>
                                    <p:animEffect transition="in" filter="fade">
                                      <p:cBhvr>
                                        <p:cTn id="30" dur="100"/>
                                        <p:tgtEl>
                                          <p:spTgt spid="10">
                                            <p:txEl>
                                              <p:pRg st="3" end="3"/>
                                            </p:txEl>
                                          </p:spTgt>
                                        </p:tgtEl>
                                      </p:cBhvr>
                                    </p:animEffect>
                                  </p:childTnLst>
                                </p:cTn>
                              </p:par>
                            </p:childTnLst>
                          </p:cTn>
                        </p:par>
                        <p:par>
                          <p:cTn id="31" fill="hold">
                            <p:stCondLst>
                              <p:cond delay="850"/>
                            </p:stCondLst>
                            <p:childTnLst>
                              <p:par>
                                <p:cTn id="32" presetID="10" presetClass="entr" presetSubtype="0" fill="hold" grpId="0" nodeType="afterEffect">
                                  <p:stCondLst>
                                    <p:cond delay="0"/>
                                  </p:stCondLst>
                                  <p:childTnLst>
                                    <p:set>
                                      <p:cBhvr>
                                        <p:cTn id="33" dur="1" fill="hold">
                                          <p:stCondLst>
                                            <p:cond delay="0"/>
                                          </p:stCondLst>
                                        </p:cTn>
                                        <p:tgtEl>
                                          <p:spTgt spid="10">
                                            <p:txEl>
                                              <p:pRg st="4" end="4"/>
                                            </p:txEl>
                                          </p:spTgt>
                                        </p:tgtEl>
                                        <p:attrNameLst>
                                          <p:attrName>style.visibility</p:attrName>
                                        </p:attrNameLst>
                                      </p:cBhvr>
                                      <p:to>
                                        <p:strVal val="visible"/>
                                      </p:to>
                                    </p:set>
                                    <p:animEffect transition="in" filter="fade">
                                      <p:cBhvr>
                                        <p:cTn id="34" dur="1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
                        <p:tgtEl>
                          <p:spTgt spid="10"/>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
                        <p:tgtEl>
                          <p:spTgt spid="10"/>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
                        <p:tgtEl>
                          <p:spTgt spid="10"/>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
                        <p:tgtEl>
                          <p:spTgt spid="10"/>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
                        <p:tgtEl>
                          <p:spTgt spid="10"/>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87226-E371-4F5A-B004-BF76810B9EDF}"/>
              </a:ext>
            </a:extLst>
          </p:cNvPr>
          <p:cNvSpPr>
            <a:spLocks noGrp="1"/>
          </p:cNvSpPr>
          <p:nvPr>
            <p:ph type="ctrTitle" hasCustomPrompt="1"/>
          </p:nvPr>
        </p:nvSpPr>
        <p:spPr>
          <a:xfrm>
            <a:off x="766764" y="385768"/>
            <a:ext cx="5721122" cy="2893981"/>
          </a:xfrm>
        </p:spPr>
        <p:txBody>
          <a:bodyPr anchor="b">
            <a:noAutofit/>
          </a:bodyPr>
          <a:lstStyle>
            <a:lvl1pPr algn="l">
              <a:lnSpc>
                <a:spcPct val="100000"/>
              </a:lnSpc>
              <a:defRPr sz="3600"/>
            </a:lvl1pPr>
          </a:lstStyle>
          <a:p>
            <a:r>
              <a:rPr lang="nl-NL" dirty="0"/>
              <a:t>PRESENTATIE</a:t>
            </a:r>
            <a:br>
              <a:rPr lang="nl-NL" dirty="0"/>
            </a:br>
            <a:r>
              <a:rPr lang="nl-NL" dirty="0"/>
              <a:t>TITEL</a:t>
            </a:r>
          </a:p>
        </p:txBody>
      </p:sp>
      <p:sp>
        <p:nvSpPr>
          <p:cNvPr id="3" name="Ondertitel 2">
            <a:extLst>
              <a:ext uri="{FF2B5EF4-FFF2-40B4-BE49-F238E27FC236}">
                <a16:creationId xmlns:a16="http://schemas.microsoft.com/office/drawing/2014/main" id="{14BE9627-AB19-4C59-9CFE-D94AD5E90523}"/>
              </a:ext>
            </a:extLst>
          </p:cNvPr>
          <p:cNvSpPr>
            <a:spLocks noGrp="1"/>
          </p:cNvSpPr>
          <p:nvPr>
            <p:ph type="subTitle" idx="1" hasCustomPrompt="1"/>
          </p:nvPr>
        </p:nvSpPr>
        <p:spPr>
          <a:xfrm>
            <a:off x="766763" y="3615099"/>
            <a:ext cx="3769181" cy="1946365"/>
          </a:xfrm>
        </p:spPr>
        <p:txBody>
          <a:bodyPr>
            <a:noAutofit/>
          </a:bodyPr>
          <a:lstStyle>
            <a:lvl1pPr marL="0" indent="0" algn="l">
              <a:buNone/>
              <a:defRPr sz="2000" spc="-2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onder de titel</a:t>
            </a:r>
          </a:p>
        </p:txBody>
      </p:sp>
      <p:grpSp>
        <p:nvGrpSpPr>
          <p:cNvPr id="7" name="Groep 6">
            <a:extLst>
              <a:ext uri="{FF2B5EF4-FFF2-40B4-BE49-F238E27FC236}">
                <a16:creationId xmlns:a16="http://schemas.microsoft.com/office/drawing/2014/main" id="{94936B73-96C0-490B-A963-6E418BBE2FFC}"/>
              </a:ext>
            </a:extLst>
          </p:cNvPr>
          <p:cNvGrpSpPr/>
          <p:nvPr userDrawn="1"/>
        </p:nvGrpSpPr>
        <p:grpSpPr>
          <a:xfrm>
            <a:off x="0" y="3406140"/>
            <a:ext cx="6487886" cy="55517"/>
            <a:chOff x="0" y="1471262"/>
            <a:chExt cx="6471285" cy="76200"/>
          </a:xfrm>
        </p:grpSpPr>
        <p:sp>
          <p:nvSpPr>
            <p:cNvPr id="8" name="object 2">
              <a:extLst>
                <a:ext uri="{FF2B5EF4-FFF2-40B4-BE49-F238E27FC236}">
                  <a16:creationId xmlns:a16="http://schemas.microsoft.com/office/drawing/2014/main" id="{2D23CEAD-73AF-4339-A4B0-01B150264EBF}"/>
                </a:ext>
              </a:extLst>
            </p:cNvPr>
            <p:cNvSpPr/>
            <p:nvPr userDrawn="1"/>
          </p:nvSpPr>
          <p:spPr>
            <a:xfrm>
              <a:off x="0" y="1471262"/>
              <a:ext cx="6471285" cy="0"/>
            </a:xfrm>
            <a:custGeom>
              <a:avLst/>
              <a:gdLst/>
              <a:ahLst/>
              <a:cxnLst/>
              <a:rect l="l" t="t" r="r" b="b"/>
              <a:pathLst>
                <a:path w="6471285">
                  <a:moveTo>
                    <a:pt x="0" y="0"/>
                  </a:moveTo>
                  <a:lnTo>
                    <a:pt x="6471007" y="0"/>
                  </a:lnTo>
                </a:path>
              </a:pathLst>
            </a:custGeom>
            <a:ln w="20334">
              <a:solidFill>
                <a:schemeClr val="accent1"/>
              </a:solidFill>
            </a:ln>
          </p:spPr>
          <p:txBody>
            <a:bodyPr wrap="square" lIns="0" tIns="0" rIns="0" bIns="0" rtlCol="0"/>
            <a:lstStyle/>
            <a:p>
              <a:endParaRPr/>
            </a:p>
          </p:txBody>
        </p:sp>
        <p:sp>
          <p:nvSpPr>
            <p:cNvPr id="9" name="object 3">
              <a:extLst>
                <a:ext uri="{FF2B5EF4-FFF2-40B4-BE49-F238E27FC236}">
                  <a16:creationId xmlns:a16="http://schemas.microsoft.com/office/drawing/2014/main" id="{044F4F9C-490A-4A42-8209-627E0C3FAC40}"/>
                </a:ext>
              </a:extLst>
            </p:cNvPr>
            <p:cNvSpPr/>
            <p:nvPr userDrawn="1"/>
          </p:nvSpPr>
          <p:spPr>
            <a:xfrm>
              <a:off x="0" y="1547462"/>
              <a:ext cx="6471285" cy="0"/>
            </a:xfrm>
            <a:custGeom>
              <a:avLst/>
              <a:gdLst/>
              <a:ahLst/>
              <a:cxnLst/>
              <a:rect l="l" t="t" r="r" b="b"/>
              <a:pathLst>
                <a:path w="6471285">
                  <a:moveTo>
                    <a:pt x="0" y="0"/>
                  </a:moveTo>
                  <a:lnTo>
                    <a:pt x="6471007" y="0"/>
                  </a:lnTo>
                </a:path>
              </a:pathLst>
            </a:custGeom>
            <a:ln w="20334">
              <a:solidFill>
                <a:schemeClr val="accent1"/>
              </a:solidFill>
            </a:ln>
          </p:spPr>
          <p:txBody>
            <a:bodyPr wrap="square" lIns="0" tIns="0" rIns="0" bIns="0" rtlCol="0"/>
            <a:lstStyle/>
            <a:p>
              <a:endParaRPr/>
            </a:p>
          </p:txBody>
        </p:sp>
      </p:grpSp>
      <p:sp>
        <p:nvSpPr>
          <p:cNvPr id="13" name="Tijdelijke aanduiding voor datum 3">
            <a:extLst>
              <a:ext uri="{FF2B5EF4-FFF2-40B4-BE49-F238E27FC236}">
                <a16:creationId xmlns:a16="http://schemas.microsoft.com/office/drawing/2014/main" id="{CE5925A3-9EB6-4EA7-99CC-9CFC6CE7D0C2}"/>
              </a:ext>
            </a:extLst>
          </p:cNvPr>
          <p:cNvSpPr>
            <a:spLocks noGrp="1"/>
          </p:cNvSpPr>
          <p:nvPr>
            <p:ph type="dt" sz="half" idx="2"/>
          </p:nvPr>
        </p:nvSpPr>
        <p:spPr>
          <a:xfrm>
            <a:off x="9840687" y="6296477"/>
            <a:ext cx="1584549" cy="365125"/>
          </a:xfrm>
          <a:prstGeom prst="rect">
            <a:avLst/>
          </a:prstGeom>
        </p:spPr>
        <p:txBody>
          <a:bodyPr vert="horz" lIns="0" tIns="0" rIns="0" bIns="0" rtlCol="0" anchor="ctr"/>
          <a:lstStyle>
            <a:lvl1pPr algn="l">
              <a:defRPr sz="900">
                <a:solidFill>
                  <a:schemeClr val="tx1"/>
                </a:solidFill>
                <a:latin typeface="Segoe UI Light" panose="020B0502040204020203" pitchFamily="34" charset="0"/>
                <a:cs typeface="Segoe UI Light" panose="020B0502040204020203" pitchFamily="34" charset="0"/>
              </a:defRPr>
            </a:lvl1pPr>
          </a:lstStyle>
          <a:p>
            <a:fld id="{9FD93ACD-839A-48F6-A773-7FE95E029BC1}" type="datetime2">
              <a:rPr lang="nl-NL" smtClean="0"/>
              <a:t>vrijdag 4 juni 2021</a:t>
            </a:fld>
            <a:endParaRPr lang="nl-NL" dirty="0"/>
          </a:p>
        </p:txBody>
      </p:sp>
      <p:sp>
        <p:nvSpPr>
          <p:cNvPr id="15" name="Tijdelijke aanduiding voor voettekst 4">
            <a:extLst>
              <a:ext uri="{FF2B5EF4-FFF2-40B4-BE49-F238E27FC236}">
                <a16:creationId xmlns:a16="http://schemas.microsoft.com/office/drawing/2014/main" id="{3AFEEEBC-2A1E-48B6-9DBF-3F6FC999CD5D}"/>
              </a:ext>
            </a:extLst>
          </p:cNvPr>
          <p:cNvSpPr>
            <a:spLocks noGrp="1"/>
          </p:cNvSpPr>
          <p:nvPr>
            <p:ph type="ftr" sz="quarter" idx="3"/>
          </p:nvPr>
        </p:nvSpPr>
        <p:spPr>
          <a:xfrm>
            <a:off x="766764" y="6296477"/>
            <a:ext cx="8909080" cy="365125"/>
          </a:xfrm>
          <a:prstGeom prst="rect">
            <a:avLst/>
          </a:prstGeom>
        </p:spPr>
        <p:txBody>
          <a:bodyPr vert="horz" lIns="91440" tIns="45720" rIns="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r>
              <a:rPr lang="nl-NL"/>
              <a:t>Tussentijdse resultaten</a:t>
            </a:r>
            <a:endParaRPr lang="nl-NL" dirty="0"/>
          </a:p>
        </p:txBody>
      </p:sp>
      <p:sp>
        <p:nvSpPr>
          <p:cNvPr id="17" name="Tekstvak 16">
            <a:extLst>
              <a:ext uri="{FF2B5EF4-FFF2-40B4-BE49-F238E27FC236}">
                <a16:creationId xmlns:a16="http://schemas.microsoft.com/office/drawing/2014/main" id="{BB6BDBAA-25DF-49C2-89AB-E7CC58905241}"/>
              </a:ext>
            </a:extLst>
          </p:cNvPr>
          <p:cNvSpPr txBox="1"/>
          <p:nvPr userDrawn="1"/>
        </p:nvSpPr>
        <p:spPr>
          <a:xfrm>
            <a:off x="9675845" y="6296477"/>
            <a:ext cx="164842" cy="365125"/>
          </a:xfrm>
          <a:prstGeom prst="rect">
            <a:avLst/>
          </a:prstGeom>
          <a:noFill/>
        </p:spPr>
        <p:txBody>
          <a:bodyPr wrap="square" lIns="0" tIns="0" rIns="0" bIns="0" rtlCol="0" anchor="ctr">
            <a:noAutofit/>
          </a:bodyPr>
          <a:lstStyle/>
          <a:p>
            <a:pPr algn="ctr"/>
            <a:r>
              <a:rPr lang="nl-NL" sz="900" dirty="0">
                <a:solidFill>
                  <a:schemeClr val="tx1"/>
                </a:solidFill>
                <a:latin typeface="Segoe UI Light" panose="020B0502040204020203" pitchFamily="34" charset="0"/>
                <a:cs typeface="Segoe UI Light" panose="020B0502040204020203" pitchFamily="34" charset="0"/>
              </a:rPr>
              <a:t>-</a:t>
            </a:r>
          </a:p>
        </p:txBody>
      </p:sp>
      <p:sp>
        <p:nvSpPr>
          <p:cNvPr id="19" name="Tijdelijke aanduiding voor dianummer 5">
            <a:extLst>
              <a:ext uri="{FF2B5EF4-FFF2-40B4-BE49-F238E27FC236}">
                <a16:creationId xmlns:a16="http://schemas.microsoft.com/office/drawing/2014/main" id="{76267FFC-F280-47EA-8F1F-8BE5B4A8FBDC}"/>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pic>
        <p:nvPicPr>
          <p:cNvPr id="16" name="Graphic 15">
            <a:extLst>
              <a:ext uri="{FF2B5EF4-FFF2-40B4-BE49-F238E27FC236}">
                <a16:creationId xmlns:a16="http://schemas.microsoft.com/office/drawing/2014/main" id="{75DDD7B7-7DC3-49E6-A93C-A0FD2E60B0E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487600" y="6328800"/>
            <a:ext cx="320400" cy="320400"/>
          </a:xfrm>
          <a:prstGeom prst="rect">
            <a:avLst/>
          </a:prstGeom>
        </p:spPr>
      </p:pic>
    </p:spTree>
    <p:extLst>
      <p:ext uri="{BB962C8B-B14F-4D97-AF65-F5344CB8AC3E}">
        <p14:creationId xmlns:p14="http://schemas.microsoft.com/office/powerpoint/2010/main" val="2035313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1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 fill="hold"/>
                                        <p:tgtEl>
                                          <p:spTgt spid="7"/>
                                        </p:tgtEl>
                                        <p:attrNameLst>
                                          <p:attrName>ppt_x</p:attrName>
                                        </p:attrNameLst>
                                      </p:cBhvr>
                                      <p:tavLst>
                                        <p:tav tm="0">
                                          <p:val>
                                            <p:strVal val="0-#ppt_w/2"/>
                                          </p:val>
                                        </p:tav>
                                        <p:tav tm="100000">
                                          <p:val>
                                            <p:strVal val="#ppt_x"/>
                                          </p:val>
                                        </p:tav>
                                      </p:tavLst>
                                    </p:anim>
                                    <p:anim calcmode="lin" valueType="num">
                                      <p:cBhvr additive="base">
                                        <p:cTn id="8" dur="2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nimatie">
    <p:spTree>
      <p:nvGrpSpPr>
        <p:cNvPr id="1" name=""/>
        <p:cNvGrpSpPr/>
        <p:nvPr/>
      </p:nvGrpSpPr>
      <p:grpSpPr>
        <a:xfrm>
          <a:off x="0" y="0"/>
          <a:ext cx="0" cy="0"/>
          <a:chOff x="0" y="0"/>
          <a:chExt cx="0" cy="0"/>
        </a:xfrm>
      </p:grpSpPr>
      <p:pic>
        <p:nvPicPr>
          <p:cNvPr id="5" name="DatMobility _ logo screensaver_1">
            <a:hlinkClick r:id="" action="ppaction://media"/>
            <a:extLst>
              <a:ext uri="{FF2B5EF4-FFF2-40B4-BE49-F238E27FC236}">
                <a16:creationId xmlns:a16="http://schemas.microsoft.com/office/drawing/2014/main" id="{DF09D802-CDE0-4766-A7A4-6E0351311305}"/>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116"/>
          </a:xfrm>
          <a:prstGeom prst="rect">
            <a:avLst/>
          </a:prstGeom>
        </p:spPr>
      </p:pic>
      <p:sp>
        <p:nvSpPr>
          <p:cNvPr id="3" name="Tekstvak 2">
            <a:extLst>
              <a:ext uri="{FF2B5EF4-FFF2-40B4-BE49-F238E27FC236}">
                <a16:creationId xmlns:a16="http://schemas.microsoft.com/office/drawing/2014/main" id="{573F4C1B-895A-453A-926C-CE5134776962}"/>
              </a:ext>
            </a:extLst>
          </p:cNvPr>
          <p:cNvSpPr txBox="1"/>
          <p:nvPr userDrawn="1"/>
        </p:nvSpPr>
        <p:spPr>
          <a:xfrm>
            <a:off x="2275721" y="3995663"/>
            <a:ext cx="5185834" cy="477054"/>
          </a:xfrm>
          <a:prstGeom prst="rect">
            <a:avLst/>
          </a:prstGeom>
          <a:noFill/>
        </p:spPr>
        <p:txBody>
          <a:bodyPr wrap="square" rtlCol="0">
            <a:spAutoFit/>
          </a:bodyPr>
          <a:lstStyle/>
          <a:p>
            <a:r>
              <a:rPr lang="nl-NL" sz="2500" b="1" spc="180" baseline="0" dirty="0">
                <a:solidFill>
                  <a:schemeClr val="tx1"/>
                </a:solidFill>
                <a:latin typeface="+mj-lt"/>
                <a:ea typeface="Segoe UI Black" panose="020B0A02040204020203" pitchFamily="34" charset="0"/>
              </a:rPr>
              <a:t>ADVANCING ANALYTICS</a:t>
            </a:r>
          </a:p>
        </p:txBody>
      </p:sp>
    </p:spTree>
    <p:extLst>
      <p:ext uri="{BB962C8B-B14F-4D97-AF65-F5344CB8AC3E}">
        <p14:creationId xmlns:p14="http://schemas.microsoft.com/office/powerpoint/2010/main" val="1764436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00" fill="hold"/>
                                        <p:tgtEl>
                                          <p:spTgt spid="5"/>
                                        </p:tgtEl>
                                      </p:cBhvr>
                                    </p:cmd>
                                  </p:childTnLst>
                                </p:cTn>
                              </p:par>
                            </p:childTnLst>
                          </p:cTn>
                        </p:par>
                        <p:par>
                          <p:cTn id="7" fill="hold">
                            <p:stCondLst>
                              <p:cond delay="3400"/>
                            </p:stCondLst>
                            <p:childTnLst>
                              <p:par>
                                <p:cTn id="8" presetID="10" presetClass="entr" presetSubtype="0" fill="hold" grpId="0" nodeType="after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5"/>
                </p:tgtEl>
              </p:cMediaNode>
            </p:video>
          </p:childTnLst>
        </p:cTn>
      </p:par>
    </p:tnLst>
    <p:bldLst>
      <p:bldP spid="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Logo">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1EF8179E-61DA-4D92-92AC-0452BA65018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057399" y="2836194"/>
            <a:ext cx="8308068" cy="1711320"/>
          </a:xfrm>
          <a:prstGeom prst="rect">
            <a:avLst/>
          </a:prstGeom>
        </p:spPr>
      </p:pic>
    </p:spTree>
    <p:extLst>
      <p:ext uri="{BB962C8B-B14F-4D97-AF65-F5344CB8AC3E}">
        <p14:creationId xmlns:p14="http://schemas.microsoft.com/office/powerpoint/2010/main" val="2283396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dia diapositief met foto">
    <p:bg>
      <p:bgPr>
        <a:solidFill>
          <a:schemeClr val="bg1"/>
        </a:solidFill>
        <a:effectLst/>
      </p:bgPr>
    </p:bg>
    <p:spTree>
      <p:nvGrpSpPr>
        <p:cNvPr id="1" name=""/>
        <p:cNvGrpSpPr/>
        <p:nvPr/>
      </p:nvGrpSpPr>
      <p:grpSpPr>
        <a:xfrm>
          <a:off x="0" y="0"/>
          <a:ext cx="0" cy="0"/>
          <a:chOff x="0" y="0"/>
          <a:chExt cx="0" cy="0"/>
        </a:xfrm>
      </p:grpSpPr>
      <p:sp>
        <p:nvSpPr>
          <p:cNvPr id="14" name="Tijdelijke aanduiding voor afbeelding 5">
            <a:extLst>
              <a:ext uri="{FF2B5EF4-FFF2-40B4-BE49-F238E27FC236}">
                <a16:creationId xmlns:a16="http://schemas.microsoft.com/office/drawing/2014/main" id="{0A209540-7719-42D1-ACA1-1F246EC08894}"/>
              </a:ext>
            </a:extLst>
          </p:cNvPr>
          <p:cNvSpPr>
            <a:spLocks noGrp="1"/>
          </p:cNvSpPr>
          <p:nvPr>
            <p:ph type="pic" sz="quarter" idx="10" hasCustomPrompt="1"/>
          </p:nvPr>
        </p:nvSpPr>
        <p:spPr>
          <a:xfrm>
            <a:off x="5333998" y="0"/>
            <a:ext cx="6858000" cy="6858000"/>
          </a:xfrm>
          <a:solidFill>
            <a:schemeClr val="bg1">
              <a:lumMod val="75000"/>
            </a:schemeClr>
          </a:solidFill>
        </p:spPr>
        <p:txBody>
          <a:bodyPr lIns="1800000" tIns="1800000" rIns="1800000"/>
          <a:lstStyle>
            <a:lvl1pPr algn="ctr">
              <a:defRPr>
                <a:solidFill>
                  <a:schemeClr val="bg1">
                    <a:lumMod val="95000"/>
                  </a:schemeClr>
                </a:solidFill>
              </a:defRPr>
            </a:lvl1pPr>
          </a:lstStyle>
          <a:p>
            <a:r>
              <a:rPr lang="nl-NL" dirty="0"/>
              <a:t>Gebruik wijzig foto in het Goudappel lint om deze foto te wijzigen</a:t>
            </a:r>
          </a:p>
        </p:txBody>
      </p:sp>
      <p:sp>
        <p:nvSpPr>
          <p:cNvPr id="15" name="Tijdelijke aanduiding voor tekst 12">
            <a:extLst>
              <a:ext uri="{FF2B5EF4-FFF2-40B4-BE49-F238E27FC236}">
                <a16:creationId xmlns:a16="http://schemas.microsoft.com/office/drawing/2014/main" id="{18E022CB-9410-4455-9B1C-5CD0D3E57344}"/>
              </a:ext>
            </a:extLst>
          </p:cNvPr>
          <p:cNvSpPr>
            <a:spLocks noGrp="1"/>
          </p:cNvSpPr>
          <p:nvPr>
            <p:ph type="body" sz="quarter" idx="11" hasCustomPrompt="1"/>
          </p:nvPr>
        </p:nvSpPr>
        <p:spPr>
          <a:xfrm>
            <a:off x="11460617" y="6315526"/>
            <a:ext cx="328612" cy="327025"/>
          </a:xfrm>
          <a:blipFill>
            <a:blip r:embed="rId2">
              <a:extLst>
                <a:ext uri="{96DAC541-7B7A-43D3-8B79-37D633B846F1}">
                  <asvg:svgBlip xmlns:asvg="http://schemas.microsoft.com/office/drawing/2016/SVG/main" r:embed="rId3"/>
                </a:ext>
              </a:extLst>
            </a:blip>
            <a:stretch>
              <a:fillRect/>
            </a:stretch>
          </a:blipFill>
        </p:spPr>
        <p:txBody>
          <a:bodyPr/>
          <a:lstStyle/>
          <a:p>
            <a:pPr lvl="0"/>
            <a:r>
              <a:rPr lang="nl-NL" dirty="0"/>
              <a:t> </a:t>
            </a:r>
          </a:p>
        </p:txBody>
      </p:sp>
      <p:sp>
        <p:nvSpPr>
          <p:cNvPr id="10" name="Rechthoek 9">
            <a:extLst>
              <a:ext uri="{FF2B5EF4-FFF2-40B4-BE49-F238E27FC236}">
                <a16:creationId xmlns:a16="http://schemas.microsoft.com/office/drawing/2014/main" id="{6BB4EC40-97FD-446D-9DED-B44F25050F4B}"/>
              </a:ext>
            </a:extLst>
          </p:cNvPr>
          <p:cNvSpPr/>
          <p:nvPr userDrawn="1"/>
        </p:nvSpPr>
        <p:spPr>
          <a:xfrm>
            <a:off x="0" y="0"/>
            <a:ext cx="533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a:extLst>
              <a:ext uri="{FF2B5EF4-FFF2-40B4-BE49-F238E27FC236}">
                <a16:creationId xmlns:a16="http://schemas.microsoft.com/office/drawing/2014/main" id="{16787226-E371-4F5A-B004-BF76810B9EDF}"/>
              </a:ext>
            </a:extLst>
          </p:cNvPr>
          <p:cNvSpPr>
            <a:spLocks noGrp="1"/>
          </p:cNvSpPr>
          <p:nvPr>
            <p:ph type="ctrTitle" hasCustomPrompt="1"/>
          </p:nvPr>
        </p:nvSpPr>
        <p:spPr>
          <a:xfrm>
            <a:off x="766764" y="2171753"/>
            <a:ext cx="3769180" cy="1107996"/>
          </a:xfrm>
        </p:spPr>
        <p:txBody>
          <a:bodyPr anchor="b"/>
          <a:lstStyle>
            <a:lvl1pPr algn="l">
              <a:lnSpc>
                <a:spcPct val="100000"/>
              </a:lnSpc>
              <a:defRPr sz="3600">
                <a:solidFill>
                  <a:schemeClr val="tx1"/>
                </a:solidFill>
              </a:defRPr>
            </a:lvl1pPr>
          </a:lstStyle>
          <a:p>
            <a:r>
              <a:rPr lang="nl-NL" dirty="0"/>
              <a:t>PRESENTATIE</a:t>
            </a:r>
            <a:br>
              <a:rPr lang="nl-NL" dirty="0"/>
            </a:br>
            <a:r>
              <a:rPr lang="nl-NL" dirty="0"/>
              <a:t>TITEL</a:t>
            </a:r>
          </a:p>
        </p:txBody>
      </p:sp>
      <p:sp>
        <p:nvSpPr>
          <p:cNvPr id="3" name="Ondertitel 2">
            <a:extLst>
              <a:ext uri="{FF2B5EF4-FFF2-40B4-BE49-F238E27FC236}">
                <a16:creationId xmlns:a16="http://schemas.microsoft.com/office/drawing/2014/main" id="{14BE9627-AB19-4C59-9CFE-D94AD5E90523}"/>
              </a:ext>
            </a:extLst>
          </p:cNvPr>
          <p:cNvSpPr>
            <a:spLocks noGrp="1"/>
          </p:cNvSpPr>
          <p:nvPr>
            <p:ph type="subTitle" idx="1" hasCustomPrompt="1"/>
          </p:nvPr>
        </p:nvSpPr>
        <p:spPr>
          <a:xfrm>
            <a:off x="766763" y="3615099"/>
            <a:ext cx="3769181" cy="1946365"/>
          </a:xfrm>
        </p:spPr>
        <p:txBody>
          <a:bodyPr>
            <a:noAutofit/>
          </a:bodyPr>
          <a:lstStyle>
            <a:lvl1pPr marL="0" indent="0" algn="l">
              <a:buNone/>
              <a:defRPr sz="20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onder de titel</a:t>
            </a:r>
          </a:p>
        </p:txBody>
      </p:sp>
      <p:grpSp>
        <p:nvGrpSpPr>
          <p:cNvPr id="7" name="Groep 6">
            <a:extLst>
              <a:ext uri="{FF2B5EF4-FFF2-40B4-BE49-F238E27FC236}">
                <a16:creationId xmlns:a16="http://schemas.microsoft.com/office/drawing/2014/main" id="{94936B73-96C0-490B-A963-6E418BBE2FFC}"/>
              </a:ext>
            </a:extLst>
          </p:cNvPr>
          <p:cNvGrpSpPr/>
          <p:nvPr userDrawn="1"/>
        </p:nvGrpSpPr>
        <p:grpSpPr>
          <a:xfrm>
            <a:off x="0" y="3406140"/>
            <a:ext cx="3769179" cy="47353"/>
            <a:chOff x="0" y="1471262"/>
            <a:chExt cx="6471285" cy="76200"/>
          </a:xfrm>
        </p:grpSpPr>
        <p:sp>
          <p:nvSpPr>
            <p:cNvPr id="8" name="object 2">
              <a:extLst>
                <a:ext uri="{FF2B5EF4-FFF2-40B4-BE49-F238E27FC236}">
                  <a16:creationId xmlns:a16="http://schemas.microsoft.com/office/drawing/2014/main" id="{2D23CEAD-73AF-4339-A4B0-01B150264EBF}"/>
                </a:ext>
              </a:extLst>
            </p:cNvPr>
            <p:cNvSpPr/>
            <p:nvPr userDrawn="1"/>
          </p:nvSpPr>
          <p:spPr>
            <a:xfrm>
              <a:off x="0" y="1471262"/>
              <a:ext cx="6471285" cy="0"/>
            </a:xfrm>
            <a:custGeom>
              <a:avLst/>
              <a:gdLst/>
              <a:ahLst/>
              <a:cxnLst/>
              <a:rect l="l" t="t" r="r" b="b"/>
              <a:pathLst>
                <a:path w="6471285">
                  <a:moveTo>
                    <a:pt x="0" y="0"/>
                  </a:moveTo>
                  <a:lnTo>
                    <a:pt x="6471007" y="0"/>
                  </a:lnTo>
                </a:path>
              </a:pathLst>
            </a:custGeom>
            <a:ln w="20334">
              <a:solidFill>
                <a:schemeClr val="tx1"/>
              </a:solidFill>
            </a:ln>
          </p:spPr>
          <p:txBody>
            <a:bodyPr wrap="square" lIns="0" tIns="0" rIns="0" bIns="0" rtlCol="0"/>
            <a:lstStyle/>
            <a:p>
              <a:endParaRPr/>
            </a:p>
          </p:txBody>
        </p:sp>
        <p:sp>
          <p:nvSpPr>
            <p:cNvPr id="9" name="object 3">
              <a:extLst>
                <a:ext uri="{FF2B5EF4-FFF2-40B4-BE49-F238E27FC236}">
                  <a16:creationId xmlns:a16="http://schemas.microsoft.com/office/drawing/2014/main" id="{044F4F9C-490A-4A42-8209-627E0C3FAC40}"/>
                </a:ext>
              </a:extLst>
            </p:cNvPr>
            <p:cNvSpPr/>
            <p:nvPr userDrawn="1"/>
          </p:nvSpPr>
          <p:spPr>
            <a:xfrm>
              <a:off x="0" y="1547462"/>
              <a:ext cx="6471285" cy="0"/>
            </a:xfrm>
            <a:custGeom>
              <a:avLst/>
              <a:gdLst/>
              <a:ahLst/>
              <a:cxnLst/>
              <a:rect l="l" t="t" r="r" b="b"/>
              <a:pathLst>
                <a:path w="6471285">
                  <a:moveTo>
                    <a:pt x="0" y="0"/>
                  </a:moveTo>
                  <a:lnTo>
                    <a:pt x="6471007" y="0"/>
                  </a:lnTo>
                </a:path>
              </a:pathLst>
            </a:custGeom>
            <a:ln w="20334">
              <a:solidFill>
                <a:schemeClr val="tx1"/>
              </a:solidFill>
            </a:ln>
          </p:spPr>
          <p:txBody>
            <a:bodyPr wrap="square" lIns="0" tIns="0" rIns="0" bIns="0" rtlCol="0"/>
            <a:lstStyle/>
            <a:p>
              <a:endParaRPr/>
            </a:p>
          </p:txBody>
        </p:sp>
      </p:grpSp>
      <p:sp>
        <p:nvSpPr>
          <p:cNvPr id="17" name="Tijdelijke aanduiding voor datum 3">
            <a:extLst>
              <a:ext uri="{FF2B5EF4-FFF2-40B4-BE49-F238E27FC236}">
                <a16:creationId xmlns:a16="http://schemas.microsoft.com/office/drawing/2014/main" id="{40216FA8-F0C9-4A6A-BFDA-1771957D9B1C}"/>
              </a:ext>
            </a:extLst>
          </p:cNvPr>
          <p:cNvSpPr>
            <a:spLocks noGrp="1"/>
          </p:cNvSpPr>
          <p:nvPr>
            <p:ph type="dt" sz="half" idx="2"/>
          </p:nvPr>
        </p:nvSpPr>
        <p:spPr>
          <a:xfrm>
            <a:off x="9840687" y="6296477"/>
            <a:ext cx="1584549" cy="365125"/>
          </a:xfrm>
          <a:prstGeom prst="rect">
            <a:avLst/>
          </a:prstGeom>
        </p:spPr>
        <p:txBody>
          <a:bodyPr vert="horz" lIns="0" tIns="0" rIns="0" bIns="0" rtlCol="0" anchor="ctr"/>
          <a:lstStyle>
            <a:lvl1pPr algn="l">
              <a:defRPr sz="900">
                <a:solidFill>
                  <a:schemeClr val="bg1"/>
                </a:solidFill>
                <a:latin typeface="Segoe UI Light" panose="020B0502040204020203" pitchFamily="34" charset="0"/>
                <a:cs typeface="Segoe UI Light" panose="020B0502040204020203" pitchFamily="34" charset="0"/>
              </a:defRPr>
            </a:lvl1pPr>
          </a:lstStyle>
          <a:p>
            <a:fld id="{FD2AB0E1-B86F-40D8-A718-29745985CD60}" type="datetime2">
              <a:rPr lang="nl-NL" smtClean="0"/>
              <a:t>vrijdag 4 juni 2021</a:t>
            </a:fld>
            <a:endParaRPr lang="nl-NL" dirty="0"/>
          </a:p>
        </p:txBody>
      </p:sp>
      <p:sp>
        <p:nvSpPr>
          <p:cNvPr id="18" name="Tijdelijke aanduiding voor voettekst 4">
            <a:extLst>
              <a:ext uri="{FF2B5EF4-FFF2-40B4-BE49-F238E27FC236}">
                <a16:creationId xmlns:a16="http://schemas.microsoft.com/office/drawing/2014/main" id="{15DFD5E6-7363-431C-A720-FD760DDEF3B0}"/>
              </a:ext>
            </a:extLst>
          </p:cNvPr>
          <p:cNvSpPr>
            <a:spLocks noGrp="1"/>
          </p:cNvSpPr>
          <p:nvPr>
            <p:ph type="ftr" sz="quarter" idx="3"/>
          </p:nvPr>
        </p:nvSpPr>
        <p:spPr>
          <a:xfrm>
            <a:off x="5638800" y="6296477"/>
            <a:ext cx="4037044" cy="365125"/>
          </a:xfrm>
          <a:prstGeom prst="rect">
            <a:avLst/>
          </a:prstGeom>
        </p:spPr>
        <p:txBody>
          <a:bodyPr vert="horz" lIns="91440" tIns="45720" rIns="0" bIns="45720" rtlCol="0" anchor="ctr"/>
          <a:lstStyle>
            <a:lvl1pPr algn="r">
              <a:defRPr sz="900">
                <a:solidFill>
                  <a:schemeClr val="bg1"/>
                </a:solidFill>
                <a:latin typeface="Segoe UI Light" panose="020B0502040204020203" pitchFamily="34" charset="0"/>
                <a:cs typeface="Segoe UI Light" panose="020B0502040204020203" pitchFamily="34" charset="0"/>
              </a:defRPr>
            </a:lvl1pPr>
          </a:lstStyle>
          <a:p>
            <a:r>
              <a:rPr lang="nl-NL"/>
              <a:t>Tussentijdse resultaten</a:t>
            </a:r>
            <a:endParaRPr lang="nl-NL" dirty="0"/>
          </a:p>
        </p:txBody>
      </p:sp>
      <p:sp>
        <p:nvSpPr>
          <p:cNvPr id="20" name="Tijdelijke aanduiding voor dianummer 5">
            <a:extLst>
              <a:ext uri="{FF2B5EF4-FFF2-40B4-BE49-F238E27FC236}">
                <a16:creationId xmlns:a16="http://schemas.microsoft.com/office/drawing/2014/main" id="{194D5121-143A-486B-8464-8E911D66A24F}"/>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bg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
        <p:nvSpPr>
          <p:cNvPr id="21" name="Tekstvak 20">
            <a:extLst>
              <a:ext uri="{FF2B5EF4-FFF2-40B4-BE49-F238E27FC236}">
                <a16:creationId xmlns:a16="http://schemas.microsoft.com/office/drawing/2014/main" id="{8A63DE99-7C8F-424A-90EE-70A09401E399}"/>
              </a:ext>
            </a:extLst>
          </p:cNvPr>
          <p:cNvSpPr txBox="1"/>
          <p:nvPr userDrawn="1"/>
        </p:nvSpPr>
        <p:spPr>
          <a:xfrm>
            <a:off x="9675845" y="6296477"/>
            <a:ext cx="164842" cy="365125"/>
          </a:xfrm>
          <a:prstGeom prst="rect">
            <a:avLst/>
          </a:prstGeom>
          <a:noFill/>
        </p:spPr>
        <p:txBody>
          <a:bodyPr wrap="square" lIns="0" tIns="0" rIns="0" bIns="0" rtlCol="0" anchor="ctr">
            <a:noAutofit/>
          </a:bodyPr>
          <a:lstStyle/>
          <a:p>
            <a:pPr algn="ctr"/>
            <a:r>
              <a:rPr lang="nl-NL" sz="900" dirty="0">
                <a:solidFill>
                  <a:schemeClr val="bg1"/>
                </a:solidFill>
                <a:latin typeface="Segoe UI Light" panose="020B0502040204020203" pitchFamily="34" charset="0"/>
                <a:cs typeface="Segoe UI Light" panose="020B0502040204020203" pitchFamily="34" charset="0"/>
              </a:rPr>
              <a:t>-</a:t>
            </a:r>
          </a:p>
        </p:txBody>
      </p:sp>
    </p:spTree>
    <p:extLst>
      <p:ext uri="{BB962C8B-B14F-4D97-AF65-F5344CB8AC3E}">
        <p14:creationId xmlns:p14="http://schemas.microsoft.com/office/powerpoint/2010/main" val="1377683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 fill="hold"/>
                                        <p:tgtEl>
                                          <p:spTgt spid="2"/>
                                        </p:tgtEl>
                                        <p:attrNameLst>
                                          <p:attrName>ppt_x</p:attrName>
                                        </p:attrNameLst>
                                      </p:cBhvr>
                                      <p:tavLst>
                                        <p:tav tm="0">
                                          <p:val>
                                            <p:strVal val="#ppt_x"/>
                                          </p:val>
                                        </p:tav>
                                        <p:tav tm="100000">
                                          <p:val>
                                            <p:strVal val="#ppt_x"/>
                                          </p:val>
                                        </p:tav>
                                      </p:tavLst>
                                    </p:anim>
                                    <p:anim calcmode="lin" valueType="num">
                                      <p:cBhvr additive="base">
                                        <p:cTn id="8" dur="15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
                            </p:stCondLst>
                            <p:childTnLst>
                              <p:par>
                                <p:cTn id="10" presetID="2" presetClass="entr" presetSubtype="8" fill="hold" nodeType="afterEffect">
                                  <p:stCondLst>
                                    <p:cond delay="1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00" fill="hold"/>
                                        <p:tgtEl>
                                          <p:spTgt spid="7"/>
                                        </p:tgtEl>
                                        <p:attrNameLst>
                                          <p:attrName>ppt_x</p:attrName>
                                        </p:attrNameLst>
                                      </p:cBhvr>
                                      <p:tavLst>
                                        <p:tav tm="0">
                                          <p:val>
                                            <p:strVal val="0-#ppt_w/2"/>
                                          </p:val>
                                        </p:tav>
                                        <p:tav tm="100000">
                                          <p:val>
                                            <p:strVal val="#ppt_x"/>
                                          </p:val>
                                        </p:tav>
                                      </p:tavLst>
                                    </p:anim>
                                    <p:anim calcmode="lin" valueType="num">
                                      <p:cBhvr additive="base">
                                        <p:cTn id="13" dur="2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450"/>
                            </p:stCondLst>
                            <p:childTnLst>
                              <p:par>
                                <p:cTn id="15" presetID="10" presetClass="entr" presetSubtype="0"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1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dia diapositief">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87226-E371-4F5A-B004-BF76810B9EDF}"/>
              </a:ext>
            </a:extLst>
          </p:cNvPr>
          <p:cNvSpPr>
            <a:spLocks noGrp="1"/>
          </p:cNvSpPr>
          <p:nvPr>
            <p:ph type="ctrTitle" hasCustomPrompt="1"/>
          </p:nvPr>
        </p:nvSpPr>
        <p:spPr>
          <a:xfrm>
            <a:off x="766764" y="2171753"/>
            <a:ext cx="5721122" cy="1107996"/>
          </a:xfrm>
        </p:spPr>
        <p:txBody>
          <a:bodyPr anchor="b"/>
          <a:lstStyle>
            <a:lvl1pPr algn="l">
              <a:lnSpc>
                <a:spcPct val="100000"/>
              </a:lnSpc>
              <a:defRPr sz="3600">
                <a:solidFill>
                  <a:schemeClr val="tx1"/>
                </a:solidFill>
              </a:defRPr>
            </a:lvl1pPr>
          </a:lstStyle>
          <a:p>
            <a:r>
              <a:rPr lang="nl-NL" dirty="0"/>
              <a:t>PRESENTATIE</a:t>
            </a:r>
            <a:br>
              <a:rPr lang="nl-NL" dirty="0"/>
            </a:br>
            <a:r>
              <a:rPr lang="nl-NL" dirty="0"/>
              <a:t>TITEL</a:t>
            </a:r>
          </a:p>
        </p:txBody>
      </p:sp>
      <p:sp>
        <p:nvSpPr>
          <p:cNvPr id="3" name="Ondertitel 2">
            <a:extLst>
              <a:ext uri="{FF2B5EF4-FFF2-40B4-BE49-F238E27FC236}">
                <a16:creationId xmlns:a16="http://schemas.microsoft.com/office/drawing/2014/main" id="{14BE9627-AB19-4C59-9CFE-D94AD5E90523}"/>
              </a:ext>
            </a:extLst>
          </p:cNvPr>
          <p:cNvSpPr>
            <a:spLocks noGrp="1"/>
          </p:cNvSpPr>
          <p:nvPr>
            <p:ph type="subTitle" idx="1" hasCustomPrompt="1"/>
          </p:nvPr>
        </p:nvSpPr>
        <p:spPr>
          <a:xfrm>
            <a:off x="766763" y="3615099"/>
            <a:ext cx="3769181" cy="1946365"/>
          </a:xfrm>
        </p:spPr>
        <p:txBody>
          <a:bodyPr>
            <a:noAutofit/>
          </a:bodyPr>
          <a:lstStyle>
            <a:lvl1pPr marL="0" indent="0" algn="l">
              <a:buNone/>
              <a:defRPr sz="20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onder de titel</a:t>
            </a:r>
          </a:p>
        </p:txBody>
      </p:sp>
      <p:grpSp>
        <p:nvGrpSpPr>
          <p:cNvPr id="7" name="Groep 6">
            <a:extLst>
              <a:ext uri="{FF2B5EF4-FFF2-40B4-BE49-F238E27FC236}">
                <a16:creationId xmlns:a16="http://schemas.microsoft.com/office/drawing/2014/main" id="{94936B73-96C0-490B-A963-6E418BBE2FFC}"/>
              </a:ext>
            </a:extLst>
          </p:cNvPr>
          <p:cNvGrpSpPr/>
          <p:nvPr userDrawn="1"/>
        </p:nvGrpSpPr>
        <p:grpSpPr>
          <a:xfrm>
            <a:off x="0" y="3406140"/>
            <a:ext cx="6487886" cy="55517"/>
            <a:chOff x="0" y="1471262"/>
            <a:chExt cx="6471285" cy="76200"/>
          </a:xfrm>
        </p:grpSpPr>
        <p:sp>
          <p:nvSpPr>
            <p:cNvPr id="8" name="object 2">
              <a:extLst>
                <a:ext uri="{FF2B5EF4-FFF2-40B4-BE49-F238E27FC236}">
                  <a16:creationId xmlns:a16="http://schemas.microsoft.com/office/drawing/2014/main" id="{2D23CEAD-73AF-4339-A4B0-01B150264EBF}"/>
                </a:ext>
              </a:extLst>
            </p:cNvPr>
            <p:cNvSpPr/>
            <p:nvPr userDrawn="1"/>
          </p:nvSpPr>
          <p:spPr>
            <a:xfrm>
              <a:off x="0" y="1471262"/>
              <a:ext cx="6471285" cy="0"/>
            </a:xfrm>
            <a:custGeom>
              <a:avLst/>
              <a:gdLst/>
              <a:ahLst/>
              <a:cxnLst/>
              <a:rect l="l" t="t" r="r" b="b"/>
              <a:pathLst>
                <a:path w="6471285">
                  <a:moveTo>
                    <a:pt x="0" y="0"/>
                  </a:moveTo>
                  <a:lnTo>
                    <a:pt x="6471007" y="0"/>
                  </a:lnTo>
                </a:path>
              </a:pathLst>
            </a:custGeom>
            <a:ln w="20334">
              <a:solidFill>
                <a:schemeClr val="tx1"/>
              </a:solidFill>
            </a:ln>
          </p:spPr>
          <p:txBody>
            <a:bodyPr wrap="square" lIns="0" tIns="0" rIns="0" bIns="0" rtlCol="0"/>
            <a:lstStyle/>
            <a:p>
              <a:endParaRPr>
                <a:solidFill>
                  <a:schemeClr val="bg1"/>
                </a:solidFill>
              </a:endParaRPr>
            </a:p>
          </p:txBody>
        </p:sp>
        <p:sp>
          <p:nvSpPr>
            <p:cNvPr id="9" name="object 3">
              <a:extLst>
                <a:ext uri="{FF2B5EF4-FFF2-40B4-BE49-F238E27FC236}">
                  <a16:creationId xmlns:a16="http://schemas.microsoft.com/office/drawing/2014/main" id="{044F4F9C-490A-4A42-8209-627E0C3FAC40}"/>
                </a:ext>
              </a:extLst>
            </p:cNvPr>
            <p:cNvSpPr/>
            <p:nvPr userDrawn="1"/>
          </p:nvSpPr>
          <p:spPr>
            <a:xfrm>
              <a:off x="0" y="1547462"/>
              <a:ext cx="6471285" cy="0"/>
            </a:xfrm>
            <a:custGeom>
              <a:avLst/>
              <a:gdLst/>
              <a:ahLst/>
              <a:cxnLst/>
              <a:rect l="l" t="t" r="r" b="b"/>
              <a:pathLst>
                <a:path w="6471285">
                  <a:moveTo>
                    <a:pt x="0" y="0"/>
                  </a:moveTo>
                  <a:lnTo>
                    <a:pt x="6471007" y="0"/>
                  </a:lnTo>
                </a:path>
              </a:pathLst>
            </a:custGeom>
            <a:ln w="20334">
              <a:solidFill>
                <a:schemeClr val="tx1"/>
              </a:solidFill>
            </a:ln>
          </p:spPr>
          <p:txBody>
            <a:bodyPr wrap="square" lIns="0" tIns="0" rIns="0" bIns="0" rtlCol="0"/>
            <a:lstStyle/>
            <a:p>
              <a:endParaRPr>
                <a:solidFill>
                  <a:schemeClr val="bg1"/>
                </a:solidFill>
              </a:endParaRPr>
            </a:p>
          </p:txBody>
        </p:sp>
      </p:grpSp>
      <p:sp>
        <p:nvSpPr>
          <p:cNvPr id="13" name="Tijdelijke aanduiding voor datum 3">
            <a:extLst>
              <a:ext uri="{FF2B5EF4-FFF2-40B4-BE49-F238E27FC236}">
                <a16:creationId xmlns:a16="http://schemas.microsoft.com/office/drawing/2014/main" id="{4EB6C507-50B6-4588-A3BE-AA10838842B0}"/>
              </a:ext>
            </a:extLst>
          </p:cNvPr>
          <p:cNvSpPr>
            <a:spLocks noGrp="1"/>
          </p:cNvSpPr>
          <p:nvPr>
            <p:ph type="dt" sz="half" idx="2"/>
          </p:nvPr>
        </p:nvSpPr>
        <p:spPr>
          <a:xfrm>
            <a:off x="9840687" y="6296477"/>
            <a:ext cx="1584549" cy="365125"/>
          </a:xfrm>
          <a:prstGeom prst="rect">
            <a:avLst/>
          </a:prstGeom>
        </p:spPr>
        <p:txBody>
          <a:bodyPr vert="horz" lIns="0" tIns="0" rIns="0" bIns="0" rtlCol="0" anchor="ctr"/>
          <a:lstStyle>
            <a:lvl1pPr algn="l">
              <a:defRPr sz="900">
                <a:solidFill>
                  <a:schemeClr val="bg1"/>
                </a:solidFill>
                <a:latin typeface="Segoe UI Light" panose="020B0502040204020203" pitchFamily="34" charset="0"/>
                <a:cs typeface="Segoe UI Light" panose="020B0502040204020203" pitchFamily="34" charset="0"/>
              </a:defRPr>
            </a:lvl1pPr>
          </a:lstStyle>
          <a:p>
            <a:fld id="{DD99E27F-7E05-4517-A046-375089B9B4BF}" type="datetime2">
              <a:rPr lang="nl-NL" smtClean="0"/>
              <a:t>vrijdag 4 juni 2021</a:t>
            </a:fld>
            <a:endParaRPr lang="nl-NL" dirty="0"/>
          </a:p>
        </p:txBody>
      </p:sp>
      <p:sp>
        <p:nvSpPr>
          <p:cNvPr id="16" name="Tijdelijke aanduiding voor voettekst 4">
            <a:extLst>
              <a:ext uri="{FF2B5EF4-FFF2-40B4-BE49-F238E27FC236}">
                <a16:creationId xmlns:a16="http://schemas.microsoft.com/office/drawing/2014/main" id="{AFC7D016-64FA-428D-BF18-B1E4CAD27A8F}"/>
              </a:ext>
            </a:extLst>
          </p:cNvPr>
          <p:cNvSpPr>
            <a:spLocks noGrp="1"/>
          </p:cNvSpPr>
          <p:nvPr>
            <p:ph type="ftr" sz="quarter" idx="3"/>
          </p:nvPr>
        </p:nvSpPr>
        <p:spPr>
          <a:xfrm>
            <a:off x="5638800" y="6296477"/>
            <a:ext cx="4037044" cy="365125"/>
          </a:xfrm>
          <a:prstGeom prst="rect">
            <a:avLst/>
          </a:prstGeom>
        </p:spPr>
        <p:txBody>
          <a:bodyPr vert="horz" lIns="91440" tIns="45720" rIns="0" bIns="45720" rtlCol="0" anchor="ctr"/>
          <a:lstStyle>
            <a:lvl1pPr algn="r">
              <a:defRPr sz="900">
                <a:solidFill>
                  <a:schemeClr val="bg1"/>
                </a:solidFill>
                <a:latin typeface="Segoe UI Light" panose="020B0502040204020203" pitchFamily="34" charset="0"/>
                <a:cs typeface="Segoe UI Light" panose="020B0502040204020203" pitchFamily="34" charset="0"/>
              </a:defRPr>
            </a:lvl1pPr>
          </a:lstStyle>
          <a:p>
            <a:r>
              <a:rPr lang="nl-NL"/>
              <a:t>Tussentijdse resultaten</a:t>
            </a:r>
            <a:endParaRPr lang="nl-NL" dirty="0"/>
          </a:p>
        </p:txBody>
      </p:sp>
      <p:sp>
        <p:nvSpPr>
          <p:cNvPr id="17" name="Tijdelijke aanduiding voor dianummer 5">
            <a:extLst>
              <a:ext uri="{FF2B5EF4-FFF2-40B4-BE49-F238E27FC236}">
                <a16:creationId xmlns:a16="http://schemas.microsoft.com/office/drawing/2014/main" id="{6D31275B-6700-4F15-A12C-C80A875752BB}"/>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bg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
        <p:nvSpPr>
          <p:cNvPr id="18" name="Tekstvak 17">
            <a:extLst>
              <a:ext uri="{FF2B5EF4-FFF2-40B4-BE49-F238E27FC236}">
                <a16:creationId xmlns:a16="http://schemas.microsoft.com/office/drawing/2014/main" id="{77D7906B-A461-459D-A719-8BF5FF270746}"/>
              </a:ext>
            </a:extLst>
          </p:cNvPr>
          <p:cNvSpPr txBox="1"/>
          <p:nvPr userDrawn="1"/>
        </p:nvSpPr>
        <p:spPr>
          <a:xfrm>
            <a:off x="9675845" y="6296477"/>
            <a:ext cx="164842" cy="365125"/>
          </a:xfrm>
          <a:prstGeom prst="rect">
            <a:avLst/>
          </a:prstGeom>
          <a:noFill/>
        </p:spPr>
        <p:txBody>
          <a:bodyPr wrap="square" lIns="0" tIns="0" rIns="0" bIns="0" rtlCol="0" anchor="ctr">
            <a:noAutofit/>
          </a:bodyPr>
          <a:lstStyle/>
          <a:p>
            <a:pPr algn="ctr"/>
            <a:r>
              <a:rPr lang="nl-NL" sz="900" dirty="0">
                <a:solidFill>
                  <a:schemeClr val="bg1"/>
                </a:solidFill>
                <a:latin typeface="Segoe UI Light" panose="020B0502040204020203" pitchFamily="34" charset="0"/>
                <a:cs typeface="Segoe UI Light" panose="020B0502040204020203" pitchFamily="34" charset="0"/>
              </a:rPr>
              <a:t>-</a:t>
            </a:r>
          </a:p>
        </p:txBody>
      </p:sp>
      <p:pic>
        <p:nvPicPr>
          <p:cNvPr id="12" name="Graphic 11">
            <a:extLst>
              <a:ext uri="{FF2B5EF4-FFF2-40B4-BE49-F238E27FC236}">
                <a16:creationId xmlns:a16="http://schemas.microsoft.com/office/drawing/2014/main" id="{64E2E21F-EDA1-4D7D-B56D-497ADFD8C6B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487600" y="6328800"/>
            <a:ext cx="320400" cy="320400"/>
          </a:xfrm>
          <a:prstGeom prst="rect">
            <a:avLst/>
          </a:prstGeom>
        </p:spPr>
      </p:pic>
    </p:spTree>
    <p:extLst>
      <p:ext uri="{BB962C8B-B14F-4D97-AF65-F5344CB8AC3E}">
        <p14:creationId xmlns:p14="http://schemas.microsoft.com/office/powerpoint/2010/main" val="2126910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 fill="hold"/>
                                        <p:tgtEl>
                                          <p:spTgt spid="2"/>
                                        </p:tgtEl>
                                        <p:attrNameLst>
                                          <p:attrName>ppt_x</p:attrName>
                                        </p:attrNameLst>
                                      </p:cBhvr>
                                      <p:tavLst>
                                        <p:tav tm="0">
                                          <p:val>
                                            <p:strVal val="#ppt_x"/>
                                          </p:val>
                                        </p:tav>
                                        <p:tav tm="100000">
                                          <p:val>
                                            <p:strVal val="#ppt_x"/>
                                          </p:val>
                                        </p:tav>
                                      </p:tavLst>
                                    </p:anim>
                                    <p:anim calcmode="lin" valueType="num">
                                      <p:cBhvr additive="base">
                                        <p:cTn id="8" dur="15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00" fill="hold"/>
                                        <p:tgtEl>
                                          <p:spTgt spid="7"/>
                                        </p:tgtEl>
                                        <p:attrNameLst>
                                          <p:attrName>ppt_x</p:attrName>
                                        </p:attrNameLst>
                                      </p:cBhvr>
                                      <p:tavLst>
                                        <p:tav tm="0">
                                          <p:val>
                                            <p:strVal val="0-#ppt_w/2"/>
                                          </p:val>
                                        </p:tav>
                                        <p:tav tm="100000">
                                          <p:val>
                                            <p:strVal val="#ppt_x"/>
                                          </p:val>
                                        </p:tav>
                                      </p:tavLst>
                                    </p:anim>
                                    <p:anim calcmode="lin" valueType="num">
                                      <p:cBhvr additive="base">
                                        <p:cTn id="13" dur="2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350"/>
                            </p:stCondLst>
                            <p:childTnLst>
                              <p:par>
                                <p:cTn id="15" presetID="10" presetClass="entr" presetSubtype="0"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1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Dia met kleine teks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0D1355-C620-496B-B7C0-FF8385D053DB}"/>
              </a:ext>
            </a:extLst>
          </p:cNvPr>
          <p:cNvSpPr>
            <a:spLocks noGrp="1"/>
          </p:cNvSpPr>
          <p:nvPr>
            <p:ph type="title" hasCustomPrompt="1"/>
          </p:nvPr>
        </p:nvSpPr>
        <p:spPr/>
        <p:txBody>
          <a:bodyPr/>
          <a:lstStyle>
            <a:lvl1pPr>
              <a:defRPr/>
            </a:lvl1pPr>
          </a:lstStyle>
          <a:p>
            <a:r>
              <a:rPr lang="nl-NL" dirty="0"/>
              <a:t>TITEL</a:t>
            </a:r>
          </a:p>
        </p:txBody>
      </p:sp>
      <p:sp>
        <p:nvSpPr>
          <p:cNvPr id="3" name="Tijdelijke aanduiding voor inhoud 2">
            <a:extLst>
              <a:ext uri="{FF2B5EF4-FFF2-40B4-BE49-F238E27FC236}">
                <a16:creationId xmlns:a16="http://schemas.microsoft.com/office/drawing/2014/main" id="{7E665817-04BA-4683-98ED-D301CFA00132}"/>
              </a:ext>
            </a:extLst>
          </p:cNvPr>
          <p:cNvSpPr>
            <a:spLocks noGrp="1"/>
          </p:cNvSpPr>
          <p:nvPr>
            <p:ph idx="1"/>
          </p:nvPr>
        </p:nvSpPr>
        <p:spPr/>
        <p:txBody>
          <a:bodyPr>
            <a:noAutofit/>
          </a:bodyPr>
          <a:lstStyle>
            <a:lvl1pPr>
              <a:defRPr sz="1100"/>
            </a:lvl1pPr>
            <a:lvl2pPr>
              <a:defRPr sz="1050"/>
            </a:lvl2pPr>
            <a:lvl3pPr>
              <a:defRPr sz="1000"/>
            </a:lvl3pPr>
            <a:lvl4pPr>
              <a:defRPr sz="900"/>
            </a:lvl4pPr>
            <a:lvl5pPr>
              <a:defRPr sz="9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85F2F693-9F02-426C-9092-6A2FE2BC4CE0}"/>
              </a:ext>
            </a:extLst>
          </p:cNvPr>
          <p:cNvSpPr>
            <a:spLocks noGrp="1"/>
          </p:cNvSpPr>
          <p:nvPr>
            <p:ph type="dt" sz="half" idx="10"/>
          </p:nvPr>
        </p:nvSpPr>
        <p:spPr/>
        <p:txBody>
          <a:bodyPr/>
          <a:lstStyle/>
          <a:p>
            <a:fld id="{0402722B-AC38-4404-A201-AE72CEC4B6E9}" type="datetime2">
              <a:rPr lang="nl-NL" smtClean="0"/>
              <a:t>vrijdag 4 juni 2021</a:t>
            </a:fld>
            <a:endParaRPr lang="nl-NL" dirty="0"/>
          </a:p>
        </p:txBody>
      </p:sp>
      <p:sp>
        <p:nvSpPr>
          <p:cNvPr id="5" name="Tijdelijke aanduiding voor voettekst 4">
            <a:extLst>
              <a:ext uri="{FF2B5EF4-FFF2-40B4-BE49-F238E27FC236}">
                <a16:creationId xmlns:a16="http://schemas.microsoft.com/office/drawing/2014/main" id="{614C0395-E608-4287-9E0D-A162245D06D6}"/>
              </a:ext>
            </a:extLst>
          </p:cNvPr>
          <p:cNvSpPr>
            <a:spLocks noGrp="1"/>
          </p:cNvSpPr>
          <p:nvPr>
            <p:ph type="ftr" sz="quarter" idx="11"/>
          </p:nvPr>
        </p:nvSpPr>
        <p:spPr/>
        <p:txBody>
          <a:bodyPr/>
          <a:lstStyle/>
          <a:p>
            <a:r>
              <a:rPr lang="nl-NL"/>
              <a:t>Tussentijdse resultaten</a:t>
            </a:r>
          </a:p>
        </p:txBody>
      </p:sp>
      <p:grpSp>
        <p:nvGrpSpPr>
          <p:cNvPr id="7" name="Groep 6">
            <a:extLst>
              <a:ext uri="{FF2B5EF4-FFF2-40B4-BE49-F238E27FC236}">
                <a16:creationId xmlns:a16="http://schemas.microsoft.com/office/drawing/2014/main" id="{78027DF0-9415-4170-8ADB-B1BAB8B8A99B}"/>
              </a:ext>
            </a:extLst>
          </p:cNvPr>
          <p:cNvGrpSpPr/>
          <p:nvPr userDrawn="1"/>
        </p:nvGrpSpPr>
        <p:grpSpPr>
          <a:xfrm>
            <a:off x="1" y="1471262"/>
            <a:ext cx="8690428" cy="45719"/>
            <a:chOff x="0" y="1471262"/>
            <a:chExt cx="6471285" cy="76200"/>
          </a:xfrm>
        </p:grpSpPr>
        <p:sp>
          <p:nvSpPr>
            <p:cNvPr id="8" name="object 2">
              <a:extLst>
                <a:ext uri="{FF2B5EF4-FFF2-40B4-BE49-F238E27FC236}">
                  <a16:creationId xmlns:a16="http://schemas.microsoft.com/office/drawing/2014/main" id="{3EB99FB1-FFA5-44A1-9E60-7ABA246665A8}"/>
                </a:ext>
              </a:extLst>
            </p:cNvPr>
            <p:cNvSpPr/>
            <p:nvPr userDrawn="1"/>
          </p:nvSpPr>
          <p:spPr>
            <a:xfrm>
              <a:off x="0" y="1471262"/>
              <a:ext cx="6471285" cy="0"/>
            </a:xfrm>
            <a:custGeom>
              <a:avLst/>
              <a:gdLst/>
              <a:ahLst/>
              <a:cxnLst/>
              <a:rect l="l" t="t" r="r" b="b"/>
              <a:pathLst>
                <a:path w="6471285">
                  <a:moveTo>
                    <a:pt x="0" y="0"/>
                  </a:moveTo>
                  <a:lnTo>
                    <a:pt x="6471007" y="0"/>
                  </a:lnTo>
                </a:path>
              </a:pathLst>
            </a:custGeom>
            <a:ln w="20334">
              <a:solidFill>
                <a:srgbClr val="000000"/>
              </a:solidFill>
            </a:ln>
          </p:spPr>
          <p:txBody>
            <a:bodyPr wrap="square" lIns="0" tIns="0" rIns="0" bIns="0" rtlCol="0"/>
            <a:lstStyle/>
            <a:p>
              <a:endParaRPr/>
            </a:p>
          </p:txBody>
        </p:sp>
        <p:sp>
          <p:nvSpPr>
            <p:cNvPr id="9" name="object 3">
              <a:extLst>
                <a:ext uri="{FF2B5EF4-FFF2-40B4-BE49-F238E27FC236}">
                  <a16:creationId xmlns:a16="http://schemas.microsoft.com/office/drawing/2014/main" id="{27207179-8DD0-48DD-9E9B-3203C8C3DF91}"/>
                </a:ext>
              </a:extLst>
            </p:cNvPr>
            <p:cNvSpPr/>
            <p:nvPr userDrawn="1"/>
          </p:nvSpPr>
          <p:spPr>
            <a:xfrm>
              <a:off x="0" y="1547462"/>
              <a:ext cx="6471285" cy="0"/>
            </a:xfrm>
            <a:custGeom>
              <a:avLst/>
              <a:gdLst/>
              <a:ahLst/>
              <a:cxnLst/>
              <a:rect l="l" t="t" r="r" b="b"/>
              <a:pathLst>
                <a:path w="6471285">
                  <a:moveTo>
                    <a:pt x="0" y="0"/>
                  </a:moveTo>
                  <a:lnTo>
                    <a:pt x="6471007" y="0"/>
                  </a:lnTo>
                </a:path>
              </a:pathLst>
            </a:custGeom>
            <a:ln w="20334">
              <a:solidFill>
                <a:srgbClr val="000000"/>
              </a:solidFill>
            </a:ln>
          </p:spPr>
          <p:txBody>
            <a:bodyPr wrap="square" lIns="0" tIns="0" rIns="0" bIns="0" rtlCol="0"/>
            <a:lstStyle/>
            <a:p>
              <a:endParaRPr/>
            </a:p>
          </p:txBody>
        </p:sp>
      </p:grpSp>
      <p:sp>
        <p:nvSpPr>
          <p:cNvPr id="10" name="Tijdelijke aanduiding voor dianummer 5">
            <a:extLst>
              <a:ext uri="{FF2B5EF4-FFF2-40B4-BE49-F238E27FC236}">
                <a16:creationId xmlns:a16="http://schemas.microsoft.com/office/drawing/2014/main" id="{945767F2-A36A-42F5-8A29-758D3FDED5C6}"/>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Tree>
    <p:extLst>
      <p:ext uri="{BB962C8B-B14F-4D97-AF65-F5344CB8AC3E}">
        <p14:creationId xmlns:p14="http://schemas.microsoft.com/office/powerpoint/2010/main" val="60653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
                                        <p:tgtEl>
                                          <p:spTgt spid="2"/>
                                        </p:tgtEl>
                                      </p:cBhvr>
                                    </p:animEffect>
                                    <p:anim calcmode="lin" valueType="num">
                                      <p:cBhvr>
                                        <p:cTn id="8" dur="150" fill="hold"/>
                                        <p:tgtEl>
                                          <p:spTgt spid="2"/>
                                        </p:tgtEl>
                                        <p:attrNameLst>
                                          <p:attrName>ppt_x</p:attrName>
                                        </p:attrNameLst>
                                      </p:cBhvr>
                                      <p:tavLst>
                                        <p:tav tm="0">
                                          <p:val>
                                            <p:strVal val="#ppt_x"/>
                                          </p:val>
                                        </p:tav>
                                        <p:tav tm="100000">
                                          <p:val>
                                            <p:strVal val="#ppt_x"/>
                                          </p:val>
                                        </p:tav>
                                      </p:tavLst>
                                    </p:anim>
                                    <p:anim calcmode="lin" valueType="num">
                                      <p:cBhvr>
                                        <p:cTn id="9" dur="1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50"/>
                            </p:stCondLst>
                            <p:childTnLst>
                              <p:par>
                                <p:cTn id="11" presetID="2" presetClass="entr" presetSubtype="8" fill="hold" nodeType="afterEffect">
                                  <p:stCondLst>
                                    <p:cond delay="10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00" fill="hold"/>
                                        <p:tgtEl>
                                          <p:spTgt spid="7"/>
                                        </p:tgtEl>
                                        <p:attrNameLst>
                                          <p:attrName>ppt_x</p:attrName>
                                        </p:attrNameLst>
                                      </p:cBhvr>
                                      <p:tavLst>
                                        <p:tav tm="0">
                                          <p:val>
                                            <p:strVal val="0-#ppt_w/2"/>
                                          </p:val>
                                        </p:tav>
                                        <p:tav tm="100000">
                                          <p:val>
                                            <p:strVal val="#ppt_x"/>
                                          </p:val>
                                        </p:tav>
                                      </p:tavLst>
                                    </p:anim>
                                    <p:anim calcmode="lin" valueType="num">
                                      <p:cBhvr additive="base">
                                        <p:cTn id="14" dur="2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450"/>
                            </p:stCondLst>
                            <p:childTnLst>
                              <p:par>
                                <p:cTn id="16" presetID="10" presetClass="entr" presetSubtype="0" fill="hold" grpId="0" nodeType="afterEffect">
                                  <p:stCondLst>
                                    <p:cond delay="10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
                                        <p:tgtEl>
                                          <p:spTgt spid="3">
                                            <p:txEl>
                                              <p:pRg st="0" end="0"/>
                                            </p:txEl>
                                          </p:spTgt>
                                        </p:tgtEl>
                                      </p:cBhvr>
                                    </p:animEffect>
                                  </p:childTnLst>
                                </p:cTn>
                              </p:par>
                            </p:childTnLst>
                          </p:cTn>
                        </p:par>
                        <p:par>
                          <p:cTn id="19" fill="hold">
                            <p:stCondLst>
                              <p:cond delay="650"/>
                            </p:stCondLst>
                            <p:childTnLst>
                              <p:par>
                                <p:cTn id="20" presetID="10" presetClass="entr" presetSubtype="0" fill="hold" grpId="0" nodeType="afterEffect">
                                  <p:stCondLst>
                                    <p:cond delay="10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100"/>
                                        <p:tgtEl>
                                          <p:spTgt spid="3">
                                            <p:txEl>
                                              <p:pRg st="1" end="1"/>
                                            </p:txEl>
                                          </p:spTgt>
                                        </p:tgtEl>
                                      </p:cBhvr>
                                    </p:animEffect>
                                  </p:childTnLst>
                                </p:cTn>
                              </p:par>
                            </p:childTnLst>
                          </p:cTn>
                        </p:par>
                        <p:par>
                          <p:cTn id="23" fill="hold">
                            <p:stCondLst>
                              <p:cond delay="850"/>
                            </p:stCondLst>
                            <p:childTnLst>
                              <p:par>
                                <p:cTn id="24" presetID="10" presetClass="entr" presetSubtype="0" fill="hold" grpId="0" nodeType="afterEffect">
                                  <p:stCondLst>
                                    <p:cond delay="10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
                                        <p:tgtEl>
                                          <p:spTgt spid="3">
                                            <p:txEl>
                                              <p:pRg st="2" end="2"/>
                                            </p:txEl>
                                          </p:spTgt>
                                        </p:tgtEl>
                                      </p:cBhvr>
                                    </p:animEffect>
                                  </p:childTnLst>
                                </p:cTn>
                              </p:par>
                            </p:childTnLst>
                          </p:cTn>
                        </p:par>
                        <p:par>
                          <p:cTn id="27" fill="hold">
                            <p:stCondLst>
                              <p:cond delay="1050"/>
                            </p:stCondLst>
                            <p:childTnLst>
                              <p:par>
                                <p:cTn id="28" presetID="10" presetClass="entr" presetSubtype="0" fill="hold" grpId="0" nodeType="afterEffect">
                                  <p:stCondLst>
                                    <p:cond delay="10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100"/>
                                        <p:tgtEl>
                                          <p:spTgt spid="3">
                                            <p:txEl>
                                              <p:pRg st="3" end="3"/>
                                            </p:txEl>
                                          </p:spTgt>
                                        </p:tgtEl>
                                      </p:cBhvr>
                                    </p:animEffect>
                                  </p:childTnLst>
                                </p:cTn>
                              </p:par>
                            </p:childTnLst>
                          </p:cTn>
                        </p:par>
                        <p:par>
                          <p:cTn id="31" fill="hold">
                            <p:stCondLst>
                              <p:cond delay="1250"/>
                            </p:stCondLst>
                            <p:childTnLst>
                              <p:par>
                                <p:cTn id="32" presetID="10" presetClass="entr" presetSubtype="0" fill="hold" grpId="0" nodeType="afterEffect">
                                  <p:stCondLst>
                                    <p:cond delay="10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after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2">
            <p:tnLst>
              <p:par>
                <p:cTn presetID="10" presetClass="entr" presetSubtype="0" fill="hold" nodeType="after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3">
            <p:tnLst>
              <p:par>
                <p:cTn presetID="10" presetClass="entr" presetSubtype="0" fill="hold" nodeType="after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4">
            <p:tnLst>
              <p:par>
                <p:cTn presetID="10" presetClass="entr" presetSubtype="0" fill="hold" nodeType="after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 lvl="5">
            <p:tnLst>
              <p:par>
                <p:cTn presetID="10" presetClass="entr" presetSubtype="0" fill="hold" nodeType="after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100"/>
                        <p:tgtEl>
                          <p:spTgt spid="3"/>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sv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954718ED-E3F0-4F10-B8C8-70CE30ACE101}"/>
              </a:ext>
            </a:extLst>
          </p:cNvPr>
          <p:cNvSpPr>
            <a:spLocks noGrp="1"/>
          </p:cNvSpPr>
          <p:nvPr>
            <p:ph type="title"/>
          </p:nvPr>
        </p:nvSpPr>
        <p:spPr>
          <a:xfrm>
            <a:off x="766762" y="795607"/>
            <a:ext cx="10658475" cy="553998"/>
          </a:xfrm>
          <a:prstGeom prst="rect">
            <a:avLst/>
          </a:prstGeom>
        </p:spPr>
        <p:txBody>
          <a:bodyPr vert="horz" wrap="square" lIns="0" tIns="0" rIns="0" bIns="0" rtlCol="0" anchor="b">
            <a:spAutoFit/>
          </a:bodyPr>
          <a:lstStyle/>
          <a:p>
            <a:r>
              <a:rPr lang="nl-NL" dirty="0"/>
              <a:t>HELE LANGE TITEL OP DEZE PAGINA</a:t>
            </a:r>
          </a:p>
        </p:txBody>
      </p:sp>
      <p:sp>
        <p:nvSpPr>
          <p:cNvPr id="3" name="Tijdelijke aanduiding voor tekst 2">
            <a:extLst>
              <a:ext uri="{FF2B5EF4-FFF2-40B4-BE49-F238E27FC236}">
                <a16:creationId xmlns:a16="http://schemas.microsoft.com/office/drawing/2014/main" id="{AC26F8FA-0D51-4A33-8276-869037FC806F}"/>
              </a:ext>
            </a:extLst>
          </p:cNvPr>
          <p:cNvSpPr>
            <a:spLocks noGrp="1"/>
          </p:cNvSpPr>
          <p:nvPr>
            <p:ph type="body" idx="1"/>
          </p:nvPr>
        </p:nvSpPr>
        <p:spPr>
          <a:xfrm>
            <a:off x="766763" y="1808163"/>
            <a:ext cx="10658475" cy="4105275"/>
          </a:xfrm>
          <a:prstGeom prst="rect">
            <a:avLst/>
          </a:prstGeom>
        </p:spPr>
        <p:txBody>
          <a:bodyPr vert="horz" wrap="square" lIns="0" tIns="0" rIns="0" bIns="0" rtlCol="0">
            <a:no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63C3F7FF-A07B-46E4-9B49-F60926D3F62B}"/>
              </a:ext>
            </a:extLst>
          </p:cNvPr>
          <p:cNvSpPr>
            <a:spLocks noGrp="1"/>
          </p:cNvSpPr>
          <p:nvPr>
            <p:ph type="dt" sz="half" idx="2"/>
          </p:nvPr>
        </p:nvSpPr>
        <p:spPr>
          <a:xfrm>
            <a:off x="9840687" y="6296477"/>
            <a:ext cx="1584549" cy="365125"/>
          </a:xfrm>
          <a:prstGeom prst="rect">
            <a:avLst/>
          </a:prstGeom>
        </p:spPr>
        <p:txBody>
          <a:bodyPr vert="horz" lIns="0" tIns="0" rIns="0" bIns="0" rtlCol="0" anchor="ctr"/>
          <a:lstStyle>
            <a:lvl1pPr algn="l">
              <a:defRPr sz="900">
                <a:solidFill>
                  <a:schemeClr val="tx1"/>
                </a:solidFill>
                <a:latin typeface="Segoe UI Light" panose="020B0502040204020203" pitchFamily="34" charset="0"/>
                <a:cs typeface="Segoe UI Light" panose="020B0502040204020203" pitchFamily="34" charset="0"/>
              </a:defRPr>
            </a:lvl1pPr>
          </a:lstStyle>
          <a:p>
            <a:fld id="{33E7AB6C-2C1B-4FCF-9EAA-9B2ACFB91D39}" type="datetime2">
              <a:rPr lang="nl-NL" smtClean="0"/>
              <a:t>vrijdag 4 juni 2021</a:t>
            </a:fld>
            <a:endParaRPr lang="nl-NL" dirty="0"/>
          </a:p>
        </p:txBody>
      </p:sp>
      <p:sp>
        <p:nvSpPr>
          <p:cNvPr id="5" name="Tijdelijke aanduiding voor voettekst 4">
            <a:extLst>
              <a:ext uri="{FF2B5EF4-FFF2-40B4-BE49-F238E27FC236}">
                <a16:creationId xmlns:a16="http://schemas.microsoft.com/office/drawing/2014/main" id="{747E97D0-4EAA-4B55-9410-C69EFF2C6FDE}"/>
              </a:ext>
            </a:extLst>
          </p:cNvPr>
          <p:cNvSpPr>
            <a:spLocks noGrp="1"/>
          </p:cNvSpPr>
          <p:nvPr>
            <p:ph type="ftr" sz="quarter" idx="3"/>
          </p:nvPr>
        </p:nvSpPr>
        <p:spPr>
          <a:xfrm>
            <a:off x="766764" y="6296477"/>
            <a:ext cx="8909080" cy="365125"/>
          </a:xfrm>
          <a:prstGeom prst="rect">
            <a:avLst/>
          </a:prstGeom>
        </p:spPr>
        <p:txBody>
          <a:bodyPr vert="horz" lIns="91440" tIns="45720" rIns="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r>
              <a:rPr lang="nl-NL"/>
              <a:t>Tussentijdse resultaten</a:t>
            </a:r>
            <a:endParaRPr lang="nl-NL" dirty="0"/>
          </a:p>
        </p:txBody>
      </p:sp>
      <p:sp>
        <p:nvSpPr>
          <p:cNvPr id="6" name="Tijdelijke aanduiding voor dianummer 5">
            <a:extLst>
              <a:ext uri="{FF2B5EF4-FFF2-40B4-BE49-F238E27FC236}">
                <a16:creationId xmlns:a16="http://schemas.microsoft.com/office/drawing/2014/main" id="{5D8A997B-AB06-4709-9341-ECAB0934AB5F}"/>
              </a:ext>
            </a:extLst>
          </p:cNvPr>
          <p:cNvSpPr>
            <a:spLocks noGrp="1"/>
          </p:cNvSpPr>
          <p:nvPr>
            <p:ph type="sldNum" sz="quarter" idx="4"/>
          </p:nvPr>
        </p:nvSpPr>
        <p:spPr>
          <a:xfrm>
            <a:off x="11425238" y="6296477"/>
            <a:ext cx="766761" cy="365125"/>
          </a:xfrm>
          <a:prstGeom prst="rect">
            <a:avLst/>
          </a:prstGeom>
        </p:spPr>
        <p:txBody>
          <a:bodyPr vert="horz" lIns="91440" tIns="45720" rIns="144000" bIns="45720" rtlCol="0" anchor="ctr"/>
          <a:lstStyle>
            <a:lvl1pPr algn="r">
              <a:defRPr sz="900">
                <a:solidFill>
                  <a:schemeClr val="tx1"/>
                </a:solidFill>
                <a:latin typeface="Segoe UI Light" panose="020B0502040204020203" pitchFamily="34" charset="0"/>
                <a:cs typeface="Segoe UI Light" panose="020B0502040204020203" pitchFamily="34" charset="0"/>
              </a:defRPr>
            </a:lvl1pPr>
          </a:lstStyle>
          <a:p>
            <a:fld id="{30EB25C8-E9E3-4D25-B37F-35DF7D8D9C13}" type="slidenum">
              <a:rPr lang="nl-NL" smtClean="0"/>
              <a:pPr/>
              <a:t>‹nr.›</a:t>
            </a:fld>
            <a:endParaRPr lang="nl-NL" dirty="0"/>
          </a:p>
        </p:txBody>
      </p:sp>
      <p:sp>
        <p:nvSpPr>
          <p:cNvPr id="11" name="Tekstvak 10">
            <a:extLst>
              <a:ext uri="{FF2B5EF4-FFF2-40B4-BE49-F238E27FC236}">
                <a16:creationId xmlns:a16="http://schemas.microsoft.com/office/drawing/2014/main" id="{923D32FD-209E-473D-8057-58C9164B3FC9}"/>
              </a:ext>
            </a:extLst>
          </p:cNvPr>
          <p:cNvSpPr txBox="1"/>
          <p:nvPr userDrawn="1"/>
        </p:nvSpPr>
        <p:spPr>
          <a:xfrm>
            <a:off x="9675845" y="6296477"/>
            <a:ext cx="164842" cy="365125"/>
          </a:xfrm>
          <a:prstGeom prst="rect">
            <a:avLst/>
          </a:prstGeom>
          <a:noFill/>
        </p:spPr>
        <p:txBody>
          <a:bodyPr wrap="square" lIns="0" tIns="0" rIns="0" bIns="0" rtlCol="0" anchor="ctr">
            <a:noAutofit/>
          </a:bodyPr>
          <a:lstStyle/>
          <a:p>
            <a:pPr algn="ctr"/>
            <a:r>
              <a:rPr lang="nl-NL" sz="900" dirty="0">
                <a:solidFill>
                  <a:schemeClr val="tx1"/>
                </a:solidFill>
                <a:latin typeface="Segoe UI Light" panose="020B0502040204020203" pitchFamily="34" charset="0"/>
                <a:cs typeface="Segoe UI Light" panose="020B0502040204020203" pitchFamily="34" charset="0"/>
              </a:rPr>
              <a:t>-</a:t>
            </a:r>
          </a:p>
        </p:txBody>
      </p:sp>
      <p:pic>
        <p:nvPicPr>
          <p:cNvPr id="10" name="Graphic 9">
            <a:extLst>
              <a:ext uri="{FF2B5EF4-FFF2-40B4-BE49-F238E27FC236}">
                <a16:creationId xmlns:a16="http://schemas.microsoft.com/office/drawing/2014/main" id="{CE0E474B-7525-4242-87A9-E4B725A1EF31}"/>
              </a:ext>
            </a:extLst>
          </p:cNvPr>
          <p:cNvPicPr>
            <a:picLocks noChangeAspect="1"/>
          </p:cNvPicPr>
          <p:nvPr userDrawn="1"/>
        </p:nvPicPr>
        <p:blipFill>
          <a:blip r:embed="rId24">
            <a:extLst>
              <a:ext uri="{96DAC541-7B7A-43D3-8B79-37D633B846F1}">
                <asvg:svgBlip xmlns:asvg="http://schemas.microsoft.com/office/drawing/2016/SVG/main" r:embed="rId25"/>
              </a:ext>
            </a:extLst>
          </a:blip>
          <a:stretch>
            <a:fillRect/>
          </a:stretch>
        </p:blipFill>
        <p:spPr>
          <a:xfrm>
            <a:off x="11487600" y="6328800"/>
            <a:ext cx="320400" cy="320400"/>
          </a:xfrm>
          <a:prstGeom prst="rect">
            <a:avLst/>
          </a:prstGeom>
        </p:spPr>
      </p:pic>
    </p:spTree>
    <p:extLst>
      <p:ext uri="{BB962C8B-B14F-4D97-AF65-F5344CB8AC3E}">
        <p14:creationId xmlns:p14="http://schemas.microsoft.com/office/powerpoint/2010/main" val="2476703950"/>
      </p:ext>
    </p:extLst>
  </p:cSld>
  <p:clrMap bg1="lt1" tx1="dk1" bg2="lt2" tx2="dk2" accent1="accent1" accent2="accent2" accent3="accent3" accent4="accent4" accent5="accent5" accent6="accent6" hlink="hlink" folHlink="folHlink"/>
  <p:sldLayoutIdLst>
    <p:sldLayoutId id="2147483679" r:id="rId1"/>
    <p:sldLayoutId id="2147483650" r:id="rId2"/>
    <p:sldLayoutId id="2147483677" r:id="rId3"/>
    <p:sldLayoutId id="2147483665" r:id="rId4"/>
    <p:sldLayoutId id="2147483663" r:id="rId5"/>
    <p:sldLayoutId id="2147483660" r:id="rId6"/>
    <p:sldLayoutId id="2147483666" r:id="rId7"/>
    <p:sldLayoutId id="2147483667" r:id="rId8"/>
    <p:sldLayoutId id="2147483668" r:id="rId9"/>
    <p:sldLayoutId id="2147483669" r:id="rId10"/>
    <p:sldLayoutId id="2147483680" r:id="rId11"/>
    <p:sldLayoutId id="2147483678" r:id="rId12"/>
    <p:sldLayoutId id="2147483670" r:id="rId13"/>
    <p:sldLayoutId id="2147483671" r:id="rId14"/>
    <p:sldLayoutId id="2147483672" r:id="rId15"/>
    <p:sldLayoutId id="2147483673" r:id="rId16"/>
    <p:sldLayoutId id="2147483675" r:id="rId17"/>
    <p:sldLayoutId id="2147483674" r:id="rId18"/>
    <p:sldLayoutId id="2147483651" r:id="rId19"/>
    <p:sldLayoutId id="2147483654" r:id="rId20"/>
    <p:sldLayoutId id="2147483655" r:id="rId21"/>
    <p:sldLayoutId id="2147483676" r:id="rId22"/>
  </p:sldLayoutIdLst>
  <p:hf hdr="0" ftr="0"/>
  <p:txStyles>
    <p:titleStyle>
      <a:lvl1pPr algn="l" defTabSz="914400" rtl="0" eaLnBrk="1" latinLnBrk="0" hangingPunct="1">
        <a:lnSpc>
          <a:spcPct val="100000"/>
        </a:lnSpc>
        <a:spcBef>
          <a:spcPct val="0"/>
        </a:spcBef>
        <a:buNone/>
        <a:defRPr sz="36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10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100000"/>
        </a:lnSpc>
        <a:spcBef>
          <a:spcPts val="500"/>
        </a:spcBef>
        <a:buFont typeface="Arial" panose="020B0604020202020204" pitchFamily="34" charset="0"/>
        <a:buNone/>
        <a:defRPr sz="1600" kern="1200">
          <a:solidFill>
            <a:schemeClr val="tx1"/>
          </a:solidFill>
          <a:latin typeface="+mn-lt"/>
          <a:ea typeface="+mn-ea"/>
          <a:cs typeface="+mn-cs"/>
        </a:defRPr>
      </a:lvl3pPr>
      <a:lvl4pPr marL="1371600" indent="0" algn="l" defTabSz="914400" rtl="0" eaLnBrk="1" latinLnBrk="0" hangingPunct="1">
        <a:lnSpc>
          <a:spcPct val="100000"/>
        </a:lnSpc>
        <a:spcBef>
          <a:spcPts val="500"/>
        </a:spcBef>
        <a:buFont typeface="Arial" panose="020B0604020202020204" pitchFamily="34" charset="0"/>
        <a:buNone/>
        <a:defRPr sz="1400" kern="1200">
          <a:solidFill>
            <a:schemeClr val="tx1"/>
          </a:solidFill>
          <a:latin typeface="+mn-lt"/>
          <a:ea typeface="+mn-ea"/>
          <a:cs typeface="+mn-cs"/>
        </a:defRPr>
      </a:lvl4pPr>
      <a:lvl5pPr marL="1828800" indent="0" algn="l" defTabSz="914400" rtl="0" eaLnBrk="1" latinLnBrk="0" hangingPunct="1">
        <a:lnSpc>
          <a:spcPct val="100000"/>
        </a:lnSpc>
        <a:spcBef>
          <a:spcPts val="5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85" userDrawn="1">
          <p15:clr>
            <a:srgbClr val="F26B43"/>
          </p15:clr>
        </p15:guide>
        <p15:guide id="2" pos="3840" userDrawn="1">
          <p15:clr>
            <a:srgbClr val="F26B43"/>
          </p15:clr>
        </p15:guide>
        <p15:guide id="3" orient="horz" pos="3725" userDrawn="1">
          <p15:clr>
            <a:srgbClr val="F26B43"/>
          </p15:clr>
        </p15:guide>
        <p15:guide id="4" pos="483" userDrawn="1">
          <p15:clr>
            <a:srgbClr val="F26B43"/>
          </p15:clr>
        </p15:guide>
        <p15:guide id="5" pos="7197" userDrawn="1">
          <p15:clr>
            <a:srgbClr val="F26B43"/>
          </p15:clr>
        </p15:guide>
        <p15:guide id="6" orient="horz" pos="243" userDrawn="1">
          <p15:clr>
            <a:srgbClr val="F26B43"/>
          </p15:clr>
        </p15:guide>
        <p15:guide id="7" orient="horz" pos="4088" userDrawn="1">
          <p15:clr>
            <a:srgbClr val="F26B43"/>
          </p15:clr>
        </p15:guide>
        <p15:guide id="8" orient="horz" pos="1139" userDrawn="1">
          <p15:clr>
            <a:srgbClr val="F26B43"/>
          </p15:clr>
        </p15:guide>
        <p15:guide id="9" orient="horz" pos="586" userDrawn="1">
          <p15:clr>
            <a:srgbClr val="F26B43"/>
          </p15:clr>
        </p15:guide>
        <p15:guide id="10" orient="horz" pos="44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9.pn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1.xml"/><Relationship Id="rId5" Type="http://schemas.openxmlformats.org/officeDocument/2006/relationships/chart" Target="../charts/chart4.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xml"/><Relationship Id="rId1" Type="http://schemas.openxmlformats.org/officeDocument/2006/relationships/slideLayout" Target="../slideLayouts/slideLayout21.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chart" Target="../charts/chart6.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33.svg"/><Relationship Id="rId5" Type="http://schemas.openxmlformats.org/officeDocument/2006/relationships/diagramQuickStyle" Target="../diagrams/quickStyle1.xml"/><Relationship Id="rId10" Type="http://schemas.openxmlformats.org/officeDocument/2006/relationships/image" Target="../media/image32.png"/><Relationship Id="rId4" Type="http://schemas.openxmlformats.org/officeDocument/2006/relationships/diagramLayout" Target="../diagrams/layout1.xml"/><Relationship Id="rId9" Type="http://schemas.openxmlformats.org/officeDocument/2006/relationships/image" Target="../media/image31.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1.xml"/><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1.xml"/><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1.xml"/><Relationship Id="rId4" Type="http://schemas.openxmlformats.org/officeDocument/2006/relationships/image" Target="../media/image3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hyperlink" Target="https://app.powerbi.com/groups/me/reports/ddb7b38b-4875-415e-b9d9-b89b1dada3a1/ReportSection?pbi_source=PowerPoint" TargetMode="External"/><Relationship Id="rId2" Type="http://schemas.openxmlformats.org/officeDocument/2006/relationships/hyperlink" Target="https://app.powerbi.com/view?r=eyJrIjoiY2M5NWE5YWYtMTYyOC00OWUwLTg5YmYtMzUyZWI0NGY0OGRhIiwidCI6ImI4MGQ4OTVkLWIxMWUtNDE5NS1hODdhLTVhODQ2YzYwNDAxYSIsImMiOjl9" TargetMode="External"/><Relationship Id="rId1" Type="http://schemas.openxmlformats.org/officeDocument/2006/relationships/slideLayout" Target="../slideLayouts/slideLayout21.xml"/><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1.xml"/><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9.png"/><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jpe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21.xml"/><Relationship Id="rId6" Type="http://schemas.openxmlformats.org/officeDocument/2006/relationships/image" Target="../media/image54.png"/><Relationship Id="rId5" Type="http://schemas.openxmlformats.org/officeDocument/2006/relationships/image" Target="../media/image53.jpeg"/><Relationship Id="rId10" Type="http://schemas.openxmlformats.org/officeDocument/2006/relationships/image" Target="../media/image58.png"/><Relationship Id="rId4" Type="http://schemas.openxmlformats.org/officeDocument/2006/relationships/image" Target="../media/image52.jpeg"/><Relationship Id="rId9" Type="http://schemas.openxmlformats.org/officeDocument/2006/relationships/image" Target="../media/image5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24.svg"/><Relationship Id="rId18" Type="http://schemas.openxmlformats.org/officeDocument/2006/relationships/image" Target="../media/image71.png"/><Relationship Id="rId26" Type="http://schemas.openxmlformats.org/officeDocument/2006/relationships/image" Target="../media/image79.png"/><Relationship Id="rId3" Type="http://schemas.openxmlformats.org/officeDocument/2006/relationships/image" Target="../media/image60.svg"/><Relationship Id="rId21" Type="http://schemas.openxmlformats.org/officeDocument/2006/relationships/image" Target="../media/image74.svg"/><Relationship Id="rId7" Type="http://schemas.openxmlformats.org/officeDocument/2006/relationships/image" Target="../media/image64.svg"/><Relationship Id="rId12" Type="http://schemas.openxmlformats.org/officeDocument/2006/relationships/image" Target="../media/image23.png"/><Relationship Id="rId17" Type="http://schemas.openxmlformats.org/officeDocument/2006/relationships/image" Target="../media/image70.svg"/><Relationship Id="rId25" Type="http://schemas.openxmlformats.org/officeDocument/2006/relationships/image" Target="../media/image78.svg"/><Relationship Id="rId2" Type="http://schemas.openxmlformats.org/officeDocument/2006/relationships/image" Target="../media/image59.png"/><Relationship Id="rId16" Type="http://schemas.openxmlformats.org/officeDocument/2006/relationships/image" Target="../media/image69.png"/><Relationship Id="rId20" Type="http://schemas.openxmlformats.org/officeDocument/2006/relationships/image" Target="../media/image73.png"/><Relationship Id="rId29" Type="http://schemas.openxmlformats.org/officeDocument/2006/relationships/image" Target="../media/image82.svg"/><Relationship Id="rId1" Type="http://schemas.openxmlformats.org/officeDocument/2006/relationships/slideLayout" Target="../slideLayouts/slideLayout21.xml"/><Relationship Id="rId6" Type="http://schemas.openxmlformats.org/officeDocument/2006/relationships/image" Target="../media/image63.png"/><Relationship Id="rId11" Type="http://schemas.openxmlformats.org/officeDocument/2006/relationships/image" Target="../media/image22.svg"/><Relationship Id="rId24" Type="http://schemas.openxmlformats.org/officeDocument/2006/relationships/image" Target="../media/image77.png"/><Relationship Id="rId5" Type="http://schemas.openxmlformats.org/officeDocument/2006/relationships/image" Target="../media/image62.svg"/><Relationship Id="rId15" Type="http://schemas.openxmlformats.org/officeDocument/2006/relationships/image" Target="../media/image68.svg"/><Relationship Id="rId23" Type="http://schemas.openxmlformats.org/officeDocument/2006/relationships/image" Target="../media/image76.svg"/><Relationship Id="rId28" Type="http://schemas.openxmlformats.org/officeDocument/2006/relationships/image" Target="../media/image81.png"/><Relationship Id="rId10" Type="http://schemas.openxmlformats.org/officeDocument/2006/relationships/image" Target="../media/image21.png"/><Relationship Id="rId19" Type="http://schemas.openxmlformats.org/officeDocument/2006/relationships/image" Target="../media/image72.svg"/><Relationship Id="rId31" Type="http://schemas.openxmlformats.org/officeDocument/2006/relationships/image" Target="../media/image84.svg"/><Relationship Id="rId4" Type="http://schemas.openxmlformats.org/officeDocument/2006/relationships/image" Target="../media/image61.png"/><Relationship Id="rId9" Type="http://schemas.openxmlformats.org/officeDocument/2006/relationships/image" Target="../media/image66.svg"/><Relationship Id="rId14" Type="http://schemas.openxmlformats.org/officeDocument/2006/relationships/image" Target="../media/image67.png"/><Relationship Id="rId22" Type="http://schemas.openxmlformats.org/officeDocument/2006/relationships/image" Target="../media/image75.png"/><Relationship Id="rId27" Type="http://schemas.openxmlformats.org/officeDocument/2006/relationships/image" Target="../media/image80.svg"/><Relationship Id="rId30" Type="http://schemas.openxmlformats.org/officeDocument/2006/relationships/image" Target="../media/image83.png"/></Relationships>
</file>

<file path=ppt/slides/_rels/slide32.xml.rels><?xml version="1.0" encoding="UTF-8" standalone="yes"?>
<Relationships xmlns="http://schemas.openxmlformats.org/package/2006/relationships"><Relationship Id="rId3" Type="http://schemas.openxmlformats.org/officeDocument/2006/relationships/image" Target="../media/image86.svg"/><Relationship Id="rId2" Type="http://schemas.openxmlformats.org/officeDocument/2006/relationships/image" Target="../media/image85.png"/><Relationship Id="rId1" Type="http://schemas.openxmlformats.org/officeDocument/2006/relationships/slideLayout" Target="../slideLayouts/slideLayout21.xml"/><Relationship Id="rId5" Type="http://schemas.openxmlformats.org/officeDocument/2006/relationships/image" Target="../media/image88.svg"/><Relationship Id="rId4" Type="http://schemas.openxmlformats.org/officeDocument/2006/relationships/image" Target="../media/image87.png"/></Relationships>
</file>

<file path=ppt/slides/_rels/slide33.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svg"/><Relationship Id="rId3" Type="http://schemas.openxmlformats.org/officeDocument/2006/relationships/image" Target="../media/image22.svg"/><Relationship Id="rId7" Type="http://schemas.openxmlformats.org/officeDocument/2006/relationships/image" Target="../media/image66.svg"/><Relationship Id="rId12" Type="http://schemas.openxmlformats.org/officeDocument/2006/relationships/image" Target="../media/image71.png"/><Relationship Id="rId2" Type="http://schemas.openxmlformats.org/officeDocument/2006/relationships/image" Target="../media/image21.png"/><Relationship Id="rId1" Type="http://schemas.openxmlformats.org/officeDocument/2006/relationships/slideLayout" Target="../slideLayouts/slideLayout21.xml"/><Relationship Id="rId6" Type="http://schemas.openxmlformats.org/officeDocument/2006/relationships/image" Target="../media/image65.png"/><Relationship Id="rId11" Type="http://schemas.openxmlformats.org/officeDocument/2006/relationships/image" Target="../media/image70.svg"/><Relationship Id="rId5" Type="http://schemas.openxmlformats.org/officeDocument/2006/relationships/image" Target="../media/image24.svg"/><Relationship Id="rId10" Type="http://schemas.openxmlformats.org/officeDocument/2006/relationships/image" Target="../media/image69.png"/><Relationship Id="rId4" Type="http://schemas.openxmlformats.org/officeDocument/2006/relationships/image" Target="../media/image23.png"/><Relationship Id="rId9" Type="http://schemas.openxmlformats.org/officeDocument/2006/relationships/image" Target="../media/image68.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chart" Target="../charts/chart1.xml"/><Relationship Id="rId7" Type="http://schemas.openxmlformats.org/officeDocument/2006/relationships/image" Target="../media/image15.svg"/><Relationship Id="rId12" Type="http://schemas.openxmlformats.org/officeDocument/2006/relationships/image" Target="../media/image20.svg"/><Relationship Id="rId17" Type="http://schemas.openxmlformats.org/officeDocument/2006/relationships/image" Target="../media/image25.jpeg"/><Relationship Id="rId2" Type="http://schemas.openxmlformats.org/officeDocument/2006/relationships/notesSlide" Target="../notesSlides/notesSlide1.xml"/><Relationship Id="rId16" Type="http://schemas.openxmlformats.org/officeDocument/2006/relationships/image" Target="../media/image24.svg"/><Relationship Id="rId1" Type="http://schemas.openxmlformats.org/officeDocument/2006/relationships/slideLayout" Target="../slideLayouts/slideLayout21.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3.svg"/><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svg"/><Relationship Id="rId14" Type="http://schemas.openxmlformats.org/officeDocument/2006/relationships/image" Target="../media/image22.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29644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31E9752-9A0D-4BEB-A74C-456F6FC25F39}"/>
              </a:ext>
            </a:extLst>
          </p:cNvPr>
          <p:cNvSpPr>
            <a:spLocks noGrp="1"/>
          </p:cNvSpPr>
          <p:nvPr>
            <p:ph type="dt" sz="half" idx="10"/>
          </p:nvPr>
        </p:nvSpPr>
        <p:spPr/>
        <p:txBody>
          <a:bodyPr/>
          <a:lstStyle/>
          <a:p>
            <a:fld id="{5D9428AC-0E69-45E0-86BD-C8E43832D999}" type="datetime2">
              <a:rPr lang="nl-NL" smtClean="0"/>
              <a:t>vrijdag 4 juni 2021</a:t>
            </a:fld>
            <a:endParaRPr lang="nl-NL"/>
          </a:p>
        </p:txBody>
      </p:sp>
      <p:sp>
        <p:nvSpPr>
          <p:cNvPr id="4" name="Tijdelijke aanduiding voor dianummer 3">
            <a:extLst>
              <a:ext uri="{FF2B5EF4-FFF2-40B4-BE49-F238E27FC236}">
                <a16:creationId xmlns:a16="http://schemas.microsoft.com/office/drawing/2014/main" id="{761D7FED-69CE-4C29-B86F-2082E1FFB02D}"/>
              </a:ext>
            </a:extLst>
          </p:cNvPr>
          <p:cNvSpPr>
            <a:spLocks noGrp="1"/>
          </p:cNvSpPr>
          <p:nvPr>
            <p:ph type="sldNum" sz="quarter" idx="4"/>
          </p:nvPr>
        </p:nvSpPr>
        <p:spPr/>
        <p:txBody>
          <a:bodyPr/>
          <a:lstStyle/>
          <a:p>
            <a:fld id="{30EB25C8-E9E3-4D25-B37F-35DF7D8D9C13}" type="slidenum">
              <a:rPr lang="nl-NL" smtClean="0"/>
              <a:pPr/>
              <a:t>10</a:t>
            </a:fld>
            <a:endParaRPr lang="nl-NL" dirty="0"/>
          </a:p>
        </p:txBody>
      </p:sp>
      <p:pic>
        <p:nvPicPr>
          <p:cNvPr id="5" name="Afbeelding 4">
            <a:extLst>
              <a:ext uri="{FF2B5EF4-FFF2-40B4-BE49-F238E27FC236}">
                <a16:creationId xmlns:a16="http://schemas.microsoft.com/office/drawing/2014/main" id="{2CCB70BA-CDC0-40A9-92AF-F56E51CF9289}"/>
              </a:ext>
            </a:extLst>
          </p:cNvPr>
          <p:cNvPicPr>
            <a:picLocks noChangeAspect="1"/>
          </p:cNvPicPr>
          <p:nvPr/>
        </p:nvPicPr>
        <p:blipFill>
          <a:blip r:embed="rId2"/>
          <a:stretch>
            <a:fillRect/>
          </a:stretch>
        </p:blipFill>
        <p:spPr>
          <a:xfrm>
            <a:off x="262966" y="627757"/>
            <a:ext cx="4490606" cy="5668720"/>
          </a:xfrm>
          <a:prstGeom prst="rect">
            <a:avLst/>
          </a:prstGeom>
        </p:spPr>
      </p:pic>
      <p:sp>
        <p:nvSpPr>
          <p:cNvPr id="6" name="Titel 1">
            <a:extLst>
              <a:ext uri="{FF2B5EF4-FFF2-40B4-BE49-F238E27FC236}">
                <a16:creationId xmlns:a16="http://schemas.microsoft.com/office/drawing/2014/main" id="{04B8DD87-89D7-4BBC-9040-210EE22CBF07}"/>
              </a:ext>
            </a:extLst>
          </p:cNvPr>
          <p:cNvSpPr txBox="1">
            <a:spLocks/>
          </p:cNvSpPr>
          <p:nvPr/>
        </p:nvSpPr>
        <p:spPr>
          <a:xfrm>
            <a:off x="262965" y="0"/>
            <a:ext cx="10658475" cy="554037"/>
          </a:xfrm>
          <a:prstGeom prst="rect">
            <a:avLst/>
          </a:prstGeom>
        </p:spPr>
        <p:txBody>
          <a:bodyPr vert="horz" wrap="square" lIns="0" tIns="0" rIns="0" bIns="0" rtlCol="0" anchor="b">
            <a:normAutofit fontScale="85000" lnSpcReduction="10000"/>
          </a:bodyPr>
          <a:lstStyle>
            <a:lvl1pPr algn="l" defTabSz="914400" rtl="0" eaLnBrk="1" latinLnBrk="0" hangingPunct="1">
              <a:lnSpc>
                <a:spcPct val="100000"/>
              </a:lnSpc>
              <a:spcBef>
                <a:spcPct val="0"/>
              </a:spcBef>
              <a:buNone/>
              <a:defRPr sz="3600" b="1" kern="1200">
                <a:solidFill>
                  <a:schemeClr val="tx1"/>
                </a:solidFill>
                <a:latin typeface="+mj-lt"/>
                <a:ea typeface="+mj-ea"/>
                <a:cs typeface="+mj-cs"/>
              </a:defRPr>
            </a:lvl1pPr>
          </a:lstStyle>
          <a:p>
            <a:r>
              <a:rPr lang="nl-NL" sz="2800" dirty="0"/>
              <a:t>Overlap utilitair en recreatief netwerk noordelijk deel Noord-Holland</a:t>
            </a:r>
            <a:endParaRPr lang="LID4096" sz="2800" dirty="0"/>
          </a:p>
        </p:txBody>
      </p:sp>
      <p:pic>
        <p:nvPicPr>
          <p:cNvPr id="7" name="Afbeelding 6">
            <a:extLst>
              <a:ext uri="{FF2B5EF4-FFF2-40B4-BE49-F238E27FC236}">
                <a16:creationId xmlns:a16="http://schemas.microsoft.com/office/drawing/2014/main" id="{A33630C0-56A2-493A-AF51-F6A0D8E28181}"/>
              </a:ext>
            </a:extLst>
          </p:cNvPr>
          <p:cNvPicPr>
            <a:picLocks noChangeAspect="1"/>
          </p:cNvPicPr>
          <p:nvPr/>
        </p:nvPicPr>
        <p:blipFill>
          <a:blip r:embed="rId3"/>
          <a:stretch>
            <a:fillRect/>
          </a:stretch>
        </p:blipFill>
        <p:spPr>
          <a:xfrm>
            <a:off x="370747" y="722759"/>
            <a:ext cx="1024859" cy="714297"/>
          </a:xfrm>
          <a:prstGeom prst="rect">
            <a:avLst/>
          </a:prstGeom>
        </p:spPr>
      </p:pic>
      <p:sp>
        <p:nvSpPr>
          <p:cNvPr id="8" name="Tijdelijke aanduiding voor inhoud 2">
            <a:extLst>
              <a:ext uri="{FF2B5EF4-FFF2-40B4-BE49-F238E27FC236}">
                <a16:creationId xmlns:a16="http://schemas.microsoft.com/office/drawing/2014/main" id="{01611E05-3837-40A6-B97C-6D43F083D180}"/>
              </a:ext>
            </a:extLst>
          </p:cNvPr>
          <p:cNvSpPr txBox="1">
            <a:spLocks/>
          </p:cNvSpPr>
          <p:nvPr/>
        </p:nvSpPr>
        <p:spPr>
          <a:xfrm>
            <a:off x="5221304" y="627757"/>
            <a:ext cx="4728897" cy="5163669"/>
          </a:xfrm>
          <a:prstGeom prst="rect">
            <a:avLst/>
          </a:prstGeom>
        </p:spPr>
        <p:txBody>
          <a:bodyPr vert="horz" wrap="square" lIns="0" tIns="0" rIns="0" bIns="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10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100000"/>
              </a:lnSpc>
              <a:spcBef>
                <a:spcPts val="500"/>
              </a:spcBef>
              <a:buFont typeface="Arial" panose="020B0604020202020204" pitchFamily="34" charset="0"/>
              <a:buNone/>
              <a:defRPr sz="1600" kern="1200">
                <a:solidFill>
                  <a:schemeClr val="tx1"/>
                </a:solidFill>
                <a:latin typeface="+mn-lt"/>
                <a:ea typeface="+mn-ea"/>
                <a:cs typeface="+mn-cs"/>
              </a:defRPr>
            </a:lvl3pPr>
            <a:lvl4pPr marL="1371600" indent="0" algn="l" defTabSz="914400" rtl="0" eaLnBrk="1" latinLnBrk="0" hangingPunct="1">
              <a:lnSpc>
                <a:spcPct val="100000"/>
              </a:lnSpc>
              <a:spcBef>
                <a:spcPts val="500"/>
              </a:spcBef>
              <a:buFont typeface="Arial" panose="020B0604020202020204" pitchFamily="34" charset="0"/>
              <a:buNone/>
              <a:defRPr sz="1400" kern="1200">
                <a:solidFill>
                  <a:schemeClr val="tx1"/>
                </a:solidFill>
                <a:latin typeface="+mn-lt"/>
                <a:ea typeface="+mn-ea"/>
                <a:cs typeface="+mn-cs"/>
              </a:defRPr>
            </a:lvl4pPr>
            <a:lvl5pPr marL="1828800" indent="0" algn="l" defTabSz="914400" rtl="0" eaLnBrk="1" latinLnBrk="0" hangingPunct="1">
              <a:lnSpc>
                <a:spcPct val="100000"/>
              </a:lnSpc>
              <a:spcBef>
                <a:spcPts val="5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b="1" dirty="0"/>
              <a:t>Conclusie: </a:t>
            </a:r>
          </a:p>
          <a:p>
            <a:pPr marL="342900" indent="-342900">
              <a:buFont typeface="Wingdings" panose="05000000000000000000" pitchFamily="2" charset="2"/>
              <a:buChar char="§"/>
            </a:pPr>
            <a:r>
              <a:rPr lang="nl-NL" sz="1800" dirty="0"/>
              <a:t>Op Texel zijn de recreatieve fietsroutes fijnmazig. </a:t>
            </a:r>
          </a:p>
          <a:p>
            <a:pPr marL="342900" indent="-342900">
              <a:buFont typeface="Wingdings" panose="05000000000000000000" pitchFamily="2" charset="2"/>
              <a:buChar char="§"/>
            </a:pPr>
            <a:r>
              <a:rPr lang="nl-NL" sz="1800" dirty="0"/>
              <a:t>Het regionaal fietsnetwerk in Noord-Holland bevat ook routes die hoofdzakelijk een recreatieve functie kennen, zoals in het duingebied. </a:t>
            </a:r>
          </a:p>
          <a:p>
            <a:pPr marL="342900" indent="-342900">
              <a:buFont typeface="Wingdings" panose="05000000000000000000" pitchFamily="2" charset="2"/>
              <a:buChar char="§"/>
            </a:pPr>
            <a:r>
              <a:rPr lang="nl-NL" sz="1800" dirty="0"/>
              <a:t>Het regionaal fietsnetwerk is ook in dunbevolkt gebied al vrij verdicht. </a:t>
            </a:r>
          </a:p>
        </p:txBody>
      </p:sp>
      <p:sp>
        <p:nvSpPr>
          <p:cNvPr id="9" name="Tekstvak 8">
            <a:extLst>
              <a:ext uri="{FF2B5EF4-FFF2-40B4-BE49-F238E27FC236}">
                <a16:creationId xmlns:a16="http://schemas.microsoft.com/office/drawing/2014/main" id="{BF688F63-0353-440D-8931-9DB1067F60CB}"/>
              </a:ext>
            </a:extLst>
          </p:cNvPr>
          <p:cNvSpPr txBox="1"/>
          <p:nvPr/>
        </p:nvSpPr>
        <p:spPr>
          <a:xfrm>
            <a:off x="262963" y="6296477"/>
            <a:ext cx="6739065" cy="369332"/>
          </a:xfrm>
          <a:prstGeom prst="rect">
            <a:avLst/>
          </a:prstGeom>
          <a:noFill/>
        </p:spPr>
        <p:txBody>
          <a:bodyPr wrap="square" rtlCol="0">
            <a:spAutoFit/>
          </a:bodyPr>
          <a:lstStyle/>
          <a:p>
            <a:r>
              <a:rPr lang="nl-NL" sz="900" b="1" dirty="0"/>
              <a:t>Bron recreatief netwerk: 	</a:t>
            </a:r>
            <a:r>
              <a:rPr lang="nl-NL" sz="900" dirty="0"/>
              <a:t>fietsknooppuntennetwerk </a:t>
            </a:r>
          </a:p>
          <a:p>
            <a:r>
              <a:rPr lang="nl-NL" sz="900" b="1" dirty="0"/>
              <a:t>Bron utilitair netwerk: 	</a:t>
            </a:r>
            <a:r>
              <a:rPr lang="nl-NL" sz="900" dirty="0"/>
              <a:t>regionaal fietsnetwerk Noord-Holland</a:t>
            </a:r>
            <a:endParaRPr lang="LID4096" sz="900" b="1" dirty="0"/>
          </a:p>
        </p:txBody>
      </p:sp>
    </p:spTree>
    <p:extLst>
      <p:ext uri="{BB962C8B-B14F-4D97-AF65-F5344CB8AC3E}">
        <p14:creationId xmlns:p14="http://schemas.microsoft.com/office/powerpoint/2010/main" val="30069193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0AAE7C1-BF8A-49E6-B931-55F5A81AC66D}"/>
              </a:ext>
            </a:extLst>
          </p:cNvPr>
          <p:cNvSpPr>
            <a:spLocks noGrp="1"/>
          </p:cNvSpPr>
          <p:nvPr>
            <p:ph type="dt" sz="half" idx="10"/>
          </p:nvPr>
        </p:nvSpPr>
        <p:spPr/>
        <p:txBody>
          <a:bodyPr/>
          <a:lstStyle/>
          <a:p>
            <a:fld id="{3078B01D-8BF0-401F-8878-FCA578337766}" type="datetime2">
              <a:rPr lang="nl-NL" smtClean="0"/>
              <a:t>vrijdag 4 juni 2021</a:t>
            </a:fld>
            <a:endParaRPr lang="nl-NL"/>
          </a:p>
        </p:txBody>
      </p:sp>
      <p:sp>
        <p:nvSpPr>
          <p:cNvPr id="3" name="Tijdelijke aanduiding voor dianummer 2">
            <a:extLst>
              <a:ext uri="{FF2B5EF4-FFF2-40B4-BE49-F238E27FC236}">
                <a16:creationId xmlns:a16="http://schemas.microsoft.com/office/drawing/2014/main" id="{87778C56-9A7F-49A2-95F2-E6BA83F664B5}"/>
              </a:ext>
            </a:extLst>
          </p:cNvPr>
          <p:cNvSpPr>
            <a:spLocks noGrp="1"/>
          </p:cNvSpPr>
          <p:nvPr>
            <p:ph type="sldNum" sz="quarter" idx="4"/>
          </p:nvPr>
        </p:nvSpPr>
        <p:spPr/>
        <p:txBody>
          <a:bodyPr/>
          <a:lstStyle/>
          <a:p>
            <a:fld id="{30EB25C8-E9E3-4D25-B37F-35DF7D8D9C13}" type="slidenum">
              <a:rPr lang="nl-NL" smtClean="0"/>
              <a:pPr/>
              <a:t>11</a:t>
            </a:fld>
            <a:endParaRPr lang="nl-NL" dirty="0"/>
          </a:p>
        </p:txBody>
      </p:sp>
      <p:sp>
        <p:nvSpPr>
          <p:cNvPr id="4" name="Titel 1">
            <a:extLst>
              <a:ext uri="{FF2B5EF4-FFF2-40B4-BE49-F238E27FC236}">
                <a16:creationId xmlns:a16="http://schemas.microsoft.com/office/drawing/2014/main" id="{ED7B87D9-B513-4303-9464-E2263B459E61}"/>
              </a:ext>
            </a:extLst>
          </p:cNvPr>
          <p:cNvSpPr txBox="1">
            <a:spLocks/>
          </p:cNvSpPr>
          <p:nvPr/>
        </p:nvSpPr>
        <p:spPr>
          <a:xfrm>
            <a:off x="232669" y="101024"/>
            <a:ext cx="10658475" cy="430887"/>
          </a:xfrm>
          <a:prstGeom prst="rect">
            <a:avLst/>
          </a:prstGeom>
        </p:spPr>
        <p:txBody>
          <a:bodyPr vert="horz" wrap="square" lIns="0" tIns="0" rIns="0" bIns="0" rtlCol="0" anchor="b">
            <a:spAutoFit/>
          </a:bodyPr>
          <a:lstStyle>
            <a:lvl1pPr algn="l" defTabSz="914400" rtl="0" eaLnBrk="1" latinLnBrk="0" hangingPunct="1">
              <a:lnSpc>
                <a:spcPct val="100000"/>
              </a:lnSpc>
              <a:spcBef>
                <a:spcPct val="0"/>
              </a:spcBef>
              <a:buNone/>
              <a:defRPr sz="3600" b="1" kern="1200">
                <a:solidFill>
                  <a:schemeClr val="tx1"/>
                </a:solidFill>
                <a:latin typeface="+mj-lt"/>
                <a:ea typeface="+mj-ea"/>
                <a:cs typeface="+mj-cs"/>
              </a:defRPr>
            </a:lvl1pPr>
          </a:lstStyle>
          <a:p>
            <a:r>
              <a:rPr lang="nl-NL" sz="2800" dirty="0"/>
              <a:t>Netwerkvergelijking recreatief versus utilitair  </a:t>
            </a:r>
            <a:endParaRPr lang="LID4096" sz="2800" dirty="0"/>
          </a:p>
        </p:txBody>
      </p:sp>
      <p:graphicFrame>
        <p:nvGraphicFramePr>
          <p:cNvPr id="8" name="Grafiek 7">
            <a:extLst>
              <a:ext uri="{FF2B5EF4-FFF2-40B4-BE49-F238E27FC236}">
                <a16:creationId xmlns:a16="http://schemas.microsoft.com/office/drawing/2014/main" id="{2DFF4434-F3A4-40CF-B27D-2A4D49741CD5}"/>
              </a:ext>
            </a:extLst>
          </p:cNvPr>
          <p:cNvGraphicFramePr/>
          <p:nvPr>
            <p:extLst>
              <p:ext uri="{D42A27DB-BD31-4B8C-83A1-F6EECF244321}">
                <p14:modId xmlns:p14="http://schemas.microsoft.com/office/powerpoint/2010/main" val="2256163346"/>
              </p:ext>
            </p:extLst>
          </p:nvPr>
        </p:nvGraphicFramePr>
        <p:xfrm>
          <a:off x="858484" y="1381398"/>
          <a:ext cx="4804742" cy="2880000"/>
        </p:xfrm>
        <a:graphic>
          <a:graphicData uri="http://schemas.openxmlformats.org/drawingml/2006/chart">
            <c:chart xmlns:c="http://schemas.openxmlformats.org/drawingml/2006/chart" xmlns:r="http://schemas.openxmlformats.org/officeDocument/2006/relationships" r:id="rId3"/>
          </a:graphicData>
        </a:graphic>
      </p:graphicFrame>
      <p:grpSp>
        <p:nvGrpSpPr>
          <p:cNvPr id="71" name="Groep 70">
            <a:extLst>
              <a:ext uri="{FF2B5EF4-FFF2-40B4-BE49-F238E27FC236}">
                <a16:creationId xmlns:a16="http://schemas.microsoft.com/office/drawing/2014/main" id="{08954C92-726B-45F5-B230-8E5C3C011D77}"/>
              </a:ext>
            </a:extLst>
          </p:cNvPr>
          <p:cNvGrpSpPr/>
          <p:nvPr/>
        </p:nvGrpSpPr>
        <p:grpSpPr>
          <a:xfrm>
            <a:off x="6096000" y="1373398"/>
            <a:ext cx="5329236" cy="2852914"/>
            <a:chOff x="6096000" y="2016086"/>
            <a:chExt cx="5329236" cy="2852914"/>
          </a:xfrm>
        </p:grpSpPr>
        <p:graphicFrame>
          <p:nvGraphicFramePr>
            <p:cNvPr id="29" name="Grafiek 28">
              <a:extLst>
                <a:ext uri="{FF2B5EF4-FFF2-40B4-BE49-F238E27FC236}">
                  <a16:creationId xmlns:a16="http://schemas.microsoft.com/office/drawing/2014/main" id="{6CB798C4-AF67-4092-A7F0-5C26A3F4E6C9}"/>
                </a:ext>
              </a:extLst>
            </p:cNvPr>
            <p:cNvGraphicFramePr>
              <a:graphicFrameLocks/>
            </p:cNvGraphicFramePr>
            <p:nvPr>
              <p:extLst>
                <p:ext uri="{D42A27DB-BD31-4B8C-83A1-F6EECF244321}">
                  <p14:modId xmlns:p14="http://schemas.microsoft.com/office/powerpoint/2010/main" val="2717801840"/>
                </p:ext>
              </p:extLst>
            </p:nvPr>
          </p:nvGraphicFramePr>
          <p:xfrm>
            <a:off x="6096000" y="2273127"/>
            <a:ext cx="2880000" cy="216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0" name="Grafiek 29">
              <a:extLst>
                <a:ext uri="{FF2B5EF4-FFF2-40B4-BE49-F238E27FC236}">
                  <a16:creationId xmlns:a16="http://schemas.microsoft.com/office/drawing/2014/main" id="{3F6430AA-397E-40BE-9AF6-5AD9EFFA5A0B}"/>
                </a:ext>
              </a:extLst>
            </p:cNvPr>
            <p:cNvGraphicFramePr>
              <a:graphicFrameLocks/>
            </p:cNvGraphicFramePr>
            <p:nvPr>
              <p:extLst>
                <p:ext uri="{D42A27DB-BD31-4B8C-83A1-F6EECF244321}">
                  <p14:modId xmlns:p14="http://schemas.microsoft.com/office/powerpoint/2010/main" val="1785622946"/>
                </p:ext>
              </p:extLst>
            </p:nvPr>
          </p:nvGraphicFramePr>
          <p:xfrm>
            <a:off x="8545236" y="2267988"/>
            <a:ext cx="2880000" cy="2160000"/>
          </p:xfrm>
          <a:graphic>
            <a:graphicData uri="http://schemas.openxmlformats.org/drawingml/2006/chart">
              <c:chart xmlns:c="http://schemas.openxmlformats.org/drawingml/2006/chart" xmlns:r="http://schemas.openxmlformats.org/officeDocument/2006/relationships" r:id="rId5"/>
            </a:graphicData>
          </a:graphic>
        </p:graphicFrame>
        <p:sp>
          <p:nvSpPr>
            <p:cNvPr id="31" name="Tekstvak 30">
              <a:extLst>
                <a:ext uri="{FF2B5EF4-FFF2-40B4-BE49-F238E27FC236}">
                  <a16:creationId xmlns:a16="http://schemas.microsoft.com/office/drawing/2014/main" id="{99C5E137-C122-4A74-8EB2-A611473ED2A7}"/>
                </a:ext>
              </a:extLst>
            </p:cNvPr>
            <p:cNvSpPr txBox="1"/>
            <p:nvPr/>
          </p:nvSpPr>
          <p:spPr>
            <a:xfrm>
              <a:off x="6724562" y="2016086"/>
              <a:ext cx="4267900" cy="307777"/>
            </a:xfrm>
            <a:prstGeom prst="rect">
              <a:avLst/>
            </a:prstGeom>
            <a:noFill/>
          </p:spPr>
          <p:txBody>
            <a:bodyPr wrap="none" rtlCol="0">
              <a:spAutoFit/>
            </a:bodyPr>
            <a:lstStyle/>
            <a:p>
              <a:r>
                <a:rPr lang="nl-NL" sz="1400" b="1" dirty="0">
                  <a:solidFill>
                    <a:srgbClr val="6C6C6C"/>
                  </a:solidFill>
                </a:rPr>
                <a:t>Netwerken binnen en buiten de bebouwde kom </a:t>
              </a:r>
              <a:endParaRPr lang="LID4096" sz="1400" b="1" dirty="0">
                <a:solidFill>
                  <a:srgbClr val="6C6C6C"/>
                </a:solidFill>
              </a:endParaRPr>
            </a:p>
          </p:txBody>
        </p:sp>
        <p:grpSp>
          <p:nvGrpSpPr>
            <p:cNvPr id="34" name="Groep 33">
              <a:extLst>
                <a:ext uri="{FF2B5EF4-FFF2-40B4-BE49-F238E27FC236}">
                  <a16:creationId xmlns:a16="http://schemas.microsoft.com/office/drawing/2014/main" id="{F46E6F69-CF9A-4346-AF79-1CBCDE50824A}"/>
                </a:ext>
              </a:extLst>
            </p:cNvPr>
            <p:cNvGrpSpPr/>
            <p:nvPr/>
          </p:nvGrpSpPr>
          <p:grpSpPr>
            <a:xfrm>
              <a:off x="7005192" y="4385694"/>
              <a:ext cx="1422867" cy="483306"/>
              <a:chOff x="3325980" y="4341837"/>
              <a:chExt cx="1422867" cy="483306"/>
            </a:xfrm>
          </p:grpSpPr>
          <p:sp>
            <p:nvSpPr>
              <p:cNvPr id="35" name="Tekstvak 34">
                <a:extLst>
                  <a:ext uri="{FF2B5EF4-FFF2-40B4-BE49-F238E27FC236}">
                    <a16:creationId xmlns:a16="http://schemas.microsoft.com/office/drawing/2014/main" id="{D83D8999-2372-4FC0-86A7-4B15BE9B8FDF}"/>
                  </a:ext>
                </a:extLst>
              </p:cNvPr>
              <p:cNvSpPr txBox="1"/>
              <p:nvPr/>
            </p:nvSpPr>
            <p:spPr>
              <a:xfrm>
                <a:off x="3433980" y="4341837"/>
                <a:ext cx="1314867" cy="307777"/>
              </a:xfrm>
              <a:prstGeom prst="rect">
                <a:avLst/>
              </a:prstGeom>
              <a:noFill/>
            </p:spPr>
            <p:txBody>
              <a:bodyPr wrap="square" rtlCol="0">
                <a:spAutoFit/>
              </a:bodyPr>
              <a:lstStyle/>
              <a:p>
                <a:r>
                  <a:rPr lang="nl-NL" sz="700" dirty="0"/>
                  <a:t>Binnen de bebouwde kom </a:t>
                </a:r>
                <a:br>
                  <a:rPr lang="nl-NL" sz="700" dirty="0"/>
                </a:br>
                <a:endParaRPr lang="nl-NL" sz="700" dirty="0"/>
              </a:p>
            </p:txBody>
          </p:sp>
          <p:sp>
            <p:nvSpPr>
              <p:cNvPr id="36" name="Rechthoek 35">
                <a:extLst>
                  <a:ext uri="{FF2B5EF4-FFF2-40B4-BE49-F238E27FC236}">
                    <a16:creationId xmlns:a16="http://schemas.microsoft.com/office/drawing/2014/main" id="{B5B5EBDF-B38A-4F3A-90C3-D0FE7FD90DA3}"/>
                  </a:ext>
                </a:extLst>
              </p:cNvPr>
              <p:cNvSpPr/>
              <p:nvPr/>
            </p:nvSpPr>
            <p:spPr>
              <a:xfrm>
                <a:off x="3325980" y="4356948"/>
                <a:ext cx="108000" cy="108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sz="2400" dirty="0" err="1"/>
              </a:p>
            </p:txBody>
          </p:sp>
          <p:sp>
            <p:nvSpPr>
              <p:cNvPr id="37" name="Rechthoek 36">
                <a:extLst>
                  <a:ext uri="{FF2B5EF4-FFF2-40B4-BE49-F238E27FC236}">
                    <a16:creationId xmlns:a16="http://schemas.microsoft.com/office/drawing/2014/main" id="{58B2633D-5724-4579-A77B-BCC76055310E}"/>
                  </a:ext>
                </a:extLst>
              </p:cNvPr>
              <p:cNvSpPr/>
              <p:nvPr/>
            </p:nvSpPr>
            <p:spPr>
              <a:xfrm>
                <a:off x="3325980" y="4541016"/>
                <a:ext cx="108000" cy="1080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sz="2400" dirty="0" err="1"/>
              </a:p>
            </p:txBody>
          </p:sp>
          <p:sp>
            <p:nvSpPr>
              <p:cNvPr id="38" name="Tekstvak 37">
                <a:extLst>
                  <a:ext uri="{FF2B5EF4-FFF2-40B4-BE49-F238E27FC236}">
                    <a16:creationId xmlns:a16="http://schemas.microsoft.com/office/drawing/2014/main" id="{0AD7579C-35ED-42C1-BCBA-077102C55737}"/>
                  </a:ext>
                </a:extLst>
              </p:cNvPr>
              <p:cNvSpPr txBox="1"/>
              <p:nvPr/>
            </p:nvSpPr>
            <p:spPr>
              <a:xfrm>
                <a:off x="3433979" y="4517366"/>
                <a:ext cx="1314867" cy="307777"/>
              </a:xfrm>
              <a:prstGeom prst="rect">
                <a:avLst/>
              </a:prstGeom>
              <a:noFill/>
            </p:spPr>
            <p:txBody>
              <a:bodyPr wrap="square" rtlCol="0">
                <a:spAutoFit/>
              </a:bodyPr>
              <a:lstStyle/>
              <a:p>
                <a:r>
                  <a:rPr lang="nl-NL" sz="700" dirty="0"/>
                  <a:t>Buiten de bebouwde kom </a:t>
                </a:r>
                <a:br>
                  <a:rPr lang="nl-NL" sz="700" dirty="0"/>
                </a:br>
                <a:endParaRPr lang="nl-NL" sz="700" dirty="0"/>
              </a:p>
            </p:txBody>
          </p:sp>
        </p:grpSp>
      </p:grpSp>
      <p:sp>
        <p:nvSpPr>
          <p:cNvPr id="72" name="Tekstvak 71">
            <a:extLst>
              <a:ext uri="{FF2B5EF4-FFF2-40B4-BE49-F238E27FC236}">
                <a16:creationId xmlns:a16="http://schemas.microsoft.com/office/drawing/2014/main" id="{107F4125-B80E-4709-A21C-FB14C0B8631F}"/>
              </a:ext>
            </a:extLst>
          </p:cNvPr>
          <p:cNvSpPr txBox="1"/>
          <p:nvPr/>
        </p:nvSpPr>
        <p:spPr>
          <a:xfrm>
            <a:off x="858484" y="4261398"/>
            <a:ext cx="4912830" cy="1477328"/>
          </a:xfrm>
          <a:prstGeom prst="rect">
            <a:avLst/>
          </a:prstGeom>
          <a:noFill/>
        </p:spPr>
        <p:txBody>
          <a:bodyPr wrap="square" rtlCol="0">
            <a:spAutoFit/>
          </a:bodyPr>
          <a:lstStyle/>
          <a:p>
            <a:r>
              <a:rPr lang="nl-NL" b="1" dirty="0"/>
              <a:t>Conclusie: </a:t>
            </a:r>
          </a:p>
          <a:p>
            <a:pPr marL="285750" indent="-285750">
              <a:buFont typeface="Wingdings" panose="05000000000000000000" pitchFamily="2" charset="2"/>
              <a:buChar char="§"/>
            </a:pPr>
            <a:r>
              <a:rPr lang="nl-NL" dirty="0"/>
              <a:t>Recreatief gezien veel overlap binnen de bebouwde kom. </a:t>
            </a:r>
          </a:p>
          <a:p>
            <a:pPr marL="285750" indent="-285750">
              <a:buFont typeface="Wingdings" panose="05000000000000000000" pitchFamily="2" charset="2"/>
              <a:buChar char="§"/>
            </a:pPr>
            <a:r>
              <a:rPr lang="nl-NL" dirty="0"/>
              <a:t>Buiten de bebouwde kom is de overlap lager.</a:t>
            </a:r>
            <a:endParaRPr lang="LID4096" dirty="0"/>
          </a:p>
        </p:txBody>
      </p:sp>
      <p:sp>
        <p:nvSpPr>
          <p:cNvPr id="73" name="Tekstvak 72">
            <a:extLst>
              <a:ext uri="{FF2B5EF4-FFF2-40B4-BE49-F238E27FC236}">
                <a16:creationId xmlns:a16="http://schemas.microsoft.com/office/drawing/2014/main" id="{EAD59847-BBC2-4CB0-AD34-680EA46B89BD}"/>
              </a:ext>
            </a:extLst>
          </p:cNvPr>
          <p:cNvSpPr txBox="1"/>
          <p:nvPr/>
        </p:nvSpPr>
        <p:spPr>
          <a:xfrm>
            <a:off x="6240946" y="4254661"/>
            <a:ext cx="4912830" cy="1477328"/>
          </a:xfrm>
          <a:prstGeom prst="rect">
            <a:avLst/>
          </a:prstGeom>
          <a:noFill/>
        </p:spPr>
        <p:txBody>
          <a:bodyPr wrap="square" rtlCol="0">
            <a:spAutoFit/>
          </a:bodyPr>
          <a:lstStyle/>
          <a:p>
            <a:r>
              <a:rPr lang="nl-NL" b="1" dirty="0"/>
              <a:t>Conclusie: </a:t>
            </a:r>
          </a:p>
          <a:p>
            <a:pPr marL="285750" indent="-285750">
              <a:buFont typeface="Wingdings" panose="05000000000000000000" pitchFamily="2" charset="2"/>
              <a:buChar char="§"/>
            </a:pPr>
            <a:r>
              <a:rPr lang="nl-NL" dirty="0"/>
              <a:t>In Noord-Holland ligt 63% van het recreatieve netwerk buiten de bebouwde kom en 37% binnen de bebouwde kom. </a:t>
            </a:r>
          </a:p>
          <a:p>
            <a:pPr marL="285750" indent="-285750">
              <a:buFont typeface="Wingdings" panose="05000000000000000000" pitchFamily="2" charset="2"/>
              <a:buChar char="§"/>
            </a:pPr>
            <a:r>
              <a:rPr lang="nl-NL" dirty="0"/>
              <a:t>In Utrecht is dit respectievelijk 70% en 30%. </a:t>
            </a:r>
            <a:endParaRPr lang="LID4096" dirty="0"/>
          </a:p>
        </p:txBody>
      </p:sp>
      <p:sp>
        <p:nvSpPr>
          <p:cNvPr id="18" name="Tekstvak 17">
            <a:extLst>
              <a:ext uri="{FF2B5EF4-FFF2-40B4-BE49-F238E27FC236}">
                <a16:creationId xmlns:a16="http://schemas.microsoft.com/office/drawing/2014/main" id="{C64D29FC-1EA0-4012-BE82-D740A406F112}"/>
              </a:ext>
            </a:extLst>
          </p:cNvPr>
          <p:cNvSpPr txBox="1"/>
          <p:nvPr/>
        </p:nvSpPr>
        <p:spPr>
          <a:xfrm>
            <a:off x="858484" y="5738726"/>
            <a:ext cx="4626296" cy="369332"/>
          </a:xfrm>
          <a:prstGeom prst="rect">
            <a:avLst/>
          </a:prstGeom>
          <a:noFill/>
        </p:spPr>
        <p:txBody>
          <a:bodyPr wrap="square" rtlCol="0">
            <a:spAutoFit/>
          </a:bodyPr>
          <a:lstStyle/>
          <a:p>
            <a:r>
              <a:rPr lang="nl-NL" sz="900" b="1" dirty="0"/>
              <a:t>Bronnen: </a:t>
            </a:r>
            <a:r>
              <a:rPr lang="nl-NL" sz="900" dirty="0"/>
              <a:t>fietsknooppuntennetwerk, fietsnetwerk Provincie Utrecht, regionaal fietsnetwerk Provincie Noord-Holland</a:t>
            </a:r>
            <a:r>
              <a:rPr lang="nl-NL" sz="900" b="1" dirty="0"/>
              <a:t> </a:t>
            </a:r>
            <a:endParaRPr lang="LID4096" sz="900" dirty="0"/>
          </a:p>
        </p:txBody>
      </p:sp>
      <p:sp>
        <p:nvSpPr>
          <p:cNvPr id="19" name="Tekstvak 18">
            <a:extLst>
              <a:ext uri="{FF2B5EF4-FFF2-40B4-BE49-F238E27FC236}">
                <a16:creationId xmlns:a16="http://schemas.microsoft.com/office/drawing/2014/main" id="{31155753-3B6D-4933-B16E-790D6D208052}"/>
              </a:ext>
            </a:extLst>
          </p:cNvPr>
          <p:cNvSpPr txBox="1"/>
          <p:nvPr/>
        </p:nvSpPr>
        <p:spPr>
          <a:xfrm>
            <a:off x="6240946" y="5731989"/>
            <a:ext cx="4760561" cy="369332"/>
          </a:xfrm>
          <a:prstGeom prst="rect">
            <a:avLst/>
          </a:prstGeom>
          <a:noFill/>
        </p:spPr>
        <p:txBody>
          <a:bodyPr wrap="square" rtlCol="0">
            <a:spAutoFit/>
          </a:bodyPr>
          <a:lstStyle/>
          <a:p>
            <a:r>
              <a:rPr lang="nl-NL" sz="900" b="1" dirty="0"/>
              <a:t>Bronnen: </a:t>
            </a:r>
            <a:r>
              <a:rPr lang="nl-NL" sz="900" dirty="0"/>
              <a:t>fietsknooppuntennetwerk, fietsnetwerk Provincie Utrecht, regionaal fietsnetwerk Provincie Noord-Holland</a:t>
            </a:r>
            <a:r>
              <a:rPr lang="nl-NL" sz="900" b="1" dirty="0"/>
              <a:t> </a:t>
            </a:r>
            <a:r>
              <a:rPr lang="nl-NL" sz="900" dirty="0"/>
              <a:t> </a:t>
            </a:r>
            <a:endParaRPr lang="LID4096" sz="900" dirty="0"/>
          </a:p>
        </p:txBody>
      </p:sp>
    </p:spTree>
    <p:extLst>
      <p:ext uri="{BB962C8B-B14F-4D97-AF65-F5344CB8AC3E}">
        <p14:creationId xmlns:p14="http://schemas.microsoft.com/office/powerpoint/2010/main" val="3237398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B7ED89E9-A9E7-471E-97F4-3F03FF1BF9C0}"/>
              </a:ext>
            </a:extLst>
          </p:cNvPr>
          <p:cNvSpPr>
            <a:spLocks noGrp="1"/>
          </p:cNvSpPr>
          <p:nvPr>
            <p:ph type="dt" sz="half" idx="10"/>
          </p:nvPr>
        </p:nvSpPr>
        <p:spPr/>
        <p:txBody>
          <a:bodyPr/>
          <a:lstStyle/>
          <a:p>
            <a:fld id="{3078B01D-8BF0-401F-8878-FCA578337766}" type="datetime2">
              <a:rPr lang="nl-NL" smtClean="0"/>
              <a:t>vrijdag 4 juni 2021</a:t>
            </a:fld>
            <a:endParaRPr lang="nl-NL"/>
          </a:p>
        </p:txBody>
      </p:sp>
      <p:sp>
        <p:nvSpPr>
          <p:cNvPr id="3" name="Tijdelijke aanduiding voor dianummer 2">
            <a:extLst>
              <a:ext uri="{FF2B5EF4-FFF2-40B4-BE49-F238E27FC236}">
                <a16:creationId xmlns:a16="http://schemas.microsoft.com/office/drawing/2014/main" id="{3505B4F6-5F4B-4F33-9E70-A754633BFA02}"/>
              </a:ext>
            </a:extLst>
          </p:cNvPr>
          <p:cNvSpPr>
            <a:spLocks noGrp="1"/>
          </p:cNvSpPr>
          <p:nvPr>
            <p:ph type="sldNum" sz="quarter" idx="4"/>
          </p:nvPr>
        </p:nvSpPr>
        <p:spPr/>
        <p:txBody>
          <a:bodyPr/>
          <a:lstStyle/>
          <a:p>
            <a:fld id="{30EB25C8-E9E3-4D25-B37F-35DF7D8D9C13}" type="slidenum">
              <a:rPr lang="nl-NL" smtClean="0"/>
              <a:pPr/>
              <a:t>12</a:t>
            </a:fld>
            <a:endParaRPr lang="nl-NL" dirty="0"/>
          </a:p>
        </p:txBody>
      </p:sp>
      <p:sp>
        <p:nvSpPr>
          <p:cNvPr id="4" name="Titel 1">
            <a:extLst>
              <a:ext uri="{FF2B5EF4-FFF2-40B4-BE49-F238E27FC236}">
                <a16:creationId xmlns:a16="http://schemas.microsoft.com/office/drawing/2014/main" id="{D90DC4EA-5380-474A-8ED7-0D2BFA41DED5}"/>
              </a:ext>
            </a:extLst>
          </p:cNvPr>
          <p:cNvSpPr txBox="1">
            <a:spLocks/>
          </p:cNvSpPr>
          <p:nvPr/>
        </p:nvSpPr>
        <p:spPr>
          <a:xfrm>
            <a:off x="232669" y="101024"/>
            <a:ext cx="10658475" cy="430887"/>
          </a:xfrm>
          <a:prstGeom prst="rect">
            <a:avLst/>
          </a:prstGeom>
        </p:spPr>
        <p:txBody>
          <a:bodyPr vert="horz" wrap="square" lIns="0" tIns="0" rIns="0" bIns="0" rtlCol="0" anchor="b">
            <a:spAutoFit/>
          </a:bodyPr>
          <a:lstStyle>
            <a:lvl1pPr algn="l" defTabSz="914400" rtl="0" eaLnBrk="1" latinLnBrk="0" hangingPunct="1">
              <a:lnSpc>
                <a:spcPct val="100000"/>
              </a:lnSpc>
              <a:spcBef>
                <a:spcPct val="0"/>
              </a:spcBef>
              <a:buNone/>
              <a:defRPr sz="3600" b="1" kern="1200">
                <a:solidFill>
                  <a:schemeClr val="tx1"/>
                </a:solidFill>
                <a:latin typeface="+mj-lt"/>
                <a:ea typeface="+mj-ea"/>
                <a:cs typeface="+mj-cs"/>
              </a:defRPr>
            </a:lvl1pPr>
          </a:lstStyle>
          <a:p>
            <a:r>
              <a:rPr lang="nl-NL" sz="2800" dirty="0"/>
              <a:t>Netwerkanalyse verharding en fietsvoorzieningen </a:t>
            </a:r>
            <a:endParaRPr lang="LID4096" sz="2800" dirty="0"/>
          </a:p>
        </p:txBody>
      </p:sp>
      <p:grpSp>
        <p:nvGrpSpPr>
          <p:cNvPr id="5" name="Groep 4">
            <a:extLst>
              <a:ext uri="{FF2B5EF4-FFF2-40B4-BE49-F238E27FC236}">
                <a16:creationId xmlns:a16="http://schemas.microsoft.com/office/drawing/2014/main" id="{1D851895-CA4D-48E5-ACEB-234F81196363}"/>
              </a:ext>
            </a:extLst>
          </p:cNvPr>
          <p:cNvGrpSpPr/>
          <p:nvPr/>
        </p:nvGrpSpPr>
        <p:grpSpPr>
          <a:xfrm>
            <a:off x="43694" y="647140"/>
            <a:ext cx="5220000" cy="4509278"/>
            <a:chOff x="-268835" y="2760386"/>
            <a:chExt cx="4719892" cy="4090843"/>
          </a:xfrm>
        </p:grpSpPr>
        <p:sp>
          <p:nvSpPr>
            <p:cNvPr id="6" name="Tekstvak 5">
              <a:extLst>
                <a:ext uri="{FF2B5EF4-FFF2-40B4-BE49-F238E27FC236}">
                  <a16:creationId xmlns:a16="http://schemas.microsoft.com/office/drawing/2014/main" id="{2D850042-F833-4530-8C4F-1138F9C3EEF1}"/>
                </a:ext>
              </a:extLst>
            </p:cNvPr>
            <p:cNvSpPr txBox="1"/>
            <p:nvPr/>
          </p:nvSpPr>
          <p:spPr>
            <a:xfrm>
              <a:off x="613929" y="2760386"/>
              <a:ext cx="3048399" cy="307777"/>
            </a:xfrm>
            <a:prstGeom prst="rect">
              <a:avLst/>
            </a:prstGeom>
            <a:noFill/>
          </p:spPr>
          <p:txBody>
            <a:bodyPr wrap="none" rtlCol="0">
              <a:spAutoFit/>
            </a:bodyPr>
            <a:lstStyle/>
            <a:p>
              <a:r>
                <a:rPr lang="nl-NL" sz="1400" b="1" dirty="0">
                  <a:solidFill>
                    <a:srgbClr val="6C6C6C"/>
                  </a:solidFill>
                </a:rPr>
                <a:t>Verharding recreatieve netwerken</a:t>
              </a:r>
              <a:endParaRPr lang="LID4096" sz="1400" b="1" dirty="0">
                <a:solidFill>
                  <a:srgbClr val="6C6C6C"/>
                </a:solidFill>
              </a:endParaRPr>
            </a:p>
          </p:txBody>
        </p:sp>
        <p:graphicFrame>
          <p:nvGraphicFramePr>
            <p:cNvPr id="7" name="Grafiek 6">
              <a:extLst>
                <a:ext uri="{FF2B5EF4-FFF2-40B4-BE49-F238E27FC236}">
                  <a16:creationId xmlns:a16="http://schemas.microsoft.com/office/drawing/2014/main" id="{6DBD0C6D-DC08-4499-8EED-F5789324AACF}"/>
                </a:ext>
              </a:extLst>
            </p:cNvPr>
            <p:cNvGraphicFramePr>
              <a:graphicFrameLocks/>
            </p:cNvGraphicFramePr>
            <p:nvPr>
              <p:extLst>
                <p:ext uri="{D42A27DB-BD31-4B8C-83A1-F6EECF244321}">
                  <p14:modId xmlns:p14="http://schemas.microsoft.com/office/powerpoint/2010/main" val="130220728"/>
                </p:ext>
              </p:extLst>
            </p:nvPr>
          </p:nvGraphicFramePr>
          <p:xfrm>
            <a:off x="-136172" y="3177880"/>
            <a:ext cx="2448000" cy="1728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Grafiek 7">
              <a:extLst>
                <a:ext uri="{FF2B5EF4-FFF2-40B4-BE49-F238E27FC236}">
                  <a16:creationId xmlns:a16="http://schemas.microsoft.com/office/drawing/2014/main" id="{BECD1E81-1B49-4208-9910-97B8FA79D04A}"/>
                </a:ext>
              </a:extLst>
            </p:cNvPr>
            <p:cNvGraphicFramePr>
              <a:graphicFrameLocks/>
            </p:cNvGraphicFramePr>
            <p:nvPr>
              <p:extLst>
                <p:ext uri="{D42A27DB-BD31-4B8C-83A1-F6EECF244321}">
                  <p14:modId xmlns:p14="http://schemas.microsoft.com/office/powerpoint/2010/main" val="4156904300"/>
                </p:ext>
              </p:extLst>
            </p:nvPr>
          </p:nvGraphicFramePr>
          <p:xfrm>
            <a:off x="2003057" y="3205267"/>
            <a:ext cx="2448000" cy="1728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Grafiek 8">
              <a:extLst>
                <a:ext uri="{FF2B5EF4-FFF2-40B4-BE49-F238E27FC236}">
                  <a16:creationId xmlns:a16="http://schemas.microsoft.com/office/drawing/2014/main" id="{2034EBB8-EF08-4CB0-8C28-C13E2A15273D}"/>
                </a:ext>
              </a:extLst>
            </p:cNvPr>
            <p:cNvGraphicFramePr>
              <a:graphicFrameLocks/>
            </p:cNvGraphicFramePr>
            <p:nvPr>
              <p:extLst>
                <p:ext uri="{D42A27DB-BD31-4B8C-83A1-F6EECF244321}">
                  <p14:modId xmlns:p14="http://schemas.microsoft.com/office/powerpoint/2010/main" val="1219328673"/>
                </p:ext>
              </p:extLst>
            </p:nvPr>
          </p:nvGraphicFramePr>
          <p:xfrm>
            <a:off x="-268835" y="4739475"/>
            <a:ext cx="2484000" cy="1728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Grafiek 9">
              <a:extLst>
                <a:ext uri="{FF2B5EF4-FFF2-40B4-BE49-F238E27FC236}">
                  <a16:creationId xmlns:a16="http://schemas.microsoft.com/office/drawing/2014/main" id="{7AA57623-BEBF-4A54-AE95-880387E21D32}"/>
                </a:ext>
              </a:extLst>
            </p:cNvPr>
            <p:cNvGraphicFramePr>
              <a:graphicFrameLocks/>
            </p:cNvGraphicFramePr>
            <p:nvPr>
              <p:extLst>
                <p:ext uri="{D42A27DB-BD31-4B8C-83A1-F6EECF244321}">
                  <p14:modId xmlns:p14="http://schemas.microsoft.com/office/powerpoint/2010/main" val="1618256688"/>
                </p:ext>
              </p:extLst>
            </p:nvPr>
          </p:nvGraphicFramePr>
          <p:xfrm>
            <a:off x="1940278" y="4739475"/>
            <a:ext cx="2448000" cy="1728000"/>
          </p:xfrm>
          <a:graphic>
            <a:graphicData uri="http://schemas.openxmlformats.org/drawingml/2006/chart">
              <c:chart xmlns:c="http://schemas.openxmlformats.org/drawingml/2006/chart" xmlns:r="http://schemas.openxmlformats.org/officeDocument/2006/relationships" r:id="rId6"/>
            </a:graphicData>
          </a:graphic>
        </p:graphicFrame>
        <p:grpSp>
          <p:nvGrpSpPr>
            <p:cNvPr id="11" name="Groep 10">
              <a:extLst>
                <a:ext uri="{FF2B5EF4-FFF2-40B4-BE49-F238E27FC236}">
                  <a16:creationId xmlns:a16="http://schemas.microsoft.com/office/drawing/2014/main" id="{F11C70B8-EDFF-496A-8B55-B4E86095858A}"/>
                </a:ext>
              </a:extLst>
            </p:cNvPr>
            <p:cNvGrpSpPr/>
            <p:nvPr/>
          </p:nvGrpSpPr>
          <p:grpSpPr>
            <a:xfrm>
              <a:off x="138748" y="6266454"/>
              <a:ext cx="1508612" cy="584775"/>
              <a:chOff x="403901" y="6189032"/>
              <a:chExt cx="1508612" cy="584775"/>
            </a:xfrm>
          </p:grpSpPr>
          <p:sp>
            <p:nvSpPr>
              <p:cNvPr id="14" name="Rechthoek 13">
                <a:extLst>
                  <a:ext uri="{FF2B5EF4-FFF2-40B4-BE49-F238E27FC236}">
                    <a16:creationId xmlns:a16="http://schemas.microsoft.com/office/drawing/2014/main" id="{7C5CB2B1-2B4F-486F-ACF5-722AC027ACC9}"/>
                  </a:ext>
                </a:extLst>
              </p:cNvPr>
              <p:cNvSpPr/>
              <p:nvPr/>
            </p:nvSpPr>
            <p:spPr>
              <a:xfrm>
                <a:off x="403901" y="6372826"/>
                <a:ext cx="72000" cy="72000"/>
              </a:xfrm>
              <a:prstGeom prst="rect">
                <a:avLst/>
              </a:prstGeom>
              <a:solidFill>
                <a:srgbClr val="E8E7E8"/>
              </a:solidFill>
              <a:ln>
                <a:solidFill>
                  <a:srgbClr val="E8E7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15" name="Rechthoek 14">
                <a:extLst>
                  <a:ext uri="{FF2B5EF4-FFF2-40B4-BE49-F238E27FC236}">
                    <a16:creationId xmlns:a16="http://schemas.microsoft.com/office/drawing/2014/main" id="{1D2E28F4-0934-4FFE-AC82-BAD745CC51B8}"/>
                  </a:ext>
                </a:extLst>
              </p:cNvPr>
              <p:cNvSpPr/>
              <p:nvPr/>
            </p:nvSpPr>
            <p:spPr>
              <a:xfrm>
                <a:off x="403901" y="6491449"/>
                <a:ext cx="72000" cy="72000"/>
              </a:xfrm>
              <a:prstGeom prst="rect">
                <a:avLst/>
              </a:prstGeom>
              <a:solidFill>
                <a:srgbClr val="4A5159"/>
              </a:solidFill>
              <a:ln>
                <a:solidFill>
                  <a:srgbClr val="4A51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grpSp>
            <p:nvGrpSpPr>
              <p:cNvPr id="16" name="Groep 15">
                <a:extLst>
                  <a:ext uri="{FF2B5EF4-FFF2-40B4-BE49-F238E27FC236}">
                    <a16:creationId xmlns:a16="http://schemas.microsoft.com/office/drawing/2014/main" id="{1D565B94-C938-4731-A31A-8983E08A06B7}"/>
                  </a:ext>
                </a:extLst>
              </p:cNvPr>
              <p:cNvGrpSpPr/>
              <p:nvPr/>
            </p:nvGrpSpPr>
            <p:grpSpPr>
              <a:xfrm>
                <a:off x="403901" y="6189032"/>
                <a:ext cx="1508612" cy="584775"/>
                <a:chOff x="403901" y="6189032"/>
                <a:chExt cx="1508612" cy="584775"/>
              </a:xfrm>
            </p:grpSpPr>
            <p:sp>
              <p:nvSpPr>
                <p:cNvPr id="17" name="Tekstvak 16">
                  <a:extLst>
                    <a:ext uri="{FF2B5EF4-FFF2-40B4-BE49-F238E27FC236}">
                      <a16:creationId xmlns:a16="http://schemas.microsoft.com/office/drawing/2014/main" id="{1C769B7E-FFE0-4D7E-920F-6ECC48D6FDFC}"/>
                    </a:ext>
                  </a:extLst>
                </p:cNvPr>
                <p:cNvSpPr txBox="1"/>
                <p:nvPr/>
              </p:nvSpPr>
              <p:spPr>
                <a:xfrm>
                  <a:off x="475901" y="6189032"/>
                  <a:ext cx="1436612" cy="584775"/>
                </a:xfrm>
                <a:prstGeom prst="rect">
                  <a:avLst/>
                </a:prstGeom>
                <a:noFill/>
              </p:spPr>
              <p:txBody>
                <a:bodyPr wrap="none" rtlCol="0">
                  <a:spAutoFit/>
                </a:bodyPr>
                <a:lstStyle/>
                <a:p>
                  <a:r>
                    <a:rPr lang="nl-NL" sz="900" dirty="0"/>
                    <a:t>Asfalt/beton</a:t>
                  </a:r>
                </a:p>
                <a:p>
                  <a:r>
                    <a:rPr lang="nl-NL" sz="900" dirty="0"/>
                    <a:t>Klinkers/tegels</a:t>
                  </a:r>
                </a:p>
                <a:p>
                  <a:r>
                    <a:rPr lang="nl-NL" sz="900" dirty="0" err="1"/>
                    <a:t>Halfverhard</a:t>
                  </a:r>
                  <a:r>
                    <a:rPr lang="nl-NL" sz="900" dirty="0"/>
                    <a:t>/schelpenpaden</a:t>
                  </a:r>
                </a:p>
                <a:p>
                  <a:r>
                    <a:rPr lang="nl-NL" sz="900" dirty="0"/>
                    <a:t>Onbekend </a:t>
                  </a:r>
                  <a:endParaRPr lang="LID4096" sz="900" dirty="0"/>
                </a:p>
              </p:txBody>
            </p:sp>
            <p:sp>
              <p:nvSpPr>
                <p:cNvPr id="18" name="Rechthoek 17">
                  <a:extLst>
                    <a:ext uri="{FF2B5EF4-FFF2-40B4-BE49-F238E27FC236}">
                      <a16:creationId xmlns:a16="http://schemas.microsoft.com/office/drawing/2014/main" id="{6762F704-62B0-44C2-A6EB-901A2A00FD75}"/>
                    </a:ext>
                  </a:extLst>
                </p:cNvPr>
                <p:cNvSpPr/>
                <p:nvPr/>
              </p:nvSpPr>
              <p:spPr>
                <a:xfrm>
                  <a:off x="405318" y="6249297"/>
                  <a:ext cx="72000" cy="72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19" name="Rechthoek 18">
                  <a:extLst>
                    <a:ext uri="{FF2B5EF4-FFF2-40B4-BE49-F238E27FC236}">
                      <a16:creationId xmlns:a16="http://schemas.microsoft.com/office/drawing/2014/main" id="{D13C4525-ABD3-460F-A4A6-54E5E955BA66}"/>
                    </a:ext>
                  </a:extLst>
                </p:cNvPr>
                <p:cNvSpPr/>
                <p:nvPr/>
              </p:nvSpPr>
              <p:spPr>
                <a:xfrm>
                  <a:off x="403901" y="6625602"/>
                  <a:ext cx="72000" cy="72000"/>
                </a:xfrm>
                <a:prstGeom prst="rect">
                  <a:avLst/>
                </a:prstGeom>
                <a:solidFill>
                  <a:srgbClr val="0097FF"/>
                </a:solidFill>
                <a:ln>
                  <a:solidFill>
                    <a:srgbClr val="009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grpSp>
        </p:grpSp>
        <p:sp>
          <p:nvSpPr>
            <p:cNvPr id="12" name="Tekstvak 11">
              <a:extLst>
                <a:ext uri="{FF2B5EF4-FFF2-40B4-BE49-F238E27FC236}">
                  <a16:creationId xmlns:a16="http://schemas.microsoft.com/office/drawing/2014/main" id="{960C28F0-63E9-4C1A-BA0A-B2EB6C8B5EA2}"/>
                </a:ext>
              </a:extLst>
            </p:cNvPr>
            <p:cNvSpPr txBox="1"/>
            <p:nvPr/>
          </p:nvSpPr>
          <p:spPr>
            <a:xfrm>
              <a:off x="2632575" y="2966631"/>
              <a:ext cx="768993" cy="307777"/>
            </a:xfrm>
            <a:prstGeom prst="rect">
              <a:avLst/>
            </a:prstGeom>
            <a:noFill/>
          </p:spPr>
          <p:txBody>
            <a:bodyPr wrap="none" rtlCol="0">
              <a:spAutoFit/>
            </a:bodyPr>
            <a:lstStyle/>
            <a:p>
              <a:r>
                <a:rPr lang="nl-NL" sz="1400" dirty="0"/>
                <a:t>Utrecht</a:t>
              </a:r>
              <a:endParaRPr lang="LID4096" sz="1400" dirty="0"/>
            </a:p>
          </p:txBody>
        </p:sp>
        <p:sp>
          <p:nvSpPr>
            <p:cNvPr id="13" name="Tekstvak 12">
              <a:extLst>
                <a:ext uri="{FF2B5EF4-FFF2-40B4-BE49-F238E27FC236}">
                  <a16:creationId xmlns:a16="http://schemas.microsoft.com/office/drawing/2014/main" id="{F6A7DFDD-65EE-4677-8BFE-880112CB443E}"/>
                </a:ext>
              </a:extLst>
            </p:cNvPr>
            <p:cNvSpPr txBox="1"/>
            <p:nvPr/>
          </p:nvSpPr>
          <p:spPr>
            <a:xfrm>
              <a:off x="480025" y="2972379"/>
              <a:ext cx="1387752" cy="307777"/>
            </a:xfrm>
            <a:prstGeom prst="rect">
              <a:avLst/>
            </a:prstGeom>
            <a:noFill/>
          </p:spPr>
          <p:txBody>
            <a:bodyPr wrap="none" rtlCol="0">
              <a:spAutoFit/>
            </a:bodyPr>
            <a:lstStyle/>
            <a:p>
              <a:r>
                <a:rPr lang="nl-NL" sz="1400" dirty="0"/>
                <a:t>Noord-Holland</a:t>
              </a:r>
              <a:endParaRPr lang="LID4096" sz="1400" dirty="0"/>
            </a:p>
          </p:txBody>
        </p:sp>
      </p:grpSp>
      <p:grpSp>
        <p:nvGrpSpPr>
          <p:cNvPr id="21" name="Groep 20">
            <a:extLst>
              <a:ext uri="{FF2B5EF4-FFF2-40B4-BE49-F238E27FC236}">
                <a16:creationId xmlns:a16="http://schemas.microsoft.com/office/drawing/2014/main" id="{A9265817-A03B-4A14-9565-AA20FBEE6846}"/>
              </a:ext>
            </a:extLst>
          </p:cNvPr>
          <p:cNvGrpSpPr/>
          <p:nvPr/>
        </p:nvGrpSpPr>
        <p:grpSpPr>
          <a:xfrm>
            <a:off x="5321656" y="672771"/>
            <a:ext cx="5518938" cy="3250202"/>
            <a:chOff x="6133024" y="3627773"/>
            <a:chExt cx="5518938" cy="3250202"/>
          </a:xfrm>
        </p:grpSpPr>
        <p:grpSp>
          <p:nvGrpSpPr>
            <p:cNvPr id="22" name="Groep 21">
              <a:extLst>
                <a:ext uri="{FF2B5EF4-FFF2-40B4-BE49-F238E27FC236}">
                  <a16:creationId xmlns:a16="http://schemas.microsoft.com/office/drawing/2014/main" id="{0D41CFEC-F75A-40EF-8455-94580819DED1}"/>
                </a:ext>
              </a:extLst>
            </p:cNvPr>
            <p:cNvGrpSpPr/>
            <p:nvPr/>
          </p:nvGrpSpPr>
          <p:grpSpPr>
            <a:xfrm>
              <a:off x="6133024" y="3627773"/>
              <a:ext cx="5518938" cy="3250202"/>
              <a:chOff x="6070181" y="2749924"/>
              <a:chExt cx="5518938" cy="3250202"/>
            </a:xfrm>
          </p:grpSpPr>
          <p:sp>
            <p:nvSpPr>
              <p:cNvPr id="24" name="Tekstvak 23">
                <a:extLst>
                  <a:ext uri="{FF2B5EF4-FFF2-40B4-BE49-F238E27FC236}">
                    <a16:creationId xmlns:a16="http://schemas.microsoft.com/office/drawing/2014/main" id="{9FD574CA-6435-415F-8050-E2F040F2FB1F}"/>
                  </a:ext>
                </a:extLst>
              </p:cNvPr>
              <p:cNvSpPr txBox="1"/>
              <p:nvPr/>
            </p:nvSpPr>
            <p:spPr>
              <a:xfrm>
                <a:off x="7617198" y="2749924"/>
                <a:ext cx="3971921" cy="307777"/>
              </a:xfrm>
              <a:prstGeom prst="rect">
                <a:avLst/>
              </a:prstGeom>
              <a:noFill/>
            </p:spPr>
            <p:txBody>
              <a:bodyPr wrap="none" rtlCol="0">
                <a:spAutoFit/>
              </a:bodyPr>
              <a:lstStyle/>
              <a:p>
                <a:r>
                  <a:rPr lang="nl-NL" sz="1400" b="1" dirty="0">
                    <a:solidFill>
                      <a:srgbClr val="6C6C6C"/>
                    </a:solidFill>
                  </a:rPr>
                  <a:t>Fietsvoorzieningen in recreatieve netwerken</a:t>
                </a:r>
                <a:endParaRPr lang="LID4096" sz="1400" b="1" dirty="0">
                  <a:solidFill>
                    <a:srgbClr val="6C6C6C"/>
                  </a:solidFill>
                </a:endParaRPr>
              </a:p>
            </p:txBody>
          </p:sp>
          <p:sp>
            <p:nvSpPr>
              <p:cNvPr id="25" name="Tekstvak 24">
                <a:extLst>
                  <a:ext uri="{FF2B5EF4-FFF2-40B4-BE49-F238E27FC236}">
                    <a16:creationId xmlns:a16="http://schemas.microsoft.com/office/drawing/2014/main" id="{AC65398F-EA42-4DA6-8133-48AA141611F4}"/>
                  </a:ext>
                </a:extLst>
              </p:cNvPr>
              <p:cNvSpPr txBox="1"/>
              <p:nvPr/>
            </p:nvSpPr>
            <p:spPr>
              <a:xfrm>
                <a:off x="9821942" y="3162827"/>
                <a:ext cx="768993" cy="307777"/>
              </a:xfrm>
              <a:prstGeom prst="rect">
                <a:avLst/>
              </a:prstGeom>
              <a:noFill/>
            </p:spPr>
            <p:txBody>
              <a:bodyPr wrap="none" rtlCol="0">
                <a:spAutoFit/>
              </a:bodyPr>
              <a:lstStyle/>
              <a:p>
                <a:r>
                  <a:rPr lang="nl-NL" sz="1400" dirty="0"/>
                  <a:t>Utrecht</a:t>
                </a:r>
                <a:endParaRPr lang="LID4096" sz="1400" dirty="0"/>
              </a:p>
            </p:txBody>
          </p:sp>
          <p:sp>
            <p:nvSpPr>
              <p:cNvPr id="26" name="Tekstvak 25">
                <a:extLst>
                  <a:ext uri="{FF2B5EF4-FFF2-40B4-BE49-F238E27FC236}">
                    <a16:creationId xmlns:a16="http://schemas.microsoft.com/office/drawing/2014/main" id="{AD6BBA56-3460-43D2-958B-9D481A729318}"/>
                  </a:ext>
                </a:extLst>
              </p:cNvPr>
              <p:cNvSpPr txBox="1"/>
              <p:nvPr/>
            </p:nvSpPr>
            <p:spPr>
              <a:xfrm>
                <a:off x="6070181" y="3449235"/>
                <a:ext cx="1766830" cy="2550891"/>
              </a:xfrm>
              <a:prstGeom prst="rect">
                <a:avLst/>
              </a:prstGeom>
              <a:noFill/>
            </p:spPr>
            <p:txBody>
              <a:bodyPr wrap="none" rtlCol="0">
                <a:spAutoFit/>
              </a:bodyPr>
              <a:lstStyle/>
              <a:p>
                <a:pPr algn="r">
                  <a:lnSpc>
                    <a:spcPct val="150000"/>
                  </a:lnSpc>
                </a:pPr>
                <a:r>
                  <a:rPr lang="nl-NL" sz="1200" b="1" dirty="0"/>
                  <a:t>Fietspad</a:t>
                </a:r>
              </a:p>
              <a:p>
                <a:pPr algn="r">
                  <a:lnSpc>
                    <a:spcPct val="150000"/>
                  </a:lnSpc>
                </a:pPr>
                <a:r>
                  <a:rPr lang="nl-NL" sz="1200" i="1" dirty="0"/>
                  <a:t>volledig netwerk</a:t>
                </a:r>
              </a:p>
              <a:p>
                <a:pPr algn="r">
                  <a:lnSpc>
                    <a:spcPct val="150000"/>
                  </a:lnSpc>
                </a:pPr>
                <a:r>
                  <a:rPr lang="nl-NL" sz="1200" i="1" dirty="0" err="1"/>
                  <a:t>bubeko</a:t>
                </a:r>
                <a:endParaRPr lang="nl-NL" sz="1200" i="1" dirty="0"/>
              </a:p>
              <a:p>
                <a:pPr algn="r">
                  <a:lnSpc>
                    <a:spcPct val="150000"/>
                  </a:lnSpc>
                </a:pPr>
                <a:r>
                  <a:rPr lang="nl-NL" sz="1200" b="1" dirty="0"/>
                  <a:t>Fietssuggestiestrook</a:t>
                </a:r>
              </a:p>
              <a:p>
                <a:pPr algn="r">
                  <a:lnSpc>
                    <a:spcPct val="150000"/>
                  </a:lnSpc>
                </a:pPr>
                <a:r>
                  <a:rPr lang="nl-NL" sz="1200" i="1" dirty="0"/>
                  <a:t>volledig netwerk</a:t>
                </a:r>
              </a:p>
              <a:p>
                <a:pPr algn="r">
                  <a:lnSpc>
                    <a:spcPct val="150000"/>
                  </a:lnSpc>
                </a:pPr>
                <a:r>
                  <a:rPr lang="nl-NL" sz="1200" i="1" dirty="0" err="1"/>
                  <a:t>bubeko</a:t>
                </a:r>
                <a:endParaRPr lang="nl-NL" sz="1200" i="1" dirty="0"/>
              </a:p>
              <a:p>
                <a:pPr algn="r">
                  <a:lnSpc>
                    <a:spcPct val="150000"/>
                  </a:lnSpc>
                </a:pPr>
                <a:r>
                  <a:rPr lang="nl-NL" sz="1200" b="1" dirty="0"/>
                  <a:t>Geen fietsvoorziening</a:t>
                </a:r>
              </a:p>
              <a:p>
                <a:pPr algn="r">
                  <a:lnSpc>
                    <a:spcPct val="150000"/>
                  </a:lnSpc>
                </a:pPr>
                <a:r>
                  <a:rPr lang="nl-NL" sz="1200" i="1" dirty="0"/>
                  <a:t>volledig netwerk</a:t>
                </a:r>
              </a:p>
              <a:p>
                <a:pPr algn="r">
                  <a:lnSpc>
                    <a:spcPct val="150000"/>
                  </a:lnSpc>
                </a:pPr>
                <a:r>
                  <a:rPr lang="nl-NL" sz="1200" i="1" dirty="0" err="1"/>
                  <a:t>bubeko</a:t>
                </a:r>
                <a:endParaRPr lang="LID4096" sz="1200" i="1" dirty="0"/>
              </a:p>
            </p:txBody>
          </p:sp>
          <p:sp>
            <p:nvSpPr>
              <p:cNvPr id="27" name="Rechthoek 26">
                <a:extLst>
                  <a:ext uri="{FF2B5EF4-FFF2-40B4-BE49-F238E27FC236}">
                    <a16:creationId xmlns:a16="http://schemas.microsoft.com/office/drawing/2014/main" id="{0A53296B-C92B-4C90-8BC7-BD5564C66F62}"/>
                  </a:ext>
                </a:extLst>
              </p:cNvPr>
              <p:cNvSpPr/>
              <p:nvPr/>
            </p:nvSpPr>
            <p:spPr>
              <a:xfrm>
                <a:off x="7881490" y="3921389"/>
                <a:ext cx="1260000" cy="1440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28" name="Rechthoek 27">
                <a:extLst>
                  <a:ext uri="{FF2B5EF4-FFF2-40B4-BE49-F238E27FC236}">
                    <a16:creationId xmlns:a16="http://schemas.microsoft.com/office/drawing/2014/main" id="{20F03AEA-E554-4DDD-8DE6-8C41F196F019}"/>
                  </a:ext>
                </a:extLst>
              </p:cNvPr>
              <p:cNvSpPr/>
              <p:nvPr/>
            </p:nvSpPr>
            <p:spPr>
              <a:xfrm>
                <a:off x="7888719" y="4713087"/>
                <a:ext cx="540000" cy="1440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29" name="Rechthoek 28">
                <a:extLst>
                  <a:ext uri="{FF2B5EF4-FFF2-40B4-BE49-F238E27FC236}">
                    <a16:creationId xmlns:a16="http://schemas.microsoft.com/office/drawing/2014/main" id="{699C3998-2200-4E6E-A4A5-E2CD5B70F3D2}"/>
                  </a:ext>
                </a:extLst>
              </p:cNvPr>
              <p:cNvSpPr/>
              <p:nvPr/>
            </p:nvSpPr>
            <p:spPr>
              <a:xfrm>
                <a:off x="7888719" y="5501100"/>
                <a:ext cx="1013292" cy="1440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0" name="Rechthoek 29">
                <a:extLst>
                  <a:ext uri="{FF2B5EF4-FFF2-40B4-BE49-F238E27FC236}">
                    <a16:creationId xmlns:a16="http://schemas.microsoft.com/office/drawing/2014/main" id="{C7CC1390-FA89-483A-B2CF-446041517CD0}"/>
                  </a:ext>
                </a:extLst>
              </p:cNvPr>
              <p:cNvSpPr/>
              <p:nvPr/>
            </p:nvSpPr>
            <p:spPr>
              <a:xfrm>
                <a:off x="9870935" y="5492093"/>
                <a:ext cx="1260000" cy="1440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1" name="Rechthoek 30">
                <a:extLst>
                  <a:ext uri="{FF2B5EF4-FFF2-40B4-BE49-F238E27FC236}">
                    <a16:creationId xmlns:a16="http://schemas.microsoft.com/office/drawing/2014/main" id="{6FC997B8-0FA6-4F87-8040-FF90A34F9199}"/>
                  </a:ext>
                </a:extLst>
              </p:cNvPr>
              <p:cNvSpPr/>
              <p:nvPr/>
            </p:nvSpPr>
            <p:spPr>
              <a:xfrm>
                <a:off x="9870935" y="3916603"/>
                <a:ext cx="1080000" cy="1440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2" name="Rechthoek 31">
                <a:extLst>
                  <a:ext uri="{FF2B5EF4-FFF2-40B4-BE49-F238E27FC236}">
                    <a16:creationId xmlns:a16="http://schemas.microsoft.com/office/drawing/2014/main" id="{63C07FEE-8616-4D45-BFBD-4845D671D5D7}"/>
                  </a:ext>
                </a:extLst>
              </p:cNvPr>
              <p:cNvSpPr/>
              <p:nvPr/>
            </p:nvSpPr>
            <p:spPr>
              <a:xfrm>
                <a:off x="9870935" y="4704355"/>
                <a:ext cx="540000" cy="1440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3" name="Rechthoek 32">
                <a:extLst>
                  <a:ext uri="{FF2B5EF4-FFF2-40B4-BE49-F238E27FC236}">
                    <a16:creationId xmlns:a16="http://schemas.microsoft.com/office/drawing/2014/main" id="{30DCB03A-3FC5-4C76-B45F-5D37BF69325C}"/>
                  </a:ext>
                </a:extLst>
              </p:cNvPr>
              <p:cNvSpPr/>
              <p:nvPr/>
            </p:nvSpPr>
            <p:spPr>
              <a:xfrm>
                <a:off x="7893250" y="4215818"/>
                <a:ext cx="1440000" cy="144000"/>
              </a:xfrm>
              <a:prstGeom prst="rect">
                <a:avLst/>
              </a:prstGeom>
              <a:solidFill>
                <a:srgbClr val="E8E7E8"/>
              </a:solidFill>
              <a:ln>
                <a:solidFill>
                  <a:srgbClr val="E8E7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4" name="Rechthoek 33">
                <a:extLst>
                  <a:ext uri="{FF2B5EF4-FFF2-40B4-BE49-F238E27FC236}">
                    <a16:creationId xmlns:a16="http://schemas.microsoft.com/office/drawing/2014/main" id="{B2F30797-D0C5-4716-B0B8-C97F42C87DA7}"/>
                  </a:ext>
                </a:extLst>
              </p:cNvPr>
              <p:cNvSpPr/>
              <p:nvPr/>
            </p:nvSpPr>
            <p:spPr>
              <a:xfrm>
                <a:off x="7888719" y="5016179"/>
                <a:ext cx="360000" cy="144000"/>
              </a:xfrm>
              <a:prstGeom prst="rect">
                <a:avLst/>
              </a:prstGeom>
              <a:solidFill>
                <a:srgbClr val="E8E7E8"/>
              </a:solidFill>
              <a:ln>
                <a:solidFill>
                  <a:srgbClr val="E8E7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5" name="Rechthoek 34">
                <a:extLst>
                  <a:ext uri="{FF2B5EF4-FFF2-40B4-BE49-F238E27FC236}">
                    <a16:creationId xmlns:a16="http://schemas.microsoft.com/office/drawing/2014/main" id="{0F949463-95E3-469A-8D5E-04EDB058024D}"/>
                  </a:ext>
                </a:extLst>
              </p:cNvPr>
              <p:cNvSpPr/>
              <p:nvPr/>
            </p:nvSpPr>
            <p:spPr>
              <a:xfrm>
                <a:off x="7902228" y="5795529"/>
                <a:ext cx="1080000" cy="144000"/>
              </a:xfrm>
              <a:prstGeom prst="rect">
                <a:avLst/>
              </a:prstGeom>
              <a:solidFill>
                <a:srgbClr val="E8E7E8"/>
              </a:solidFill>
              <a:ln>
                <a:solidFill>
                  <a:srgbClr val="E8E7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6" name="Rechthoek 35">
                <a:extLst>
                  <a:ext uri="{FF2B5EF4-FFF2-40B4-BE49-F238E27FC236}">
                    <a16:creationId xmlns:a16="http://schemas.microsoft.com/office/drawing/2014/main" id="{E2EFBAA1-B764-4847-B325-9B37034197CA}"/>
                  </a:ext>
                </a:extLst>
              </p:cNvPr>
              <p:cNvSpPr/>
              <p:nvPr/>
            </p:nvSpPr>
            <p:spPr>
              <a:xfrm>
                <a:off x="9870935" y="5750600"/>
                <a:ext cx="1440000" cy="144000"/>
              </a:xfrm>
              <a:prstGeom prst="rect">
                <a:avLst/>
              </a:prstGeom>
              <a:solidFill>
                <a:srgbClr val="E8E7E8"/>
              </a:solidFill>
              <a:ln>
                <a:solidFill>
                  <a:srgbClr val="E8E7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7" name="Rechthoek 36">
                <a:extLst>
                  <a:ext uri="{FF2B5EF4-FFF2-40B4-BE49-F238E27FC236}">
                    <a16:creationId xmlns:a16="http://schemas.microsoft.com/office/drawing/2014/main" id="{3DB43F22-4980-4D55-B5BC-AA2820B7F8B6}"/>
                  </a:ext>
                </a:extLst>
              </p:cNvPr>
              <p:cNvSpPr/>
              <p:nvPr/>
            </p:nvSpPr>
            <p:spPr>
              <a:xfrm>
                <a:off x="9870935" y="4175110"/>
                <a:ext cx="900000" cy="144000"/>
              </a:xfrm>
              <a:prstGeom prst="rect">
                <a:avLst/>
              </a:prstGeom>
              <a:solidFill>
                <a:srgbClr val="E8E7E8"/>
              </a:solidFill>
              <a:ln>
                <a:solidFill>
                  <a:srgbClr val="E8E7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8" name="Rechthoek 37">
                <a:extLst>
                  <a:ext uri="{FF2B5EF4-FFF2-40B4-BE49-F238E27FC236}">
                    <a16:creationId xmlns:a16="http://schemas.microsoft.com/office/drawing/2014/main" id="{7E5D9A73-1BC0-428A-9006-E2E225F97699}"/>
                  </a:ext>
                </a:extLst>
              </p:cNvPr>
              <p:cNvSpPr/>
              <p:nvPr/>
            </p:nvSpPr>
            <p:spPr>
              <a:xfrm>
                <a:off x="9870935" y="4962862"/>
                <a:ext cx="540000" cy="144000"/>
              </a:xfrm>
              <a:prstGeom prst="rect">
                <a:avLst/>
              </a:prstGeom>
              <a:solidFill>
                <a:srgbClr val="E8E7E8"/>
              </a:solidFill>
              <a:ln>
                <a:solidFill>
                  <a:srgbClr val="E8E7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grpSp>
        <p:sp>
          <p:nvSpPr>
            <p:cNvPr id="23" name="Tekstvak 22">
              <a:extLst>
                <a:ext uri="{FF2B5EF4-FFF2-40B4-BE49-F238E27FC236}">
                  <a16:creationId xmlns:a16="http://schemas.microsoft.com/office/drawing/2014/main" id="{18FD52C5-0B1A-41B7-9BDB-F6B050E98AE0}"/>
                </a:ext>
              </a:extLst>
            </p:cNvPr>
            <p:cNvSpPr txBox="1"/>
            <p:nvPr/>
          </p:nvSpPr>
          <p:spPr>
            <a:xfrm>
              <a:off x="7850176" y="4050835"/>
              <a:ext cx="1387752" cy="307777"/>
            </a:xfrm>
            <a:prstGeom prst="rect">
              <a:avLst/>
            </a:prstGeom>
            <a:noFill/>
          </p:spPr>
          <p:txBody>
            <a:bodyPr wrap="none" rtlCol="0">
              <a:spAutoFit/>
            </a:bodyPr>
            <a:lstStyle/>
            <a:p>
              <a:r>
                <a:rPr lang="nl-NL" sz="1400" dirty="0"/>
                <a:t>Noord-Holland</a:t>
              </a:r>
              <a:endParaRPr lang="LID4096" sz="1400" dirty="0"/>
            </a:p>
          </p:txBody>
        </p:sp>
      </p:grpSp>
      <p:sp>
        <p:nvSpPr>
          <p:cNvPr id="40" name="Tekstvak 39">
            <a:extLst>
              <a:ext uri="{FF2B5EF4-FFF2-40B4-BE49-F238E27FC236}">
                <a16:creationId xmlns:a16="http://schemas.microsoft.com/office/drawing/2014/main" id="{9A1A5F98-393F-4DC5-8048-508C8C36F1A0}"/>
              </a:ext>
            </a:extLst>
          </p:cNvPr>
          <p:cNvSpPr txBox="1"/>
          <p:nvPr/>
        </p:nvSpPr>
        <p:spPr>
          <a:xfrm>
            <a:off x="371353" y="5180320"/>
            <a:ext cx="5510906" cy="1169551"/>
          </a:xfrm>
          <a:prstGeom prst="rect">
            <a:avLst/>
          </a:prstGeom>
          <a:noFill/>
        </p:spPr>
        <p:txBody>
          <a:bodyPr wrap="square" rtlCol="0">
            <a:spAutoFit/>
          </a:bodyPr>
          <a:lstStyle/>
          <a:p>
            <a:r>
              <a:rPr lang="nl-NL" sz="1400" b="1" dirty="0"/>
              <a:t>Conclusie: </a:t>
            </a:r>
          </a:p>
          <a:p>
            <a:pPr marL="285750" indent="-285750">
              <a:buFont typeface="Wingdings" panose="05000000000000000000" pitchFamily="2" charset="2"/>
              <a:buChar char="§"/>
            </a:pPr>
            <a:r>
              <a:rPr lang="nl-NL" sz="1400" dirty="0"/>
              <a:t>Grootste deel van recreatieve netwerk bestaat uit asfalt/beton; </a:t>
            </a:r>
          </a:p>
          <a:p>
            <a:pPr marL="285750" indent="-285750">
              <a:buFont typeface="Wingdings" panose="05000000000000000000" pitchFamily="2" charset="2"/>
              <a:buChar char="§"/>
            </a:pPr>
            <a:r>
              <a:rPr lang="nl-NL" sz="1400" dirty="0"/>
              <a:t>Een klein deel (maximaal 3%) is </a:t>
            </a:r>
            <a:r>
              <a:rPr lang="nl-NL" sz="1400" dirty="0" err="1"/>
              <a:t>halfverhard</a:t>
            </a:r>
            <a:r>
              <a:rPr lang="nl-NL" sz="1400" dirty="0"/>
              <a:t> of schelpenpaden;</a:t>
            </a:r>
          </a:p>
          <a:p>
            <a:pPr marL="285750" indent="-285750">
              <a:buFont typeface="Wingdings" panose="05000000000000000000" pitchFamily="2" charset="2"/>
              <a:buChar char="§"/>
            </a:pPr>
            <a:r>
              <a:rPr lang="nl-NL" sz="1400" dirty="0"/>
              <a:t>Buiten de bebouwde kom bestaat de verharding grotendeels uit asfalt/beton. </a:t>
            </a:r>
          </a:p>
        </p:txBody>
      </p:sp>
      <p:sp>
        <p:nvSpPr>
          <p:cNvPr id="41" name="Tekstvak 40">
            <a:extLst>
              <a:ext uri="{FF2B5EF4-FFF2-40B4-BE49-F238E27FC236}">
                <a16:creationId xmlns:a16="http://schemas.microsoft.com/office/drawing/2014/main" id="{F5BB9C88-025E-4580-B30C-9A786EFE77BA}"/>
              </a:ext>
            </a:extLst>
          </p:cNvPr>
          <p:cNvSpPr txBox="1"/>
          <p:nvPr/>
        </p:nvSpPr>
        <p:spPr>
          <a:xfrm>
            <a:off x="6259996" y="4393833"/>
            <a:ext cx="4912830" cy="738664"/>
          </a:xfrm>
          <a:prstGeom prst="rect">
            <a:avLst/>
          </a:prstGeom>
          <a:noFill/>
        </p:spPr>
        <p:txBody>
          <a:bodyPr wrap="square" rtlCol="0">
            <a:spAutoFit/>
          </a:bodyPr>
          <a:lstStyle/>
          <a:p>
            <a:r>
              <a:rPr lang="nl-NL" sz="1400" b="1" dirty="0"/>
              <a:t>Conclusie: </a:t>
            </a:r>
          </a:p>
          <a:p>
            <a:pPr marL="342900" indent="-342900">
              <a:buFont typeface="Wingdings" panose="05000000000000000000" pitchFamily="2" charset="2"/>
              <a:buChar char="§"/>
            </a:pPr>
            <a:r>
              <a:rPr lang="nl-NL" sz="1400" dirty="0"/>
              <a:t>Aandeel fietspaden is groot in recreatieve netwerk;</a:t>
            </a:r>
          </a:p>
          <a:p>
            <a:pPr marL="342900" indent="-342900">
              <a:buFont typeface="Wingdings" panose="05000000000000000000" pitchFamily="2" charset="2"/>
              <a:buChar char="§"/>
            </a:pPr>
            <a:r>
              <a:rPr lang="nl-NL" sz="1400" dirty="0"/>
              <a:t>Aandeel fietssuggestiestroken is laag.</a:t>
            </a:r>
          </a:p>
        </p:txBody>
      </p:sp>
      <p:sp>
        <p:nvSpPr>
          <p:cNvPr id="43" name="Tekstvak 42">
            <a:extLst>
              <a:ext uri="{FF2B5EF4-FFF2-40B4-BE49-F238E27FC236}">
                <a16:creationId xmlns:a16="http://schemas.microsoft.com/office/drawing/2014/main" id="{10F8E460-106C-4618-A88A-5E35EBD9019A}"/>
              </a:ext>
            </a:extLst>
          </p:cNvPr>
          <p:cNvSpPr txBox="1"/>
          <p:nvPr/>
        </p:nvSpPr>
        <p:spPr>
          <a:xfrm>
            <a:off x="371351" y="6329766"/>
            <a:ext cx="3115040" cy="230832"/>
          </a:xfrm>
          <a:prstGeom prst="rect">
            <a:avLst/>
          </a:prstGeom>
          <a:noFill/>
        </p:spPr>
        <p:txBody>
          <a:bodyPr wrap="square" rtlCol="0">
            <a:spAutoFit/>
          </a:bodyPr>
          <a:lstStyle/>
          <a:p>
            <a:r>
              <a:rPr lang="nl-NL" sz="900" b="1" dirty="0"/>
              <a:t>Bron: </a:t>
            </a:r>
            <a:r>
              <a:rPr lang="nl-NL" sz="900" dirty="0"/>
              <a:t>netwerk Fietsersbond </a:t>
            </a:r>
            <a:endParaRPr lang="LID4096" sz="900" dirty="0"/>
          </a:p>
        </p:txBody>
      </p:sp>
      <p:sp>
        <p:nvSpPr>
          <p:cNvPr id="44" name="Tekstvak 43">
            <a:extLst>
              <a:ext uri="{FF2B5EF4-FFF2-40B4-BE49-F238E27FC236}">
                <a16:creationId xmlns:a16="http://schemas.microsoft.com/office/drawing/2014/main" id="{A9E3EBC0-BCA6-45BB-A8E5-53B3C64F6F27}"/>
              </a:ext>
            </a:extLst>
          </p:cNvPr>
          <p:cNvSpPr txBox="1"/>
          <p:nvPr/>
        </p:nvSpPr>
        <p:spPr>
          <a:xfrm>
            <a:off x="6273468" y="5070597"/>
            <a:ext cx="4760561" cy="230832"/>
          </a:xfrm>
          <a:prstGeom prst="rect">
            <a:avLst/>
          </a:prstGeom>
          <a:noFill/>
        </p:spPr>
        <p:txBody>
          <a:bodyPr wrap="square" rtlCol="0">
            <a:spAutoFit/>
          </a:bodyPr>
          <a:lstStyle/>
          <a:p>
            <a:r>
              <a:rPr lang="nl-NL" sz="900" b="1" dirty="0"/>
              <a:t>Bron: </a:t>
            </a:r>
            <a:r>
              <a:rPr lang="nl-NL" sz="900" dirty="0"/>
              <a:t>netwerk Fietsersbond </a:t>
            </a:r>
            <a:endParaRPr lang="LID4096" sz="900" dirty="0"/>
          </a:p>
        </p:txBody>
      </p:sp>
      <p:sp>
        <p:nvSpPr>
          <p:cNvPr id="39" name="Tekstvak 38">
            <a:extLst>
              <a:ext uri="{FF2B5EF4-FFF2-40B4-BE49-F238E27FC236}">
                <a16:creationId xmlns:a16="http://schemas.microsoft.com/office/drawing/2014/main" id="{23183928-5266-456A-AFF2-02D3D0AE24F2}"/>
              </a:ext>
            </a:extLst>
          </p:cNvPr>
          <p:cNvSpPr txBox="1"/>
          <p:nvPr/>
        </p:nvSpPr>
        <p:spPr>
          <a:xfrm>
            <a:off x="8013931" y="1780910"/>
            <a:ext cx="439544" cy="253916"/>
          </a:xfrm>
          <a:prstGeom prst="rect">
            <a:avLst/>
          </a:prstGeom>
          <a:noFill/>
        </p:spPr>
        <p:txBody>
          <a:bodyPr wrap="none" rtlCol="0">
            <a:spAutoFit/>
          </a:bodyPr>
          <a:lstStyle/>
          <a:p>
            <a:r>
              <a:rPr lang="nl-NL" sz="1050" dirty="0"/>
              <a:t>47%</a:t>
            </a:r>
            <a:endParaRPr lang="LID4096" sz="1050" dirty="0"/>
          </a:p>
        </p:txBody>
      </p:sp>
      <p:sp>
        <p:nvSpPr>
          <p:cNvPr id="45" name="Tekstvak 44">
            <a:extLst>
              <a:ext uri="{FF2B5EF4-FFF2-40B4-BE49-F238E27FC236}">
                <a16:creationId xmlns:a16="http://schemas.microsoft.com/office/drawing/2014/main" id="{C5AF2B17-504B-4483-BD10-D68502C69717}"/>
              </a:ext>
            </a:extLst>
          </p:cNvPr>
          <p:cNvSpPr txBox="1"/>
          <p:nvPr/>
        </p:nvSpPr>
        <p:spPr>
          <a:xfrm>
            <a:off x="7395557" y="2584889"/>
            <a:ext cx="367408" cy="253916"/>
          </a:xfrm>
          <a:prstGeom prst="rect">
            <a:avLst/>
          </a:prstGeom>
          <a:noFill/>
        </p:spPr>
        <p:txBody>
          <a:bodyPr wrap="none" rtlCol="0">
            <a:spAutoFit/>
          </a:bodyPr>
          <a:lstStyle/>
          <a:p>
            <a:r>
              <a:rPr lang="nl-NL" sz="1050" dirty="0"/>
              <a:t>9%</a:t>
            </a:r>
            <a:endParaRPr lang="LID4096" sz="1050" dirty="0"/>
          </a:p>
        </p:txBody>
      </p:sp>
      <p:sp>
        <p:nvSpPr>
          <p:cNvPr id="46" name="Tekstvak 45">
            <a:extLst>
              <a:ext uri="{FF2B5EF4-FFF2-40B4-BE49-F238E27FC236}">
                <a16:creationId xmlns:a16="http://schemas.microsoft.com/office/drawing/2014/main" id="{EDB6CBEC-338B-43DA-9601-5C1199B7E6A0}"/>
              </a:ext>
            </a:extLst>
          </p:cNvPr>
          <p:cNvSpPr txBox="1"/>
          <p:nvPr/>
        </p:nvSpPr>
        <p:spPr>
          <a:xfrm>
            <a:off x="7776369" y="3368989"/>
            <a:ext cx="439544" cy="253916"/>
          </a:xfrm>
          <a:prstGeom prst="rect">
            <a:avLst/>
          </a:prstGeom>
          <a:noFill/>
        </p:spPr>
        <p:txBody>
          <a:bodyPr wrap="none" rtlCol="0">
            <a:spAutoFit/>
          </a:bodyPr>
          <a:lstStyle/>
          <a:p>
            <a:r>
              <a:rPr lang="nl-NL" sz="1050" dirty="0"/>
              <a:t>38%</a:t>
            </a:r>
            <a:endParaRPr lang="LID4096" sz="1050" dirty="0"/>
          </a:p>
        </p:txBody>
      </p:sp>
      <p:sp>
        <p:nvSpPr>
          <p:cNvPr id="47" name="Tekstvak 46">
            <a:extLst>
              <a:ext uri="{FF2B5EF4-FFF2-40B4-BE49-F238E27FC236}">
                <a16:creationId xmlns:a16="http://schemas.microsoft.com/office/drawing/2014/main" id="{6F3F6BF7-D3E0-4388-9CCE-52C00B683A65}"/>
              </a:ext>
            </a:extLst>
          </p:cNvPr>
          <p:cNvSpPr txBox="1"/>
          <p:nvPr/>
        </p:nvSpPr>
        <p:spPr>
          <a:xfrm>
            <a:off x="8233703" y="2080600"/>
            <a:ext cx="439544" cy="253916"/>
          </a:xfrm>
          <a:prstGeom prst="rect">
            <a:avLst/>
          </a:prstGeom>
          <a:noFill/>
        </p:spPr>
        <p:txBody>
          <a:bodyPr wrap="none" rtlCol="0">
            <a:spAutoFit/>
          </a:bodyPr>
          <a:lstStyle/>
          <a:p>
            <a:r>
              <a:rPr lang="nl-NL" sz="1050" dirty="0"/>
              <a:t>50%</a:t>
            </a:r>
            <a:endParaRPr lang="LID4096" sz="1050" dirty="0"/>
          </a:p>
        </p:txBody>
      </p:sp>
      <p:sp>
        <p:nvSpPr>
          <p:cNvPr id="48" name="Tekstvak 47">
            <a:extLst>
              <a:ext uri="{FF2B5EF4-FFF2-40B4-BE49-F238E27FC236}">
                <a16:creationId xmlns:a16="http://schemas.microsoft.com/office/drawing/2014/main" id="{F1390159-D078-4598-9B34-0BDD1F5E08A7}"/>
              </a:ext>
            </a:extLst>
          </p:cNvPr>
          <p:cNvSpPr txBox="1"/>
          <p:nvPr/>
        </p:nvSpPr>
        <p:spPr>
          <a:xfrm>
            <a:off x="7223823" y="2877460"/>
            <a:ext cx="367408" cy="253916"/>
          </a:xfrm>
          <a:prstGeom prst="rect">
            <a:avLst/>
          </a:prstGeom>
          <a:noFill/>
        </p:spPr>
        <p:txBody>
          <a:bodyPr wrap="none" rtlCol="0">
            <a:spAutoFit/>
          </a:bodyPr>
          <a:lstStyle/>
          <a:p>
            <a:r>
              <a:rPr lang="nl-NL" sz="1050" dirty="0"/>
              <a:t>5%</a:t>
            </a:r>
            <a:endParaRPr lang="LID4096" sz="1050" dirty="0"/>
          </a:p>
        </p:txBody>
      </p:sp>
      <p:sp>
        <p:nvSpPr>
          <p:cNvPr id="49" name="Tekstvak 48">
            <a:extLst>
              <a:ext uri="{FF2B5EF4-FFF2-40B4-BE49-F238E27FC236}">
                <a16:creationId xmlns:a16="http://schemas.microsoft.com/office/drawing/2014/main" id="{73AF4CFD-AA2B-4AED-BA67-4D3726C83450}"/>
              </a:ext>
            </a:extLst>
          </p:cNvPr>
          <p:cNvSpPr txBox="1"/>
          <p:nvPr/>
        </p:nvSpPr>
        <p:spPr>
          <a:xfrm>
            <a:off x="7881932" y="3657457"/>
            <a:ext cx="439544" cy="253916"/>
          </a:xfrm>
          <a:prstGeom prst="rect">
            <a:avLst/>
          </a:prstGeom>
          <a:noFill/>
        </p:spPr>
        <p:txBody>
          <a:bodyPr wrap="none" rtlCol="0">
            <a:spAutoFit/>
          </a:bodyPr>
          <a:lstStyle/>
          <a:p>
            <a:r>
              <a:rPr lang="nl-NL" sz="1050" dirty="0"/>
              <a:t>40%</a:t>
            </a:r>
            <a:endParaRPr lang="LID4096" sz="1050" dirty="0"/>
          </a:p>
        </p:txBody>
      </p:sp>
      <p:sp>
        <p:nvSpPr>
          <p:cNvPr id="50" name="Tekstvak 49">
            <a:extLst>
              <a:ext uri="{FF2B5EF4-FFF2-40B4-BE49-F238E27FC236}">
                <a16:creationId xmlns:a16="http://schemas.microsoft.com/office/drawing/2014/main" id="{7E236451-2356-4958-AF12-00A5C57FD9D2}"/>
              </a:ext>
            </a:extLst>
          </p:cNvPr>
          <p:cNvSpPr txBox="1"/>
          <p:nvPr/>
        </p:nvSpPr>
        <p:spPr>
          <a:xfrm>
            <a:off x="9840687" y="1792382"/>
            <a:ext cx="439544" cy="253916"/>
          </a:xfrm>
          <a:prstGeom prst="rect">
            <a:avLst/>
          </a:prstGeom>
          <a:noFill/>
        </p:spPr>
        <p:txBody>
          <a:bodyPr wrap="none" rtlCol="0">
            <a:spAutoFit/>
          </a:bodyPr>
          <a:lstStyle/>
          <a:p>
            <a:r>
              <a:rPr lang="nl-NL" sz="1050" dirty="0"/>
              <a:t>38%</a:t>
            </a:r>
            <a:endParaRPr lang="LID4096" sz="1050" dirty="0"/>
          </a:p>
        </p:txBody>
      </p:sp>
      <p:sp>
        <p:nvSpPr>
          <p:cNvPr id="51" name="Tekstvak 50">
            <a:extLst>
              <a:ext uri="{FF2B5EF4-FFF2-40B4-BE49-F238E27FC236}">
                <a16:creationId xmlns:a16="http://schemas.microsoft.com/office/drawing/2014/main" id="{24C64003-AAFA-4ABA-A72C-83CA0A926D15}"/>
              </a:ext>
            </a:extLst>
          </p:cNvPr>
          <p:cNvSpPr txBox="1"/>
          <p:nvPr/>
        </p:nvSpPr>
        <p:spPr>
          <a:xfrm>
            <a:off x="9673703" y="2040573"/>
            <a:ext cx="439544" cy="253916"/>
          </a:xfrm>
          <a:prstGeom prst="rect">
            <a:avLst/>
          </a:prstGeom>
          <a:noFill/>
        </p:spPr>
        <p:txBody>
          <a:bodyPr wrap="none" rtlCol="0">
            <a:spAutoFit/>
          </a:bodyPr>
          <a:lstStyle/>
          <a:p>
            <a:r>
              <a:rPr lang="nl-NL" sz="1050" dirty="0"/>
              <a:t>36%</a:t>
            </a:r>
            <a:endParaRPr lang="LID4096" sz="1050" dirty="0"/>
          </a:p>
        </p:txBody>
      </p:sp>
      <p:sp>
        <p:nvSpPr>
          <p:cNvPr id="52" name="Tekstvak 51">
            <a:extLst>
              <a:ext uri="{FF2B5EF4-FFF2-40B4-BE49-F238E27FC236}">
                <a16:creationId xmlns:a16="http://schemas.microsoft.com/office/drawing/2014/main" id="{B652793F-695E-4F6A-968F-AF7E6FB1978D}"/>
              </a:ext>
            </a:extLst>
          </p:cNvPr>
          <p:cNvSpPr txBox="1"/>
          <p:nvPr/>
        </p:nvSpPr>
        <p:spPr>
          <a:xfrm>
            <a:off x="9312866" y="2566434"/>
            <a:ext cx="439544" cy="253916"/>
          </a:xfrm>
          <a:prstGeom prst="rect">
            <a:avLst/>
          </a:prstGeom>
          <a:noFill/>
        </p:spPr>
        <p:txBody>
          <a:bodyPr wrap="none" rtlCol="0">
            <a:spAutoFit/>
          </a:bodyPr>
          <a:lstStyle/>
          <a:p>
            <a:r>
              <a:rPr lang="nl-NL" sz="1050" dirty="0"/>
              <a:t>14%</a:t>
            </a:r>
            <a:endParaRPr lang="LID4096" sz="1050" dirty="0"/>
          </a:p>
        </p:txBody>
      </p:sp>
      <p:sp>
        <p:nvSpPr>
          <p:cNvPr id="53" name="Tekstvak 52">
            <a:extLst>
              <a:ext uri="{FF2B5EF4-FFF2-40B4-BE49-F238E27FC236}">
                <a16:creationId xmlns:a16="http://schemas.microsoft.com/office/drawing/2014/main" id="{B418597A-6041-414E-A7F7-4CAED807D703}"/>
              </a:ext>
            </a:extLst>
          </p:cNvPr>
          <p:cNvSpPr txBox="1"/>
          <p:nvPr/>
        </p:nvSpPr>
        <p:spPr>
          <a:xfrm>
            <a:off x="9312866" y="2830751"/>
            <a:ext cx="439544" cy="253916"/>
          </a:xfrm>
          <a:prstGeom prst="rect">
            <a:avLst/>
          </a:prstGeom>
          <a:noFill/>
        </p:spPr>
        <p:txBody>
          <a:bodyPr wrap="none" rtlCol="0">
            <a:spAutoFit/>
          </a:bodyPr>
          <a:lstStyle/>
          <a:p>
            <a:r>
              <a:rPr lang="nl-NL" sz="1050" dirty="0"/>
              <a:t>14%</a:t>
            </a:r>
            <a:endParaRPr lang="LID4096" sz="1050" dirty="0"/>
          </a:p>
        </p:txBody>
      </p:sp>
      <p:sp>
        <p:nvSpPr>
          <p:cNvPr id="54" name="Tekstvak 53">
            <a:extLst>
              <a:ext uri="{FF2B5EF4-FFF2-40B4-BE49-F238E27FC236}">
                <a16:creationId xmlns:a16="http://schemas.microsoft.com/office/drawing/2014/main" id="{A8ABF5D8-6255-45A1-BBAD-BFB941F78E20}"/>
              </a:ext>
            </a:extLst>
          </p:cNvPr>
          <p:cNvSpPr txBox="1"/>
          <p:nvPr/>
        </p:nvSpPr>
        <p:spPr>
          <a:xfrm>
            <a:off x="10022410" y="3358862"/>
            <a:ext cx="439544" cy="253916"/>
          </a:xfrm>
          <a:prstGeom prst="rect">
            <a:avLst/>
          </a:prstGeom>
          <a:noFill/>
        </p:spPr>
        <p:txBody>
          <a:bodyPr wrap="none" rtlCol="0">
            <a:spAutoFit/>
          </a:bodyPr>
          <a:lstStyle/>
          <a:p>
            <a:r>
              <a:rPr lang="nl-NL" sz="1050" dirty="0"/>
              <a:t>43%</a:t>
            </a:r>
            <a:endParaRPr lang="LID4096" sz="1050" dirty="0"/>
          </a:p>
        </p:txBody>
      </p:sp>
      <p:sp>
        <p:nvSpPr>
          <p:cNvPr id="55" name="Tekstvak 54">
            <a:extLst>
              <a:ext uri="{FF2B5EF4-FFF2-40B4-BE49-F238E27FC236}">
                <a16:creationId xmlns:a16="http://schemas.microsoft.com/office/drawing/2014/main" id="{94916BA6-D204-465B-8FD2-D4F924A5FE48}"/>
              </a:ext>
            </a:extLst>
          </p:cNvPr>
          <p:cNvSpPr txBox="1"/>
          <p:nvPr/>
        </p:nvSpPr>
        <p:spPr>
          <a:xfrm>
            <a:off x="10202410" y="3618489"/>
            <a:ext cx="439544" cy="253916"/>
          </a:xfrm>
          <a:prstGeom prst="rect">
            <a:avLst/>
          </a:prstGeom>
          <a:noFill/>
        </p:spPr>
        <p:txBody>
          <a:bodyPr wrap="none" rtlCol="0">
            <a:spAutoFit/>
          </a:bodyPr>
          <a:lstStyle/>
          <a:p>
            <a:r>
              <a:rPr lang="nl-NL" sz="1050" dirty="0"/>
              <a:t>46%</a:t>
            </a:r>
            <a:endParaRPr lang="LID4096" sz="1050" dirty="0"/>
          </a:p>
        </p:txBody>
      </p:sp>
    </p:spTree>
    <p:extLst>
      <p:ext uri="{BB962C8B-B14F-4D97-AF65-F5344CB8AC3E}">
        <p14:creationId xmlns:p14="http://schemas.microsoft.com/office/powerpoint/2010/main" val="35458707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710ED19-27DE-4ED7-A98E-68600F9E1C1F}"/>
              </a:ext>
            </a:extLst>
          </p:cNvPr>
          <p:cNvSpPr>
            <a:spLocks noGrp="1"/>
          </p:cNvSpPr>
          <p:nvPr>
            <p:ph type="dt" sz="half" idx="10"/>
          </p:nvPr>
        </p:nvSpPr>
        <p:spPr/>
        <p:txBody>
          <a:bodyPr/>
          <a:lstStyle/>
          <a:p>
            <a:fld id="{3078B01D-8BF0-401F-8878-FCA578337766}" type="datetime2">
              <a:rPr lang="nl-NL" smtClean="0"/>
              <a:t>vrijdag 4 juni 2021</a:t>
            </a:fld>
            <a:endParaRPr lang="nl-NL"/>
          </a:p>
        </p:txBody>
      </p:sp>
      <p:sp>
        <p:nvSpPr>
          <p:cNvPr id="3" name="Tijdelijke aanduiding voor dianummer 2">
            <a:extLst>
              <a:ext uri="{FF2B5EF4-FFF2-40B4-BE49-F238E27FC236}">
                <a16:creationId xmlns:a16="http://schemas.microsoft.com/office/drawing/2014/main" id="{4A4E979E-B616-4D3F-88ED-ECB95D4B4422}"/>
              </a:ext>
            </a:extLst>
          </p:cNvPr>
          <p:cNvSpPr>
            <a:spLocks noGrp="1"/>
          </p:cNvSpPr>
          <p:nvPr>
            <p:ph type="sldNum" sz="quarter" idx="4"/>
          </p:nvPr>
        </p:nvSpPr>
        <p:spPr/>
        <p:txBody>
          <a:bodyPr/>
          <a:lstStyle/>
          <a:p>
            <a:fld id="{30EB25C8-E9E3-4D25-B37F-35DF7D8D9C13}" type="slidenum">
              <a:rPr lang="nl-NL" smtClean="0"/>
              <a:pPr/>
              <a:t>13</a:t>
            </a:fld>
            <a:endParaRPr lang="nl-NL" dirty="0"/>
          </a:p>
        </p:txBody>
      </p:sp>
      <p:sp>
        <p:nvSpPr>
          <p:cNvPr id="4" name="Titel 1">
            <a:extLst>
              <a:ext uri="{FF2B5EF4-FFF2-40B4-BE49-F238E27FC236}">
                <a16:creationId xmlns:a16="http://schemas.microsoft.com/office/drawing/2014/main" id="{62BB7724-7044-4FA0-A86E-9E953A516140}"/>
              </a:ext>
            </a:extLst>
          </p:cNvPr>
          <p:cNvSpPr txBox="1">
            <a:spLocks/>
          </p:cNvSpPr>
          <p:nvPr/>
        </p:nvSpPr>
        <p:spPr>
          <a:xfrm>
            <a:off x="291598" y="253577"/>
            <a:ext cx="10658475" cy="430887"/>
          </a:xfrm>
          <a:prstGeom prst="rect">
            <a:avLst/>
          </a:prstGeom>
        </p:spPr>
        <p:txBody>
          <a:bodyPr vert="horz" wrap="square" lIns="0" tIns="0" rIns="0" bIns="0" rtlCol="0" anchor="b">
            <a:spAutoFit/>
          </a:bodyPr>
          <a:lstStyle>
            <a:lvl1pPr algn="l" defTabSz="914400" rtl="0" eaLnBrk="1" latinLnBrk="0" hangingPunct="1">
              <a:lnSpc>
                <a:spcPct val="100000"/>
              </a:lnSpc>
              <a:spcBef>
                <a:spcPct val="0"/>
              </a:spcBef>
              <a:buNone/>
              <a:defRPr sz="3600" b="1" kern="1200">
                <a:solidFill>
                  <a:schemeClr val="tx1"/>
                </a:solidFill>
                <a:latin typeface="+mj-lt"/>
                <a:ea typeface="+mj-ea"/>
                <a:cs typeface="+mj-cs"/>
              </a:defRPr>
            </a:lvl1pPr>
          </a:lstStyle>
          <a:p>
            <a:r>
              <a:rPr lang="nl-NL" sz="2800" dirty="0"/>
              <a:t>Wegbreedtes </a:t>
            </a:r>
            <a:r>
              <a:rPr lang="nl-NL" sz="2800" dirty="0" err="1"/>
              <a:t>vrijliggend</a:t>
            </a:r>
            <a:r>
              <a:rPr lang="nl-NL" sz="2800" dirty="0"/>
              <a:t> fietspad Utrecht</a:t>
            </a:r>
            <a:endParaRPr lang="LID4096" sz="2800" dirty="0"/>
          </a:p>
        </p:txBody>
      </p:sp>
      <p:sp>
        <p:nvSpPr>
          <p:cNvPr id="5" name="Tekstvak 4">
            <a:extLst>
              <a:ext uri="{FF2B5EF4-FFF2-40B4-BE49-F238E27FC236}">
                <a16:creationId xmlns:a16="http://schemas.microsoft.com/office/drawing/2014/main" id="{EBB6E92A-12C7-4CF0-97B9-AC35F9EF5958}"/>
              </a:ext>
            </a:extLst>
          </p:cNvPr>
          <p:cNvSpPr txBox="1"/>
          <p:nvPr/>
        </p:nvSpPr>
        <p:spPr>
          <a:xfrm>
            <a:off x="319623" y="806053"/>
            <a:ext cx="4132237" cy="261610"/>
          </a:xfrm>
          <a:prstGeom prst="rect">
            <a:avLst/>
          </a:prstGeom>
          <a:solidFill>
            <a:schemeClr val="accent6">
              <a:lumMod val="20000"/>
              <a:lumOff val="80000"/>
            </a:schemeClr>
          </a:solidFill>
        </p:spPr>
        <p:txBody>
          <a:bodyPr wrap="square" rtlCol="0">
            <a:spAutoFit/>
          </a:bodyPr>
          <a:lstStyle/>
          <a:p>
            <a:r>
              <a:rPr lang="nl-NL" sz="1100" dirty="0"/>
              <a:t>De breedte van fietspaden is afhankelijk van de fietsintensiteit </a:t>
            </a:r>
            <a:endParaRPr lang="LID4096" sz="1100" dirty="0"/>
          </a:p>
        </p:txBody>
      </p:sp>
      <p:graphicFrame>
        <p:nvGraphicFramePr>
          <p:cNvPr id="10" name="Grafiek 9">
            <a:extLst>
              <a:ext uri="{FF2B5EF4-FFF2-40B4-BE49-F238E27FC236}">
                <a16:creationId xmlns:a16="http://schemas.microsoft.com/office/drawing/2014/main" id="{75DE9D1F-B23A-4E11-B5DA-C8679DBDD827}"/>
              </a:ext>
            </a:extLst>
          </p:cNvPr>
          <p:cNvGraphicFramePr/>
          <p:nvPr>
            <p:extLst>
              <p:ext uri="{D42A27DB-BD31-4B8C-83A1-F6EECF244321}">
                <p14:modId xmlns:p14="http://schemas.microsoft.com/office/powerpoint/2010/main" val="448555505"/>
              </p:ext>
            </p:extLst>
          </p:nvPr>
        </p:nvGraphicFramePr>
        <p:xfrm>
          <a:off x="319623" y="1170990"/>
          <a:ext cx="4676518" cy="2959150"/>
        </p:xfrm>
        <a:graphic>
          <a:graphicData uri="http://schemas.openxmlformats.org/drawingml/2006/chart">
            <c:chart xmlns:c="http://schemas.openxmlformats.org/drawingml/2006/chart" xmlns:r="http://schemas.openxmlformats.org/officeDocument/2006/relationships" r:id="rId3"/>
          </a:graphicData>
        </a:graphic>
      </p:graphicFrame>
      <p:sp>
        <p:nvSpPr>
          <p:cNvPr id="11" name="Tekstvak 10">
            <a:extLst>
              <a:ext uri="{FF2B5EF4-FFF2-40B4-BE49-F238E27FC236}">
                <a16:creationId xmlns:a16="http://schemas.microsoft.com/office/drawing/2014/main" id="{D84F8491-11A7-4443-968A-9C5BCBA4D145}"/>
              </a:ext>
            </a:extLst>
          </p:cNvPr>
          <p:cNvSpPr txBox="1"/>
          <p:nvPr/>
        </p:nvSpPr>
        <p:spPr>
          <a:xfrm>
            <a:off x="374716" y="4115133"/>
            <a:ext cx="5246119" cy="2308324"/>
          </a:xfrm>
          <a:prstGeom prst="rect">
            <a:avLst/>
          </a:prstGeom>
          <a:noFill/>
        </p:spPr>
        <p:txBody>
          <a:bodyPr wrap="square" rtlCol="0">
            <a:spAutoFit/>
          </a:bodyPr>
          <a:lstStyle/>
          <a:p>
            <a:r>
              <a:rPr lang="nl-NL" sz="1600" b="1" dirty="0"/>
              <a:t>Conclusies: </a:t>
            </a:r>
          </a:p>
          <a:p>
            <a:pPr marL="285750" indent="-285750">
              <a:buFont typeface="Wingdings" panose="05000000000000000000" pitchFamily="2" charset="2"/>
              <a:buChar char="§"/>
            </a:pPr>
            <a:r>
              <a:rPr lang="nl-NL" sz="1600" dirty="0"/>
              <a:t>De wegbreedtes voldoen grotendeels aan de minimale norm van 1,5m van het CROW. </a:t>
            </a:r>
          </a:p>
          <a:p>
            <a:pPr marL="742950" lvl="1" indent="-285750">
              <a:buFont typeface="Wingdings" panose="05000000000000000000" pitchFamily="2" charset="2"/>
              <a:buChar char="§"/>
            </a:pPr>
            <a:r>
              <a:rPr lang="nl-NL" sz="1600" dirty="0" err="1"/>
              <a:t>Bibeko</a:t>
            </a:r>
            <a:r>
              <a:rPr lang="nl-NL" sz="1600" dirty="0"/>
              <a:t> voldoet 5% van de fietspaden niet aan deze norm en </a:t>
            </a:r>
            <a:r>
              <a:rPr lang="nl-NL" sz="1600" dirty="0" err="1"/>
              <a:t>bubeko</a:t>
            </a:r>
            <a:r>
              <a:rPr lang="nl-NL" sz="1600" dirty="0"/>
              <a:t> 0%. </a:t>
            </a:r>
          </a:p>
          <a:p>
            <a:pPr marL="285750" indent="-285750">
              <a:buFont typeface="Wingdings" panose="05000000000000000000" pitchFamily="2" charset="2"/>
              <a:buChar char="§"/>
            </a:pPr>
            <a:r>
              <a:rPr lang="nl-NL" sz="1600" dirty="0" err="1"/>
              <a:t>Bibeko</a:t>
            </a:r>
            <a:r>
              <a:rPr lang="nl-NL" sz="1600" dirty="0"/>
              <a:t> is het grootse deel van de fietspaden tussen de 1,5 en 3,5 meter breed. </a:t>
            </a:r>
          </a:p>
          <a:p>
            <a:pPr marL="285750" indent="-285750">
              <a:buFont typeface="Wingdings" panose="05000000000000000000" pitchFamily="2" charset="2"/>
              <a:buChar char="§"/>
            </a:pPr>
            <a:r>
              <a:rPr lang="nl-NL" sz="1600" dirty="0" err="1"/>
              <a:t>Bubeko</a:t>
            </a:r>
            <a:r>
              <a:rPr lang="nl-NL" sz="1600" dirty="0"/>
              <a:t> is het merendeel van de fietspaden 2 meter of breder. </a:t>
            </a:r>
          </a:p>
        </p:txBody>
      </p:sp>
      <p:sp>
        <p:nvSpPr>
          <p:cNvPr id="12" name="Tekstvak 11">
            <a:extLst>
              <a:ext uri="{FF2B5EF4-FFF2-40B4-BE49-F238E27FC236}">
                <a16:creationId xmlns:a16="http://schemas.microsoft.com/office/drawing/2014/main" id="{C8645787-E0B9-4E4E-9F90-9EEA2DEBEA83}"/>
              </a:ext>
            </a:extLst>
          </p:cNvPr>
          <p:cNvSpPr txBox="1"/>
          <p:nvPr/>
        </p:nvSpPr>
        <p:spPr>
          <a:xfrm>
            <a:off x="7272585" y="3641356"/>
            <a:ext cx="3389420" cy="1877437"/>
          </a:xfrm>
          <a:prstGeom prst="rect">
            <a:avLst/>
          </a:prstGeom>
          <a:solidFill>
            <a:schemeClr val="accent6">
              <a:lumMod val="20000"/>
              <a:lumOff val="80000"/>
            </a:schemeClr>
          </a:solidFill>
        </p:spPr>
        <p:txBody>
          <a:bodyPr wrap="square">
            <a:spAutoFit/>
          </a:bodyPr>
          <a:lstStyle/>
          <a:p>
            <a:r>
              <a:rPr lang="nl-NL" sz="1600" b="1" dirty="0">
                <a:latin typeface="Segoe UI" panose="020B0502040204020203" pitchFamily="34" charset="0"/>
              </a:rPr>
              <a:t>Afwegingen bij verbreden fietspaden</a:t>
            </a:r>
          </a:p>
          <a:p>
            <a:pPr marL="171450" indent="-171450">
              <a:buFont typeface="Arial" panose="020B0604020202020204" pitchFamily="34" charset="0"/>
              <a:buChar char="•"/>
            </a:pPr>
            <a:r>
              <a:rPr lang="nl-NL" sz="1200" dirty="0">
                <a:latin typeface="Segoe UI" panose="020B0502040204020203" pitchFamily="34" charset="0"/>
              </a:rPr>
              <a:t>Snelheidsverschillen;</a:t>
            </a:r>
          </a:p>
          <a:p>
            <a:pPr marL="171450" indent="-171450">
              <a:buFont typeface="Arial" panose="020B0604020202020204" pitchFamily="34" charset="0"/>
              <a:buChar char="•"/>
            </a:pPr>
            <a:r>
              <a:rPr lang="nl-NL" sz="1200" dirty="0">
                <a:latin typeface="Segoe UI" panose="020B0502040204020203" pitchFamily="34" charset="0"/>
              </a:rPr>
              <a:t>Oversteekbaarheid (intensiteiten kruisende weg zijn hiervoor nodig);</a:t>
            </a:r>
          </a:p>
          <a:p>
            <a:pPr marL="171450" indent="-171450">
              <a:buFont typeface="Arial" panose="020B0604020202020204" pitchFamily="34" charset="0"/>
              <a:buChar char="•"/>
            </a:pPr>
            <a:r>
              <a:rPr lang="nl-NL" sz="1200" dirty="0">
                <a:latin typeface="Segoe UI" panose="020B0502040204020203" pitchFamily="34" charset="0"/>
              </a:rPr>
              <a:t>Voorzieningen om te stoppen/rusten;</a:t>
            </a:r>
          </a:p>
          <a:p>
            <a:pPr marL="171450" indent="-171450">
              <a:buFont typeface="Arial" panose="020B0604020202020204" pitchFamily="34" charset="0"/>
              <a:buChar char="•"/>
            </a:pPr>
            <a:r>
              <a:rPr lang="nl-NL" sz="1200" dirty="0">
                <a:latin typeface="Segoe UI" panose="020B0502040204020203" pitchFamily="34" charset="0"/>
              </a:rPr>
              <a:t>Naast elkaar kunnen/willen fietsen;</a:t>
            </a:r>
          </a:p>
          <a:p>
            <a:pPr marL="171450" indent="-171450">
              <a:buFont typeface="Arial" panose="020B0604020202020204" pitchFamily="34" charset="0"/>
              <a:buChar char="•"/>
            </a:pPr>
            <a:r>
              <a:rPr lang="nl-NL" sz="1200" dirty="0">
                <a:latin typeface="Segoe UI" panose="020B0502040204020203" pitchFamily="34" charset="0"/>
              </a:rPr>
              <a:t>Kwaliteit fietspaden;</a:t>
            </a:r>
          </a:p>
          <a:p>
            <a:pPr marL="171450" indent="-171450">
              <a:buFont typeface="Arial" panose="020B0604020202020204" pitchFamily="34" charset="0"/>
              <a:buChar char="•"/>
            </a:pPr>
            <a:r>
              <a:rPr lang="nl-NL" sz="1200" dirty="0">
                <a:latin typeface="Segoe UI" panose="020B0502040204020203" pitchFamily="34" charset="0"/>
              </a:rPr>
              <a:t>Bermveiligheid.</a:t>
            </a:r>
            <a:endParaRPr lang="nl-NL" sz="1200" dirty="0"/>
          </a:p>
        </p:txBody>
      </p:sp>
      <p:sp>
        <p:nvSpPr>
          <p:cNvPr id="13" name="Tekstvak 12">
            <a:extLst>
              <a:ext uri="{FF2B5EF4-FFF2-40B4-BE49-F238E27FC236}">
                <a16:creationId xmlns:a16="http://schemas.microsoft.com/office/drawing/2014/main" id="{CCF7C870-AA27-4EC6-89A5-E64DA44AC120}"/>
              </a:ext>
            </a:extLst>
          </p:cNvPr>
          <p:cNvSpPr txBox="1"/>
          <p:nvPr/>
        </p:nvSpPr>
        <p:spPr>
          <a:xfrm>
            <a:off x="6571167" y="1462148"/>
            <a:ext cx="4792256" cy="2031325"/>
          </a:xfrm>
          <a:prstGeom prst="rect">
            <a:avLst/>
          </a:prstGeom>
          <a:solidFill>
            <a:schemeClr val="accent6">
              <a:lumMod val="20000"/>
              <a:lumOff val="80000"/>
            </a:schemeClr>
          </a:solidFill>
          <a:ln>
            <a:solidFill>
              <a:schemeClr val="accent6">
                <a:lumMod val="20000"/>
                <a:lumOff val="80000"/>
              </a:schemeClr>
            </a:solidFill>
          </a:ln>
        </p:spPr>
        <p:txBody>
          <a:bodyPr wrap="square" rtlCol="0">
            <a:spAutoFit/>
          </a:bodyPr>
          <a:lstStyle/>
          <a:p>
            <a:r>
              <a:rPr lang="nl-NL" sz="1600" b="1" dirty="0"/>
              <a:t>Vanuit stakeholders: </a:t>
            </a:r>
          </a:p>
          <a:p>
            <a:pPr marL="285750" indent="-285750">
              <a:buFont typeface="Wingdings" panose="05000000000000000000" pitchFamily="2" charset="2"/>
              <a:buChar char="§"/>
            </a:pPr>
            <a:r>
              <a:rPr lang="nl-NL" sz="1200" dirty="0"/>
              <a:t>Het is aan te bevelen om te kijken naar breedtes van fietspaden en wat daarin wenselijk is. </a:t>
            </a:r>
          </a:p>
          <a:p>
            <a:pPr marL="742950" lvl="1" indent="-285750">
              <a:buFont typeface="Wingdings" panose="05000000000000000000" pitchFamily="2" charset="2"/>
              <a:buChar char="§"/>
            </a:pPr>
            <a:r>
              <a:rPr lang="nl-NL" sz="1200" dirty="0"/>
              <a:t>Een breder fietspad zal bijdragen aan een hoger fietscomfort (naast elkaar fietsen, eenvoudig passeren);</a:t>
            </a:r>
          </a:p>
          <a:p>
            <a:pPr marL="742950" lvl="1" indent="-285750">
              <a:buFont typeface="Wingdings" panose="05000000000000000000" pitchFamily="2" charset="2"/>
              <a:buChar char="§"/>
            </a:pPr>
            <a:r>
              <a:rPr lang="nl-NL" sz="1200" dirty="0"/>
              <a:t>Een fietspad van 1,5 meter breed dwingt om rustig te fietsen en is mogelijk meer passend in het landschap. </a:t>
            </a:r>
          </a:p>
          <a:p>
            <a:pPr marL="285750" indent="-285750">
              <a:buFont typeface="Wingdings" panose="05000000000000000000" pitchFamily="2" charset="2"/>
              <a:buChar char="§"/>
            </a:pPr>
            <a:r>
              <a:rPr lang="nl-NL" sz="1200" dirty="0"/>
              <a:t>Lopend traject vanuit CROW naar labelsysteem fietspaden.</a:t>
            </a:r>
          </a:p>
          <a:p>
            <a:pPr marL="742950" lvl="1" indent="-285750">
              <a:buFont typeface="Wingdings" panose="05000000000000000000" pitchFamily="2" charset="2"/>
              <a:buChar char="§"/>
            </a:pPr>
            <a:r>
              <a:rPr lang="nl-NL" sz="1200" dirty="0"/>
              <a:t>Hierin komt de discussie over breedtes van fietspaden terug</a:t>
            </a:r>
            <a:r>
              <a:rPr lang="nl-NL" sz="1400" dirty="0"/>
              <a:t>. </a:t>
            </a:r>
          </a:p>
        </p:txBody>
      </p:sp>
      <p:sp>
        <p:nvSpPr>
          <p:cNvPr id="14" name="Tekstvak 13">
            <a:extLst>
              <a:ext uri="{FF2B5EF4-FFF2-40B4-BE49-F238E27FC236}">
                <a16:creationId xmlns:a16="http://schemas.microsoft.com/office/drawing/2014/main" id="{B12A6D5B-D75D-42F4-AD13-1235EB224DE0}"/>
              </a:ext>
            </a:extLst>
          </p:cNvPr>
          <p:cNvSpPr txBox="1"/>
          <p:nvPr/>
        </p:nvSpPr>
        <p:spPr>
          <a:xfrm>
            <a:off x="50757" y="6604423"/>
            <a:ext cx="4760561" cy="230832"/>
          </a:xfrm>
          <a:prstGeom prst="rect">
            <a:avLst/>
          </a:prstGeom>
          <a:noFill/>
        </p:spPr>
        <p:txBody>
          <a:bodyPr wrap="square" rtlCol="0">
            <a:spAutoFit/>
          </a:bodyPr>
          <a:lstStyle/>
          <a:p>
            <a:r>
              <a:rPr lang="nl-NL" sz="900" b="1" dirty="0"/>
              <a:t>Bron: </a:t>
            </a:r>
            <a:r>
              <a:rPr lang="nl-NL" sz="900" dirty="0"/>
              <a:t>netwerk vanuit onderzoek </a:t>
            </a:r>
            <a:r>
              <a:rPr lang="nl-NL" sz="900" dirty="0" err="1"/>
              <a:t>Sweco</a:t>
            </a:r>
            <a:r>
              <a:rPr lang="nl-NL" sz="900" dirty="0"/>
              <a:t> wegbreedtes prov. Utrecht</a:t>
            </a:r>
            <a:endParaRPr lang="LID4096" sz="900" dirty="0"/>
          </a:p>
        </p:txBody>
      </p:sp>
    </p:spTree>
    <p:extLst>
      <p:ext uri="{BB962C8B-B14F-4D97-AF65-F5344CB8AC3E}">
        <p14:creationId xmlns:p14="http://schemas.microsoft.com/office/powerpoint/2010/main" val="31163386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5383D1-5374-4EDD-A1C3-243EE01BA22E}"/>
              </a:ext>
            </a:extLst>
          </p:cNvPr>
          <p:cNvSpPr>
            <a:spLocks noGrp="1"/>
          </p:cNvSpPr>
          <p:nvPr>
            <p:ph type="ctrTitle"/>
          </p:nvPr>
        </p:nvSpPr>
        <p:spPr>
          <a:xfrm>
            <a:off x="766764" y="2725751"/>
            <a:ext cx="5721122" cy="553998"/>
          </a:xfrm>
        </p:spPr>
        <p:txBody>
          <a:bodyPr/>
          <a:lstStyle/>
          <a:p>
            <a:r>
              <a:rPr lang="nl-NL" dirty="0"/>
              <a:t>Verder beschikbare data</a:t>
            </a:r>
            <a:endParaRPr lang="LID4096" dirty="0"/>
          </a:p>
        </p:txBody>
      </p:sp>
      <p:sp>
        <p:nvSpPr>
          <p:cNvPr id="3" name="Ondertitel 2">
            <a:extLst>
              <a:ext uri="{FF2B5EF4-FFF2-40B4-BE49-F238E27FC236}">
                <a16:creationId xmlns:a16="http://schemas.microsoft.com/office/drawing/2014/main" id="{A4ACC716-66A4-4CF3-B9BE-F27AB19729BB}"/>
              </a:ext>
            </a:extLst>
          </p:cNvPr>
          <p:cNvSpPr>
            <a:spLocks noGrp="1"/>
          </p:cNvSpPr>
          <p:nvPr>
            <p:ph type="subTitle" idx="1"/>
          </p:nvPr>
        </p:nvSpPr>
        <p:spPr/>
        <p:txBody>
          <a:bodyPr/>
          <a:lstStyle/>
          <a:p>
            <a:endParaRPr lang="LID4096"/>
          </a:p>
        </p:txBody>
      </p:sp>
      <p:sp>
        <p:nvSpPr>
          <p:cNvPr id="4" name="Tijdelijke aanduiding voor datum 3">
            <a:extLst>
              <a:ext uri="{FF2B5EF4-FFF2-40B4-BE49-F238E27FC236}">
                <a16:creationId xmlns:a16="http://schemas.microsoft.com/office/drawing/2014/main" id="{93ACCE96-365B-402E-9912-9E5EEA5161D6}"/>
              </a:ext>
            </a:extLst>
          </p:cNvPr>
          <p:cNvSpPr>
            <a:spLocks noGrp="1"/>
          </p:cNvSpPr>
          <p:nvPr>
            <p:ph type="dt" sz="half" idx="2"/>
          </p:nvPr>
        </p:nvSpPr>
        <p:spPr/>
        <p:txBody>
          <a:bodyPr/>
          <a:lstStyle/>
          <a:p>
            <a:fld id="{DD99E27F-7E05-4517-A046-375089B9B4BF}" type="datetime2">
              <a:rPr lang="nl-NL" smtClean="0"/>
              <a:t>vrijdag 4 juni 2021</a:t>
            </a:fld>
            <a:endParaRPr lang="nl-NL" dirty="0"/>
          </a:p>
        </p:txBody>
      </p:sp>
      <p:sp>
        <p:nvSpPr>
          <p:cNvPr id="5" name="Tijdelijke aanduiding voor dianummer 4">
            <a:extLst>
              <a:ext uri="{FF2B5EF4-FFF2-40B4-BE49-F238E27FC236}">
                <a16:creationId xmlns:a16="http://schemas.microsoft.com/office/drawing/2014/main" id="{87DE8B50-F59A-4C66-ABEB-CAB8CDA23DF8}"/>
              </a:ext>
            </a:extLst>
          </p:cNvPr>
          <p:cNvSpPr>
            <a:spLocks noGrp="1"/>
          </p:cNvSpPr>
          <p:nvPr>
            <p:ph type="sldNum" sz="quarter" idx="4"/>
          </p:nvPr>
        </p:nvSpPr>
        <p:spPr/>
        <p:txBody>
          <a:bodyPr/>
          <a:lstStyle/>
          <a:p>
            <a:fld id="{30EB25C8-E9E3-4D25-B37F-35DF7D8D9C13}" type="slidenum">
              <a:rPr lang="nl-NL" smtClean="0"/>
              <a:pPr/>
              <a:t>14</a:t>
            </a:fld>
            <a:endParaRPr lang="nl-NL" dirty="0"/>
          </a:p>
        </p:txBody>
      </p:sp>
    </p:spTree>
    <p:extLst>
      <p:ext uri="{BB962C8B-B14F-4D97-AF65-F5344CB8AC3E}">
        <p14:creationId xmlns:p14="http://schemas.microsoft.com/office/powerpoint/2010/main" val="21845996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D1B4B18-0631-46BA-984D-AD748F186BF8}"/>
              </a:ext>
            </a:extLst>
          </p:cNvPr>
          <p:cNvSpPr>
            <a:spLocks noGrp="1"/>
          </p:cNvSpPr>
          <p:nvPr>
            <p:ph type="title"/>
          </p:nvPr>
        </p:nvSpPr>
        <p:spPr/>
        <p:txBody>
          <a:bodyPr/>
          <a:lstStyle/>
          <a:p>
            <a:r>
              <a:rPr lang="nl-NL" dirty="0"/>
              <a:t>Welke data is verder beschikbaar?</a:t>
            </a:r>
            <a:endParaRPr lang="LID4096" dirty="0"/>
          </a:p>
        </p:txBody>
      </p:sp>
      <p:sp>
        <p:nvSpPr>
          <p:cNvPr id="5" name="Tijdelijke aanduiding voor inhoud 4">
            <a:extLst>
              <a:ext uri="{FF2B5EF4-FFF2-40B4-BE49-F238E27FC236}">
                <a16:creationId xmlns:a16="http://schemas.microsoft.com/office/drawing/2014/main" id="{230F5052-48AA-4F84-ADA3-E0F3C6BF1426}"/>
              </a:ext>
            </a:extLst>
          </p:cNvPr>
          <p:cNvSpPr>
            <a:spLocks noGrp="1"/>
          </p:cNvSpPr>
          <p:nvPr>
            <p:ph idx="1"/>
          </p:nvPr>
        </p:nvSpPr>
        <p:spPr>
          <a:xfrm>
            <a:off x="406542" y="6019478"/>
            <a:ext cx="10658475" cy="553998"/>
          </a:xfrm>
        </p:spPr>
        <p:txBody>
          <a:bodyPr/>
          <a:lstStyle/>
          <a:p>
            <a:pPr lvl="1">
              <a:lnSpc>
                <a:spcPct val="100000"/>
              </a:lnSpc>
            </a:pPr>
            <a:r>
              <a:rPr lang="nl-NL" b="1" dirty="0">
                <a:sym typeface="Wingdings" panose="05000000000000000000" pitchFamily="2" charset="2"/>
              </a:rPr>
              <a:t>Op basis van beschikbare data is het niet mogelijk om de volledige omvang van het recreatieve fietsverkeer in beeld te brengen </a:t>
            </a:r>
            <a:endParaRPr lang="nl-NL" b="1" dirty="0"/>
          </a:p>
          <a:p>
            <a:pPr>
              <a:lnSpc>
                <a:spcPct val="100000"/>
              </a:lnSpc>
            </a:pPr>
            <a:endParaRPr lang="nl-NL" dirty="0"/>
          </a:p>
          <a:p>
            <a:pPr>
              <a:lnSpc>
                <a:spcPct val="100000"/>
              </a:lnSpc>
            </a:pPr>
            <a:endParaRPr lang="nl-NL" dirty="0"/>
          </a:p>
          <a:p>
            <a:pPr marL="342900" indent="-342900">
              <a:buFont typeface="Arial" panose="020B0604020202020204" pitchFamily="34" charset="0"/>
              <a:buChar char="•"/>
            </a:pPr>
            <a:endParaRPr lang="LID4096" dirty="0"/>
          </a:p>
        </p:txBody>
      </p:sp>
      <p:sp>
        <p:nvSpPr>
          <p:cNvPr id="2" name="Tijdelijke aanduiding voor datum 1">
            <a:extLst>
              <a:ext uri="{FF2B5EF4-FFF2-40B4-BE49-F238E27FC236}">
                <a16:creationId xmlns:a16="http://schemas.microsoft.com/office/drawing/2014/main" id="{A017280C-5449-4063-B578-042DFED9ED55}"/>
              </a:ext>
            </a:extLst>
          </p:cNvPr>
          <p:cNvSpPr>
            <a:spLocks noGrp="1"/>
          </p:cNvSpPr>
          <p:nvPr>
            <p:ph type="dt" sz="half" idx="10"/>
          </p:nvPr>
        </p:nvSpPr>
        <p:spPr/>
        <p:txBody>
          <a:bodyPr/>
          <a:lstStyle/>
          <a:p>
            <a:fld id="{3078B01D-8BF0-401F-8878-FCA578337766}" type="datetime2">
              <a:rPr lang="nl-NL" smtClean="0"/>
              <a:t>vrijdag 4 juni 2021</a:t>
            </a:fld>
            <a:endParaRPr lang="nl-NL"/>
          </a:p>
        </p:txBody>
      </p:sp>
      <p:sp>
        <p:nvSpPr>
          <p:cNvPr id="3" name="Tijdelijke aanduiding voor dianummer 2">
            <a:extLst>
              <a:ext uri="{FF2B5EF4-FFF2-40B4-BE49-F238E27FC236}">
                <a16:creationId xmlns:a16="http://schemas.microsoft.com/office/drawing/2014/main" id="{1F2FC955-311C-4B9A-941E-864694AAA231}"/>
              </a:ext>
            </a:extLst>
          </p:cNvPr>
          <p:cNvSpPr>
            <a:spLocks noGrp="1"/>
          </p:cNvSpPr>
          <p:nvPr>
            <p:ph type="sldNum" sz="quarter" idx="4"/>
          </p:nvPr>
        </p:nvSpPr>
        <p:spPr/>
        <p:txBody>
          <a:bodyPr/>
          <a:lstStyle/>
          <a:p>
            <a:fld id="{30EB25C8-E9E3-4D25-B37F-35DF7D8D9C13}" type="slidenum">
              <a:rPr lang="nl-NL" smtClean="0"/>
              <a:pPr/>
              <a:t>15</a:t>
            </a:fld>
            <a:endParaRPr lang="nl-NL" dirty="0"/>
          </a:p>
        </p:txBody>
      </p:sp>
      <p:grpSp>
        <p:nvGrpSpPr>
          <p:cNvPr id="25" name="Groep 24">
            <a:extLst>
              <a:ext uri="{FF2B5EF4-FFF2-40B4-BE49-F238E27FC236}">
                <a16:creationId xmlns:a16="http://schemas.microsoft.com/office/drawing/2014/main" id="{B8B6F0FE-CAEA-472A-A16B-739DDC588075}"/>
              </a:ext>
            </a:extLst>
          </p:cNvPr>
          <p:cNvGrpSpPr/>
          <p:nvPr/>
        </p:nvGrpSpPr>
        <p:grpSpPr>
          <a:xfrm>
            <a:off x="766762" y="1469717"/>
            <a:ext cx="10474183" cy="5284136"/>
            <a:chOff x="7091850" y="-612816"/>
            <a:chExt cx="8128000" cy="5284136"/>
          </a:xfrm>
        </p:grpSpPr>
        <p:grpSp>
          <p:nvGrpSpPr>
            <p:cNvPr id="16" name="Groep 15">
              <a:extLst>
                <a:ext uri="{FF2B5EF4-FFF2-40B4-BE49-F238E27FC236}">
                  <a16:creationId xmlns:a16="http://schemas.microsoft.com/office/drawing/2014/main" id="{21106BF7-CC32-4F99-8D96-850D54D3B713}"/>
                </a:ext>
              </a:extLst>
            </p:cNvPr>
            <p:cNvGrpSpPr/>
            <p:nvPr/>
          </p:nvGrpSpPr>
          <p:grpSpPr>
            <a:xfrm>
              <a:off x="7091850" y="-612816"/>
              <a:ext cx="8128000" cy="5284136"/>
              <a:chOff x="6615600" y="-141167"/>
              <a:chExt cx="8128000" cy="5284136"/>
            </a:xfrm>
          </p:grpSpPr>
          <p:graphicFrame>
            <p:nvGraphicFramePr>
              <p:cNvPr id="7" name="Diagram 6">
                <a:extLst>
                  <a:ext uri="{FF2B5EF4-FFF2-40B4-BE49-F238E27FC236}">
                    <a16:creationId xmlns:a16="http://schemas.microsoft.com/office/drawing/2014/main" id="{15230A39-1E4E-4560-813B-D6B104BC80F7}"/>
                  </a:ext>
                </a:extLst>
              </p:cNvPr>
              <p:cNvGraphicFramePr/>
              <p:nvPr>
                <p:extLst>
                  <p:ext uri="{D42A27DB-BD31-4B8C-83A1-F6EECF244321}">
                    <p14:modId xmlns:p14="http://schemas.microsoft.com/office/powerpoint/2010/main" val="647123672"/>
                  </p:ext>
                </p:extLst>
              </p:nvPr>
            </p:nvGraphicFramePr>
            <p:xfrm>
              <a:off x="6615600" y="-141167"/>
              <a:ext cx="8128000" cy="5284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Graphic 8" descr="Duim omhoog met effen opvulling">
                <a:extLst>
                  <a:ext uri="{FF2B5EF4-FFF2-40B4-BE49-F238E27FC236}">
                    <a16:creationId xmlns:a16="http://schemas.microsoft.com/office/drawing/2014/main" id="{D442223C-0114-44A2-B62C-211D958C5E4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762568" y="649709"/>
                <a:ext cx="223489" cy="336054"/>
              </a:xfrm>
              <a:prstGeom prst="rect">
                <a:avLst/>
              </a:prstGeom>
            </p:spPr>
          </p:pic>
          <p:pic>
            <p:nvPicPr>
              <p:cNvPr id="11" name="Graphic 10" descr="Duim omlaag met effen opvulling">
                <a:extLst>
                  <a:ext uri="{FF2B5EF4-FFF2-40B4-BE49-F238E27FC236}">
                    <a16:creationId xmlns:a16="http://schemas.microsoft.com/office/drawing/2014/main" id="{012C93D6-EF2F-4B99-99A3-BAFB96B48C8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909273" y="1054655"/>
                <a:ext cx="223489" cy="336055"/>
              </a:xfrm>
              <a:prstGeom prst="rect">
                <a:avLst/>
              </a:prstGeom>
            </p:spPr>
          </p:pic>
          <p:pic>
            <p:nvPicPr>
              <p:cNvPr id="12" name="Graphic 11" descr="Duim omhoog met effen opvulling">
                <a:extLst>
                  <a:ext uri="{FF2B5EF4-FFF2-40B4-BE49-F238E27FC236}">
                    <a16:creationId xmlns:a16="http://schemas.microsoft.com/office/drawing/2014/main" id="{E233E1A2-93E4-43F9-A283-F16F5F39F1B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758612" y="1365131"/>
                <a:ext cx="223489" cy="336055"/>
              </a:xfrm>
              <a:prstGeom prst="rect">
                <a:avLst/>
              </a:prstGeom>
            </p:spPr>
          </p:pic>
          <p:pic>
            <p:nvPicPr>
              <p:cNvPr id="13" name="Graphic 12" descr="Duim omhoog met effen opvulling">
                <a:extLst>
                  <a:ext uri="{FF2B5EF4-FFF2-40B4-BE49-F238E27FC236}">
                    <a16:creationId xmlns:a16="http://schemas.microsoft.com/office/drawing/2014/main" id="{F9296BCF-134D-4ECE-A18D-255E91E3B5E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758612" y="2073811"/>
                <a:ext cx="223489" cy="336055"/>
              </a:xfrm>
              <a:prstGeom prst="rect">
                <a:avLst/>
              </a:prstGeom>
            </p:spPr>
          </p:pic>
          <p:pic>
            <p:nvPicPr>
              <p:cNvPr id="14" name="Graphic 13" descr="Duim omlaag met effen opvulling">
                <a:extLst>
                  <a:ext uri="{FF2B5EF4-FFF2-40B4-BE49-F238E27FC236}">
                    <a16:creationId xmlns:a16="http://schemas.microsoft.com/office/drawing/2014/main" id="{1F4033A9-7495-4BFC-A3E5-D7D9F2FDEDF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898293" y="1803485"/>
                <a:ext cx="223489" cy="336055"/>
              </a:xfrm>
              <a:prstGeom prst="rect">
                <a:avLst/>
              </a:prstGeom>
            </p:spPr>
          </p:pic>
        </p:grpSp>
        <p:pic>
          <p:nvPicPr>
            <p:cNvPr id="15" name="Graphic 14" descr="Duim omlaag met effen opvulling">
              <a:extLst>
                <a:ext uri="{FF2B5EF4-FFF2-40B4-BE49-F238E27FC236}">
                  <a16:creationId xmlns:a16="http://schemas.microsoft.com/office/drawing/2014/main" id="{D56BA016-5244-4EB8-BF68-BD79A0A23EE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81568" y="2418966"/>
              <a:ext cx="223489" cy="336055"/>
            </a:xfrm>
            <a:prstGeom prst="rect">
              <a:avLst/>
            </a:prstGeom>
          </p:spPr>
        </p:pic>
        <p:pic>
          <p:nvPicPr>
            <p:cNvPr id="24" name="Graphic 23" descr="Duim omhoog met effen opvulling">
              <a:extLst>
                <a:ext uri="{FF2B5EF4-FFF2-40B4-BE49-F238E27FC236}">
                  <a16:creationId xmlns:a16="http://schemas.microsoft.com/office/drawing/2014/main" id="{86727F1B-9E18-4864-846C-B99D13AF8D5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381568" y="1972757"/>
              <a:ext cx="223489" cy="336055"/>
            </a:xfrm>
            <a:prstGeom prst="rect">
              <a:avLst/>
            </a:prstGeom>
          </p:spPr>
        </p:pic>
      </p:grpSp>
    </p:spTree>
    <p:extLst>
      <p:ext uri="{BB962C8B-B14F-4D97-AF65-F5344CB8AC3E}">
        <p14:creationId xmlns:p14="http://schemas.microsoft.com/office/powerpoint/2010/main" val="1123064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90BE98-9714-447A-A324-F82A5E3EFFD8}"/>
              </a:ext>
            </a:extLst>
          </p:cNvPr>
          <p:cNvSpPr>
            <a:spLocks noGrp="1"/>
          </p:cNvSpPr>
          <p:nvPr>
            <p:ph type="ctrTitle"/>
          </p:nvPr>
        </p:nvSpPr>
        <p:spPr>
          <a:xfrm>
            <a:off x="766764" y="2725751"/>
            <a:ext cx="5721122" cy="553998"/>
          </a:xfrm>
        </p:spPr>
        <p:txBody>
          <a:bodyPr/>
          <a:lstStyle/>
          <a:p>
            <a:r>
              <a:rPr lang="nl-NL" dirty="0" err="1"/>
              <a:t>Strava</a:t>
            </a:r>
            <a:r>
              <a:rPr lang="nl-NL" dirty="0"/>
              <a:t>-data </a:t>
            </a:r>
            <a:endParaRPr lang="LID4096" dirty="0"/>
          </a:p>
        </p:txBody>
      </p:sp>
      <p:sp>
        <p:nvSpPr>
          <p:cNvPr id="3" name="Ondertitel 2">
            <a:extLst>
              <a:ext uri="{FF2B5EF4-FFF2-40B4-BE49-F238E27FC236}">
                <a16:creationId xmlns:a16="http://schemas.microsoft.com/office/drawing/2014/main" id="{3973E440-12F5-4048-A3E7-B21D777177A9}"/>
              </a:ext>
            </a:extLst>
          </p:cNvPr>
          <p:cNvSpPr>
            <a:spLocks noGrp="1"/>
          </p:cNvSpPr>
          <p:nvPr>
            <p:ph type="subTitle" idx="1"/>
          </p:nvPr>
        </p:nvSpPr>
        <p:spPr/>
        <p:txBody>
          <a:bodyPr/>
          <a:lstStyle/>
          <a:p>
            <a:r>
              <a:rPr lang="nl-NL" dirty="0"/>
              <a:t>Noord-Holland</a:t>
            </a:r>
          </a:p>
          <a:p>
            <a:r>
              <a:rPr lang="nl-NL" dirty="0"/>
              <a:t>Utrecht </a:t>
            </a:r>
            <a:endParaRPr lang="LID4096" dirty="0"/>
          </a:p>
        </p:txBody>
      </p:sp>
      <p:sp>
        <p:nvSpPr>
          <p:cNvPr id="4" name="Tijdelijke aanduiding voor datum 3">
            <a:extLst>
              <a:ext uri="{FF2B5EF4-FFF2-40B4-BE49-F238E27FC236}">
                <a16:creationId xmlns:a16="http://schemas.microsoft.com/office/drawing/2014/main" id="{C0FB8A9C-ED81-4E6A-B94B-26D34F2C0741}"/>
              </a:ext>
            </a:extLst>
          </p:cNvPr>
          <p:cNvSpPr>
            <a:spLocks noGrp="1"/>
          </p:cNvSpPr>
          <p:nvPr>
            <p:ph type="dt" sz="half" idx="2"/>
          </p:nvPr>
        </p:nvSpPr>
        <p:spPr/>
        <p:txBody>
          <a:bodyPr/>
          <a:lstStyle/>
          <a:p>
            <a:fld id="{04B503CF-95DF-4EA5-9535-D0BCBA3ECA64}"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5394BF35-7717-43FB-828A-A558AC33527A}"/>
              </a:ext>
            </a:extLst>
          </p:cNvPr>
          <p:cNvSpPr>
            <a:spLocks noGrp="1"/>
          </p:cNvSpPr>
          <p:nvPr>
            <p:ph type="sldNum" sz="quarter" idx="4"/>
          </p:nvPr>
        </p:nvSpPr>
        <p:spPr/>
        <p:txBody>
          <a:bodyPr/>
          <a:lstStyle/>
          <a:p>
            <a:fld id="{30EB25C8-E9E3-4D25-B37F-35DF7D8D9C13}" type="slidenum">
              <a:rPr lang="nl-NL" smtClean="0"/>
              <a:pPr/>
              <a:t>16</a:t>
            </a:fld>
            <a:endParaRPr lang="nl-NL" dirty="0"/>
          </a:p>
        </p:txBody>
      </p:sp>
    </p:spTree>
    <p:extLst>
      <p:ext uri="{BB962C8B-B14F-4D97-AF65-F5344CB8AC3E}">
        <p14:creationId xmlns:p14="http://schemas.microsoft.com/office/powerpoint/2010/main" val="40248040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8C7C570C-656C-4812-A27D-86AAE865204A}"/>
              </a:ext>
            </a:extLst>
          </p:cNvPr>
          <p:cNvSpPr>
            <a:spLocks noGrp="1"/>
          </p:cNvSpPr>
          <p:nvPr>
            <p:ph type="dt" sz="half" idx="10"/>
          </p:nvPr>
        </p:nvSpPr>
        <p:spPr/>
        <p:txBody>
          <a:bodyPr/>
          <a:lstStyle/>
          <a:p>
            <a:fld id="{0A3F7D5B-AB28-4BCB-B00A-83CDF8F52D30}"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099B8D08-4373-49E1-B628-B695AEA9104D}"/>
              </a:ext>
            </a:extLst>
          </p:cNvPr>
          <p:cNvSpPr>
            <a:spLocks noGrp="1"/>
          </p:cNvSpPr>
          <p:nvPr>
            <p:ph type="sldNum" sz="quarter" idx="4"/>
          </p:nvPr>
        </p:nvSpPr>
        <p:spPr/>
        <p:txBody>
          <a:bodyPr/>
          <a:lstStyle/>
          <a:p>
            <a:fld id="{30EB25C8-E9E3-4D25-B37F-35DF7D8D9C13}" type="slidenum">
              <a:rPr lang="nl-NL" smtClean="0"/>
              <a:pPr/>
              <a:t>17</a:t>
            </a:fld>
            <a:endParaRPr lang="nl-NL" dirty="0"/>
          </a:p>
        </p:txBody>
      </p:sp>
      <p:sp>
        <p:nvSpPr>
          <p:cNvPr id="7" name="Titel 1">
            <a:extLst>
              <a:ext uri="{FF2B5EF4-FFF2-40B4-BE49-F238E27FC236}">
                <a16:creationId xmlns:a16="http://schemas.microsoft.com/office/drawing/2014/main" id="{DBEA96EE-9132-4D20-8FBD-8C97EB751E26}"/>
              </a:ext>
            </a:extLst>
          </p:cNvPr>
          <p:cNvSpPr txBox="1">
            <a:spLocks/>
          </p:cNvSpPr>
          <p:nvPr/>
        </p:nvSpPr>
        <p:spPr>
          <a:xfrm>
            <a:off x="300351" y="182902"/>
            <a:ext cx="10658475" cy="430887"/>
          </a:xfrm>
          <a:prstGeom prst="rect">
            <a:avLst/>
          </a:prstGeom>
        </p:spPr>
        <p:txBody>
          <a:bodyPr vert="horz" wrap="square" lIns="0" tIns="0" rIns="0" bIns="0" rtlCol="0" anchor="b">
            <a:spAutoFit/>
          </a:bodyPr>
          <a:lstStyle>
            <a:lvl1pPr algn="l" defTabSz="914400" rtl="0" eaLnBrk="1" latinLnBrk="0" hangingPunct="1">
              <a:lnSpc>
                <a:spcPct val="100000"/>
              </a:lnSpc>
              <a:spcBef>
                <a:spcPct val="0"/>
              </a:spcBef>
              <a:buNone/>
              <a:defRPr sz="3600" b="1" kern="1200">
                <a:solidFill>
                  <a:schemeClr val="tx1"/>
                </a:solidFill>
                <a:latin typeface="+mj-lt"/>
                <a:ea typeface="+mj-ea"/>
                <a:cs typeface="+mj-cs"/>
              </a:defRPr>
            </a:lvl1pPr>
          </a:lstStyle>
          <a:p>
            <a:r>
              <a:rPr lang="nl-NL" sz="2800" dirty="0" err="1"/>
              <a:t>Strava</a:t>
            </a:r>
            <a:r>
              <a:rPr lang="nl-NL" sz="2800" dirty="0"/>
              <a:t>-data analyse </a:t>
            </a:r>
            <a:endParaRPr lang="LID4096" sz="2800" dirty="0"/>
          </a:p>
        </p:txBody>
      </p:sp>
      <p:sp>
        <p:nvSpPr>
          <p:cNvPr id="8" name="Tekstvak 7">
            <a:extLst>
              <a:ext uri="{FF2B5EF4-FFF2-40B4-BE49-F238E27FC236}">
                <a16:creationId xmlns:a16="http://schemas.microsoft.com/office/drawing/2014/main" id="{E0D41143-9259-4FA1-BCE0-AC07532426EF}"/>
              </a:ext>
            </a:extLst>
          </p:cNvPr>
          <p:cNvSpPr txBox="1"/>
          <p:nvPr/>
        </p:nvSpPr>
        <p:spPr>
          <a:xfrm>
            <a:off x="6458043" y="4453038"/>
            <a:ext cx="4134924" cy="830997"/>
          </a:xfrm>
          <a:prstGeom prst="rect">
            <a:avLst/>
          </a:prstGeom>
          <a:solidFill>
            <a:schemeClr val="accent6">
              <a:lumMod val="20000"/>
              <a:lumOff val="80000"/>
            </a:schemeClr>
          </a:solidFill>
        </p:spPr>
        <p:txBody>
          <a:bodyPr wrap="square" rtlCol="0">
            <a:spAutoFit/>
          </a:bodyPr>
          <a:lstStyle/>
          <a:p>
            <a:r>
              <a:rPr lang="nl-NL" sz="1600" dirty="0" err="1"/>
              <a:t>Strava</a:t>
            </a:r>
            <a:r>
              <a:rPr lang="nl-NL" sz="1600" dirty="0"/>
              <a:t> is een app die wordt gebruikt door de actieve prestatiegerichte fietser om hun activiteiten bij te houden. </a:t>
            </a:r>
            <a:endParaRPr lang="LID4096" sz="1600" dirty="0"/>
          </a:p>
        </p:txBody>
      </p:sp>
      <p:sp>
        <p:nvSpPr>
          <p:cNvPr id="9" name="Tekstvak 8">
            <a:extLst>
              <a:ext uri="{FF2B5EF4-FFF2-40B4-BE49-F238E27FC236}">
                <a16:creationId xmlns:a16="http://schemas.microsoft.com/office/drawing/2014/main" id="{D8093E37-0772-4AD2-AB07-B1A01A9334E0}"/>
              </a:ext>
            </a:extLst>
          </p:cNvPr>
          <p:cNvSpPr txBox="1"/>
          <p:nvPr/>
        </p:nvSpPr>
        <p:spPr>
          <a:xfrm>
            <a:off x="300351" y="2375985"/>
            <a:ext cx="4134924" cy="830997"/>
          </a:xfrm>
          <a:prstGeom prst="rect">
            <a:avLst/>
          </a:prstGeom>
          <a:solidFill>
            <a:schemeClr val="accent6">
              <a:lumMod val="20000"/>
              <a:lumOff val="80000"/>
            </a:schemeClr>
          </a:solidFill>
        </p:spPr>
        <p:txBody>
          <a:bodyPr wrap="square" rtlCol="0">
            <a:spAutoFit/>
          </a:bodyPr>
          <a:lstStyle/>
          <a:p>
            <a:r>
              <a:rPr lang="nl-NL" sz="1600" dirty="0"/>
              <a:t>De gebruikers van </a:t>
            </a:r>
            <a:r>
              <a:rPr lang="nl-NL" sz="1600" dirty="0" err="1"/>
              <a:t>Strava</a:t>
            </a:r>
            <a:r>
              <a:rPr lang="nl-NL" sz="1600" dirty="0"/>
              <a:t> vertegenwoordigen niet de gehele populatie fietsers. </a:t>
            </a:r>
            <a:endParaRPr lang="LID4096" sz="1600" dirty="0"/>
          </a:p>
        </p:txBody>
      </p:sp>
      <p:sp>
        <p:nvSpPr>
          <p:cNvPr id="10" name="Tekstvak 9">
            <a:extLst>
              <a:ext uri="{FF2B5EF4-FFF2-40B4-BE49-F238E27FC236}">
                <a16:creationId xmlns:a16="http://schemas.microsoft.com/office/drawing/2014/main" id="{C92F8018-D109-4034-8DB5-FCF81FC17D95}"/>
              </a:ext>
            </a:extLst>
          </p:cNvPr>
          <p:cNvSpPr txBox="1"/>
          <p:nvPr/>
        </p:nvSpPr>
        <p:spPr>
          <a:xfrm>
            <a:off x="142063" y="6546186"/>
            <a:ext cx="4760561" cy="230832"/>
          </a:xfrm>
          <a:prstGeom prst="rect">
            <a:avLst/>
          </a:prstGeom>
          <a:noFill/>
        </p:spPr>
        <p:txBody>
          <a:bodyPr wrap="square" rtlCol="0">
            <a:spAutoFit/>
          </a:bodyPr>
          <a:lstStyle/>
          <a:p>
            <a:r>
              <a:rPr lang="nl-NL" sz="900" b="1" dirty="0"/>
              <a:t>Bron: </a:t>
            </a:r>
            <a:r>
              <a:rPr lang="nl-NL" sz="900" dirty="0" err="1"/>
              <a:t>Strava</a:t>
            </a:r>
            <a:r>
              <a:rPr lang="nl-NL" sz="900" dirty="0"/>
              <a:t>-data periode 1-05-2017 t/m 31-10-2017</a:t>
            </a:r>
            <a:endParaRPr lang="LID4096" sz="900" dirty="0"/>
          </a:p>
        </p:txBody>
      </p:sp>
      <p:sp>
        <p:nvSpPr>
          <p:cNvPr id="11" name="Tijdelijke aanduiding voor inhoud 2">
            <a:extLst>
              <a:ext uri="{FF2B5EF4-FFF2-40B4-BE49-F238E27FC236}">
                <a16:creationId xmlns:a16="http://schemas.microsoft.com/office/drawing/2014/main" id="{8DBD0A3F-A8E9-4704-8A57-16EBCFFA0C73}"/>
              </a:ext>
            </a:extLst>
          </p:cNvPr>
          <p:cNvSpPr txBox="1">
            <a:spLocks/>
          </p:cNvSpPr>
          <p:nvPr/>
        </p:nvSpPr>
        <p:spPr>
          <a:xfrm>
            <a:off x="300351" y="962581"/>
            <a:ext cx="4443986" cy="2716640"/>
          </a:xfrm>
          <a:prstGeom prst="rect">
            <a:avLst/>
          </a:prstGeom>
        </p:spPr>
        <p:txBody>
          <a:bodyPr vert="horz" wrap="square" lIns="0" tIns="0" rIns="0" bIns="0" rtlCol="0">
            <a:noAutofit/>
          </a:bodyPr>
          <a:lstStyle>
            <a:lvl1pPr marL="0" indent="0" algn="l" defTabSz="914400" rtl="0" eaLnBrk="1" latinLnBrk="0" hangingPunct="1">
              <a:lnSpc>
                <a:spcPct val="15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150000"/>
              </a:lnSpc>
              <a:spcBef>
                <a:spcPts val="500"/>
              </a:spcBef>
              <a:buFont typeface="Arial" panose="020B0604020202020204" pitchFamily="34" charset="0"/>
              <a:buNone/>
              <a:defRPr sz="1600" kern="1200">
                <a:solidFill>
                  <a:schemeClr val="tx1"/>
                </a:solidFill>
                <a:latin typeface="+mn-lt"/>
                <a:ea typeface="+mn-ea"/>
                <a:cs typeface="+mn-cs"/>
              </a:defRPr>
            </a:lvl3pPr>
            <a:lvl4pPr marL="1371600" indent="0" algn="l" defTabSz="914400" rtl="0" eaLnBrk="1" latinLnBrk="0" hangingPunct="1">
              <a:lnSpc>
                <a:spcPct val="150000"/>
              </a:lnSpc>
              <a:spcBef>
                <a:spcPts val="500"/>
              </a:spcBef>
              <a:buFont typeface="Arial" panose="020B0604020202020204" pitchFamily="34" charset="0"/>
              <a:buNone/>
              <a:defRPr sz="1400" kern="1200">
                <a:solidFill>
                  <a:schemeClr val="tx1"/>
                </a:solidFill>
                <a:latin typeface="+mn-lt"/>
                <a:ea typeface="+mn-ea"/>
                <a:cs typeface="+mn-cs"/>
              </a:defRPr>
            </a:lvl4pPr>
            <a:lvl5pPr marL="1828800" indent="0" algn="l" defTabSz="914400" rtl="0" eaLnBrk="1" latinLnBrk="0" hangingPunct="1">
              <a:lnSpc>
                <a:spcPct val="150000"/>
              </a:lnSpc>
              <a:spcBef>
                <a:spcPts val="5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dirty="0"/>
              <a:t>Werkdag en weekdag zijn genormaliseerd, zodat ze met elkaar vergeleken kunnen worden. </a:t>
            </a:r>
          </a:p>
        </p:txBody>
      </p:sp>
      <p:pic>
        <p:nvPicPr>
          <p:cNvPr id="1026" name="Picture 2" descr="Strava - Fietsnavigatie met Strava Live Segments">
            <a:extLst>
              <a:ext uri="{FF2B5EF4-FFF2-40B4-BE49-F238E27FC236}">
                <a16:creationId xmlns:a16="http://schemas.microsoft.com/office/drawing/2014/main" id="{A310AC4D-A7CE-40D7-8FC4-34D269BE30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56760" y="1310770"/>
            <a:ext cx="4937490" cy="3094839"/>
          </a:xfrm>
          <a:prstGeom prst="rect">
            <a:avLst/>
          </a:prstGeom>
          <a:noFill/>
          <a:extLst>
            <a:ext uri="{909E8E84-426E-40DD-AFC4-6F175D3DCCD1}">
              <a14:hiddenFill xmlns:a14="http://schemas.microsoft.com/office/drawing/2010/main">
                <a:solidFill>
                  <a:srgbClr val="FFFFFF"/>
                </a:solidFill>
              </a14:hiddenFill>
            </a:ext>
          </a:extLst>
        </p:spPr>
      </p:pic>
      <p:sp>
        <p:nvSpPr>
          <p:cNvPr id="13" name="Tekstvak 12">
            <a:extLst>
              <a:ext uri="{FF2B5EF4-FFF2-40B4-BE49-F238E27FC236}">
                <a16:creationId xmlns:a16="http://schemas.microsoft.com/office/drawing/2014/main" id="{36E643DB-0126-45A7-8262-9CD36F22967D}"/>
              </a:ext>
            </a:extLst>
          </p:cNvPr>
          <p:cNvSpPr txBox="1"/>
          <p:nvPr/>
        </p:nvSpPr>
        <p:spPr>
          <a:xfrm>
            <a:off x="300351" y="4299019"/>
            <a:ext cx="4134924" cy="830997"/>
          </a:xfrm>
          <a:prstGeom prst="rect">
            <a:avLst/>
          </a:prstGeom>
          <a:solidFill>
            <a:schemeClr val="accent6">
              <a:lumMod val="20000"/>
              <a:lumOff val="80000"/>
            </a:schemeClr>
          </a:solidFill>
        </p:spPr>
        <p:txBody>
          <a:bodyPr wrap="square" rtlCol="0">
            <a:spAutoFit/>
          </a:bodyPr>
          <a:lstStyle/>
          <a:p>
            <a:r>
              <a:rPr lang="nl-NL" sz="1600" dirty="0"/>
              <a:t>Met </a:t>
            </a:r>
            <a:r>
              <a:rPr lang="nl-NL" sz="1600" dirty="0" err="1"/>
              <a:t>Strava</a:t>
            </a:r>
            <a:r>
              <a:rPr lang="nl-NL" sz="1600" dirty="0"/>
              <a:t> kun je niet vaststellen wat de omvang van het aantal fietsers op een wegvak is. </a:t>
            </a:r>
            <a:endParaRPr lang="LID4096" sz="1600" dirty="0"/>
          </a:p>
        </p:txBody>
      </p:sp>
      <p:sp>
        <p:nvSpPr>
          <p:cNvPr id="14" name="Tekstvak 13">
            <a:extLst>
              <a:ext uri="{FF2B5EF4-FFF2-40B4-BE49-F238E27FC236}">
                <a16:creationId xmlns:a16="http://schemas.microsoft.com/office/drawing/2014/main" id="{DF51E25B-3576-457A-9E99-4C5662094E45}"/>
              </a:ext>
            </a:extLst>
          </p:cNvPr>
          <p:cNvSpPr txBox="1"/>
          <p:nvPr/>
        </p:nvSpPr>
        <p:spPr>
          <a:xfrm>
            <a:off x="300351" y="3337502"/>
            <a:ext cx="4134924" cy="830997"/>
          </a:xfrm>
          <a:prstGeom prst="rect">
            <a:avLst/>
          </a:prstGeom>
          <a:solidFill>
            <a:schemeClr val="accent6">
              <a:lumMod val="20000"/>
              <a:lumOff val="80000"/>
            </a:schemeClr>
          </a:solidFill>
        </p:spPr>
        <p:txBody>
          <a:bodyPr wrap="square" rtlCol="0">
            <a:spAutoFit/>
          </a:bodyPr>
          <a:lstStyle/>
          <a:p>
            <a:r>
              <a:rPr lang="nl-NL" sz="1600" dirty="0" err="1"/>
              <a:t>Strava</a:t>
            </a:r>
            <a:r>
              <a:rPr lang="nl-NL" sz="1600" dirty="0"/>
              <a:t> geeft inzicht in de relatieve verhouding van aantal fietsers tussen routes binnen de gebruikers van de </a:t>
            </a:r>
            <a:r>
              <a:rPr lang="nl-NL" sz="1600" dirty="0" err="1"/>
              <a:t>Strava</a:t>
            </a:r>
            <a:r>
              <a:rPr lang="nl-NL" sz="1600" dirty="0"/>
              <a:t>-app.</a:t>
            </a:r>
            <a:endParaRPr lang="LID4096" sz="1600" dirty="0"/>
          </a:p>
        </p:txBody>
      </p:sp>
      <p:pic>
        <p:nvPicPr>
          <p:cNvPr id="1028" name="Picture 4" descr="Strava, Sprint, Vinksite: meten en delen | IJCE | IJsclub Eindhoven">
            <a:extLst>
              <a:ext uri="{FF2B5EF4-FFF2-40B4-BE49-F238E27FC236}">
                <a16:creationId xmlns:a16="http://schemas.microsoft.com/office/drawing/2014/main" id="{03D62E01-37BB-4DF8-9581-4D99C817C4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12370" y="1915"/>
            <a:ext cx="1225731" cy="1223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32051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BE50A44C-3FDA-4E6F-8172-E187659A22CB}"/>
              </a:ext>
            </a:extLst>
          </p:cNvPr>
          <p:cNvSpPr>
            <a:spLocks noGrp="1"/>
          </p:cNvSpPr>
          <p:nvPr>
            <p:ph type="dt" sz="half" idx="10"/>
          </p:nvPr>
        </p:nvSpPr>
        <p:spPr/>
        <p:txBody>
          <a:bodyPr/>
          <a:lstStyle/>
          <a:p>
            <a:fld id="{4C758657-31F7-423D-833B-D5544437962A}"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81686312-64BD-4F9F-87D5-1B0F19CBF75F}"/>
              </a:ext>
            </a:extLst>
          </p:cNvPr>
          <p:cNvSpPr>
            <a:spLocks noGrp="1"/>
          </p:cNvSpPr>
          <p:nvPr>
            <p:ph type="sldNum" sz="quarter" idx="4"/>
          </p:nvPr>
        </p:nvSpPr>
        <p:spPr/>
        <p:txBody>
          <a:bodyPr/>
          <a:lstStyle/>
          <a:p>
            <a:fld id="{30EB25C8-E9E3-4D25-B37F-35DF7D8D9C13}" type="slidenum">
              <a:rPr lang="nl-NL" smtClean="0"/>
              <a:pPr/>
              <a:t>18</a:t>
            </a:fld>
            <a:endParaRPr lang="nl-NL" dirty="0"/>
          </a:p>
        </p:txBody>
      </p:sp>
      <p:sp>
        <p:nvSpPr>
          <p:cNvPr id="2" name="Titel 1">
            <a:extLst>
              <a:ext uri="{FF2B5EF4-FFF2-40B4-BE49-F238E27FC236}">
                <a16:creationId xmlns:a16="http://schemas.microsoft.com/office/drawing/2014/main" id="{C54CE59D-F305-4CD5-8BCB-2C05B45AAC5D}"/>
              </a:ext>
            </a:extLst>
          </p:cNvPr>
          <p:cNvSpPr>
            <a:spLocks noGrp="1"/>
          </p:cNvSpPr>
          <p:nvPr>
            <p:ph type="title" idx="4294967295"/>
          </p:nvPr>
        </p:nvSpPr>
        <p:spPr>
          <a:xfrm>
            <a:off x="213583" y="132716"/>
            <a:ext cx="10658475" cy="430887"/>
          </a:xfrm>
        </p:spPr>
        <p:txBody>
          <a:bodyPr/>
          <a:lstStyle/>
          <a:p>
            <a:r>
              <a:rPr lang="nl-NL" sz="2800" dirty="0" err="1"/>
              <a:t>Strava</a:t>
            </a:r>
            <a:r>
              <a:rPr lang="nl-NL" sz="2800" dirty="0"/>
              <a:t> – Noord-Holland</a:t>
            </a:r>
            <a:endParaRPr lang="LID4096" sz="2800" dirty="0"/>
          </a:p>
        </p:txBody>
      </p:sp>
      <p:grpSp>
        <p:nvGrpSpPr>
          <p:cNvPr id="9" name="Groep 8">
            <a:extLst>
              <a:ext uri="{FF2B5EF4-FFF2-40B4-BE49-F238E27FC236}">
                <a16:creationId xmlns:a16="http://schemas.microsoft.com/office/drawing/2014/main" id="{ED5BFA48-11F6-4494-BE3B-0012EA258D08}"/>
              </a:ext>
            </a:extLst>
          </p:cNvPr>
          <p:cNvGrpSpPr/>
          <p:nvPr/>
        </p:nvGrpSpPr>
        <p:grpSpPr>
          <a:xfrm>
            <a:off x="6029218" y="1300760"/>
            <a:ext cx="6162782" cy="4417463"/>
            <a:chOff x="6013979" y="1879014"/>
            <a:chExt cx="6162782" cy="4417463"/>
          </a:xfrm>
        </p:grpSpPr>
        <p:pic>
          <p:nvPicPr>
            <p:cNvPr id="22" name="Afbeelding 21">
              <a:extLst>
                <a:ext uri="{FF2B5EF4-FFF2-40B4-BE49-F238E27FC236}">
                  <a16:creationId xmlns:a16="http://schemas.microsoft.com/office/drawing/2014/main" id="{BE548809-9027-4B12-B7EA-9DDCD7D9C06A}"/>
                </a:ext>
              </a:extLst>
            </p:cNvPr>
            <p:cNvPicPr>
              <a:picLocks noChangeAspect="1"/>
            </p:cNvPicPr>
            <p:nvPr/>
          </p:nvPicPr>
          <p:blipFill>
            <a:blip r:embed="rId2"/>
            <a:stretch>
              <a:fillRect/>
            </a:stretch>
          </p:blipFill>
          <p:spPr>
            <a:xfrm>
              <a:off x="6013979" y="1879014"/>
              <a:ext cx="6162782" cy="4417463"/>
            </a:xfrm>
            <a:prstGeom prst="rect">
              <a:avLst/>
            </a:prstGeom>
          </p:spPr>
        </p:pic>
        <p:sp>
          <p:nvSpPr>
            <p:cNvPr id="18" name="Rechthoek: afgeronde hoeken 17">
              <a:extLst>
                <a:ext uri="{FF2B5EF4-FFF2-40B4-BE49-F238E27FC236}">
                  <a16:creationId xmlns:a16="http://schemas.microsoft.com/office/drawing/2014/main" id="{B5C49744-6BFD-4F9B-A0A1-9B543D3C27AD}"/>
                </a:ext>
              </a:extLst>
            </p:cNvPr>
            <p:cNvSpPr/>
            <p:nvPr/>
          </p:nvSpPr>
          <p:spPr>
            <a:xfrm>
              <a:off x="7742025" y="2232818"/>
              <a:ext cx="905523" cy="693623"/>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19" name="Rechthoek: afgeronde hoeken 18">
              <a:extLst>
                <a:ext uri="{FF2B5EF4-FFF2-40B4-BE49-F238E27FC236}">
                  <a16:creationId xmlns:a16="http://schemas.microsoft.com/office/drawing/2014/main" id="{961BED30-0D3E-4BF9-B5DC-3A556A1E4C5D}"/>
                </a:ext>
              </a:extLst>
            </p:cNvPr>
            <p:cNvSpPr/>
            <p:nvPr/>
          </p:nvSpPr>
          <p:spPr>
            <a:xfrm>
              <a:off x="6825673" y="4719641"/>
              <a:ext cx="803564" cy="704893"/>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20" name="Rechthoek: afgeronde hoeken 19">
              <a:extLst>
                <a:ext uri="{FF2B5EF4-FFF2-40B4-BE49-F238E27FC236}">
                  <a16:creationId xmlns:a16="http://schemas.microsoft.com/office/drawing/2014/main" id="{8F279523-5E23-418B-86F8-3676831FE340}"/>
                </a:ext>
              </a:extLst>
            </p:cNvPr>
            <p:cNvSpPr/>
            <p:nvPr/>
          </p:nvSpPr>
          <p:spPr>
            <a:xfrm>
              <a:off x="11341608" y="3113858"/>
              <a:ext cx="678979" cy="47788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grpSp>
      <p:grpSp>
        <p:nvGrpSpPr>
          <p:cNvPr id="7" name="Groep 6">
            <a:extLst>
              <a:ext uri="{FF2B5EF4-FFF2-40B4-BE49-F238E27FC236}">
                <a16:creationId xmlns:a16="http://schemas.microsoft.com/office/drawing/2014/main" id="{3215FF63-D4AE-4F04-90F1-BC7037A33E67}"/>
              </a:ext>
            </a:extLst>
          </p:cNvPr>
          <p:cNvGrpSpPr/>
          <p:nvPr/>
        </p:nvGrpSpPr>
        <p:grpSpPr>
          <a:xfrm>
            <a:off x="46046" y="691087"/>
            <a:ext cx="5918965" cy="5009663"/>
            <a:chOff x="0" y="1879014"/>
            <a:chExt cx="5918965" cy="5009663"/>
          </a:xfrm>
        </p:grpSpPr>
        <p:pic>
          <p:nvPicPr>
            <p:cNvPr id="8" name="Afbeelding 7">
              <a:extLst>
                <a:ext uri="{FF2B5EF4-FFF2-40B4-BE49-F238E27FC236}">
                  <a16:creationId xmlns:a16="http://schemas.microsoft.com/office/drawing/2014/main" id="{2B0F7FCD-84D8-49ED-A2E3-B8CD456D122C}"/>
                </a:ext>
              </a:extLst>
            </p:cNvPr>
            <p:cNvPicPr>
              <a:picLocks noChangeAspect="1"/>
            </p:cNvPicPr>
            <p:nvPr/>
          </p:nvPicPr>
          <p:blipFill rotWithShape="1">
            <a:blip r:embed="rId3"/>
            <a:srcRect r="3500"/>
            <a:stretch/>
          </p:blipFill>
          <p:spPr>
            <a:xfrm>
              <a:off x="0" y="1879014"/>
              <a:ext cx="5918965" cy="5009663"/>
            </a:xfrm>
            <a:prstGeom prst="rect">
              <a:avLst/>
            </a:prstGeom>
          </p:spPr>
        </p:pic>
        <p:sp>
          <p:nvSpPr>
            <p:cNvPr id="23" name="Rechthoek: afgeronde hoeken 22">
              <a:extLst>
                <a:ext uri="{FF2B5EF4-FFF2-40B4-BE49-F238E27FC236}">
                  <a16:creationId xmlns:a16="http://schemas.microsoft.com/office/drawing/2014/main" id="{ECB9F267-4E94-40BD-8B7D-C4F4B93741FB}"/>
                </a:ext>
              </a:extLst>
            </p:cNvPr>
            <p:cNvSpPr/>
            <p:nvPr/>
          </p:nvSpPr>
          <p:spPr>
            <a:xfrm>
              <a:off x="1293091" y="3589017"/>
              <a:ext cx="3163455" cy="2063638"/>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grpSp>
      <p:grpSp>
        <p:nvGrpSpPr>
          <p:cNvPr id="13" name="Groep 12">
            <a:extLst>
              <a:ext uri="{FF2B5EF4-FFF2-40B4-BE49-F238E27FC236}">
                <a16:creationId xmlns:a16="http://schemas.microsoft.com/office/drawing/2014/main" id="{2A63E43A-83CA-404F-BDF5-F4EC62CC8E40}"/>
              </a:ext>
            </a:extLst>
          </p:cNvPr>
          <p:cNvGrpSpPr/>
          <p:nvPr/>
        </p:nvGrpSpPr>
        <p:grpSpPr>
          <a:xfrm>
            <a:off x="206111" y="780911"/>
            <a:ext cx="2683130" cy="458151"/>
            <a:chOff x="206111" y="780911"/>
            <a:chExt cx="2683130" cy="1421658"/>
          </a:xfrm>
        </p:grpSpPr>
        <p:sp>
          <p:nvSpPr>
            <p:cNvPr id="11" name="Tekstballon: rechthoek met afgeronde hoeken 10">
              <a:extLst>
                <a:ext uri="{FF2B5EF4-FFF2-40B4-BE49-F238E27FC236}">
                  <a16:creationId xmlns:a16="http://schemas.microsoft.com/office/drawing/2014/main" id="{A33B0EC4-9D6C-415F-8EF6-2FB514A8BFA0}"/>
                </a:ext>
              </a:extLst>
            </p:cNvPr>
            <p:cNvSpPr/>
            <p:nvPr/>
          </p:nvSpPr>
          <p:spPr>
            <a:xfrm>
              <a:off x="206111" y="780911"/>
              <a:ext cx="2683130" cy="1421658"/>
            </a:xfrm>
            <a:prstGeom prst="wedgeRoundRectCallout">
              <a:avLst>
                <a:gd name="adj1" fmla="val 9120"/>
                <a:gd name="adj2" fmla="val 356053"/>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12" name="Tekstvak 11">
              <a:extLst>
                <a:ext uri="{FF2B5EF4-FFF2-40B4-BE49-F238E27FC236}">
                  <a16:creationId xmlns:a16="http://schemas.microsoft.com/office/drawing/2014/main" id="{A3E1D198-203F-4C88-8396-63B6165B6D86}"/>
                </a:ext>
              </a:extLst>
            </p:cNvPr>
            <p:cNvSpPr txBox="1"/>
            <p:nvPr/>
          </p:nvSpPr>
          <p:spPr>
            <a:xfrm>
              <a:off x="260304" y="843678"/>
              <a:ext cx="2462873" cy="751248"/>
            </a:xfrm>
            <a:prstGeom prst="rect">
              <a:avLst/>
            </a:prstGeom>
            <a:noFill/>
          </p:spPr>
          <p:txBody>
            <a:bodyPr wrap="square" rtlCol="0">
              <a:spAutoFit/>
            </a:bodyPr>
            <a:lstStyle/>
            <a:p>
              <a:r>
                <a:rPr lang="nl-NL" sz="1200" dirty="0"/>
                <a:t>Aantal forse fietsstromen in Amsterdam. </a:t>
              </a:r>
              <a:endParaRPr lang="LID4096" sz="1200" dirty="0"/>
            </a:p>
          </p:txBody>
        </p:sp>
      </p:grpSp>
      <p:grpSp>
        <p:nvGrpSpPr>
          <p:cNvPr id="21" name="Groep 20">
            <a:extLst>
              <a:ext uri="{FF2B5EF4-FFF2-40B4-BE49-F238E27FC236}">
                <a16:creationId xmlns:a16="http://schemas.microsoft.com/office/drawing/2014/main" id="{4FCF8C56-A730-46E9-A6E1-CDC3918F187F}"/>
              </a:ext>
            </a:extLst>
          </p:cNvPr>
          <p:cNvGrpSpPr/>
          <p:nvPr/>
        </p:nvGrpSpPr>
        <p:grpSpPr>
          <a:xfrm>
            <a:off x="6801796" y="209825"/>
            <a:ext cx="2516670" cy="646331"/>
            <a:chOff x="150176" y="971834"/>
            <a:chExt cx="2683130" cy="802222"/>
          </a:xfrm>
        </p:grpSpPr>
        <p:sp>
          <p:nvSpPr>
            <p:cNvPr id="24" name="Tekstballon: rechthoek met afgeronde hoeken 23">
              <a:extLst>
                <a:ext uri="{FF2B5EF4-FFF2-40B4-BE49-F238E27FC236}">
                  <a16:creationId xmlns:a16="http://schemas.microsoft.com/office/drawing/2014/main" id="{EACCAF99-DA4C-4647-811F-4B93FAF77C78}"/>
                </a:ext>
              </a:extLst>
            </p:cNvPr>
            <p:cNvSpPr/>
            <p:nvPr/>
          </p:nvSpPr>
          <p:spPr>
            <a:xfrm>
              <a:off x="150176" y="971835"/>
              <a:ext cx="2683130" cy="802221"/>
            </a:xfrm>
            <a:prstGeom prst="wedgeRoundRectCallout">
              <a:avLst>
                <a:gd name="adj1" fmla="val 16899"/>
                <a:gd name="adj2" fmla="val 189155"/>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25" name="Tekstvak 24">
              <a:extLst>
                <a:ext uri="{FF2B5EF4-FFF2-40B4-BE49-F238E27FC236}">
                  <a16:creationId xmlns:a16="http://schemas.microsoft.com/office/drawing/2014/main" id="{C26A56F2-6514-4E46-82DC-224EAC5FCA4A}"/>
                </a:ext>
              </a:extLst>
            </p:cNvPr>
            <p:cNvSpPr txBox="1"/>
            <p:nvPr/>
          </p:nvSpPr>
          <p:spPr>
            <a:xfrm>
              <a:off x="191879" y="971834"/>
              <a:ext cx="2531562" cy="802222"/>
            </a:xfrm>
            <a:prstGeom prst="rect">
              <a:avLst/>
            </a:prstGeom>
            <a:noFill/>
          </p:spPr>
          <p:txBody>
            <a:bodyPr wrap="square" rtlCol="0">
              <a:spAutoFit/>
            </a:bodyPr>
            <a:lstStyle/>
            <a:p>
              <a:r>
                <a:rPr lang="nl-NL" sz="1200" dirty="0"/>
                <a:t>In het weekend in verhouding weinig gebruik van de route tussen Amsterdam en Zaanstad. </a:t>
              </a:r>
              <a:endParaRPr lang="LID4096" sz="1200" dirty="0"/>
            </a:p>
          </p:txBody>
        </p:sp>
      </p:grpSp>
      <p:grpSp>
        <p:nvGrpSpPr>
          <p:cNvPr id="26" name="Groep 25">
            <a:extLst>
              <a:ext uri="{FF2B5EF4-FFF2-40B4-BE49-F238E27FC236}">
                <a16:creationId xmlns:a16="http://schemas.microsoft.com/office/drawing/2014/main" id="{0921FB05-EA35-4CFD-AC49-5EBBF3D0A229}"/>
              </a:ext>
            </a:extLst>
          </p:cNvPr>
          <p:cNvGrpSpPr/>
          <p:nvPr/>
        </p:nvGrpSpPr>
        <p:grpSpPr>
          <a:xfrm>
            <a:off x="6029218" y="5787461"/>
            <a:ext cx="2516670" cy="667919"/>
            <a:chOff x="206111" y="780911"/>
            <a:chExt cx="2683130" cy="1421658"/>
          </a:xfrm>
        </p:grpSpPr>
        <p:sp>
          <p:nvSpPr>
            <p:cNvPr id="27" name="Tekstballon: rechthoek met afgeronde hoeken 26">
              <a:extLst>
                <a:ext uri="{FF2B5EF4-FFF2-40B4-BE49-F238E27FC236}">
                  <a16:creationId xmlns:a16="http://schemas.microsoft.com/office/drawing/2014/main" id="{29D8D455-C9D7-4560-A8E1-C069F5950B5C}"/>
                </a:ext>
              </a:extLst>
            </p:cNvPr>
            <p:cNvSpPr/>
            <p:nvPr/>
          </p:nvSpPr>
          <p:spPr>
            <a:xfrm>
              <a:off x="206111" y="780911"/>
              <a:ext cx="2683130" cy="1421658"/>
            </a:xfrm>
            <a:prstGeom prst="wedgeRoundRectCallout">
              <a:avLst>
                <a:gd name="adj1" fmla="val 4183"/>
                <a:gd name="adj2" fmla="val -163098"/>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28" name="Tekstvak 27">
              <a:extLst>
                <a:ext uri="{FF2B5EF4-FFF2-40B4-BE49-F238E27FC236}">
                  <a16:creationId xmlns:a16="http://schemas.microsoft.com/office/drawing/2014/main" id="{BA262351-C059-45A0-A6F3-3EC36F644784}"/>
                </a:ext>
              </a:extLst>
            </p:cNvPr>
            <p:cNvSpPr txBox="1"/>
            <p:nvPr/>
          </p:nvSpPr>
          <p:spPr>
            <a:xfrm>
              <a:off x="260304" y="843677"/>
              <a:ext cx="2462873" cy="979782"/>
            </a:xfrm>
            <a:prstGeom prst="rect">
              <a:avLst/>
            </a:prstGeom>
            <a:noFill/>
          </p:spPr>
          <p:txBody>
            <a:bodyPr wrap="square" rtlCol="0">
              <a:spAutoFit/>
            </a:bodyPr>
            <a:lstStyle/>
            <a:p>
              <a:r>
                <a:rPr lang="nl-NL" sz="1200" dirty="0"/>
                <a:t>In het weekend in verhouding weinig gefietst op route Amsterdam - Hoofddorp. </a:t>
              </a:r>
              <a:endParaRPr lang="LID4096" sz="1200" dirty="0"/>
            </a:p>
          </p:txBody>
        </p:sp>
      </p:grpSp>
      <p:grpSp>
        <p:nvGrpSpPr>
          <p:cNvPr id="29" name="Groep 28">
            <a:extLst>
              <a:ext uri="{FF2B5EF4-FFF2-40B4-BE49-F238E27FC236}">
                <a16:creationId xmlns:a16="http://schemas.microsoft.com/office/drawing/2014/main" id="{B5B4333E-BF11-46C0-8013-07C5B29F1229}"/>
              </a:ext>
            </a:extLst>
          </p:cNvPr>
          <p:cNvGrpSpPr/>
          <p:nvPr/>
        </p:nvGrpSpPr>
        <p:grpSpPr>
          <a:xfrm>
            <a:off x="9613723" y="225505"/>
            <a:ext cx="2516670" cy="646330"/>
            <a:chOff x="206111" y="780911"/>
            <a:chExt cx="2683130" cy="1421658"/>
          </a:xfrm>
        </p:grpSpPr>
        <p:sp>
          <p:nvSpPr>
            <p:cNvPr id="30" name="Tekstballon: rechthoek met afgeronde hoeken 29">
              <a:extLst>
                <a:ext uri="{FF2B5EF4-FFF2-40B4-BE49-F238E27FC236}">
                  <a16:creationId xmlns:a16="http://schemas.microsoft.com/office/drawing/2014/main" id="{9E671DA5-D109-4932-A5AB-A31E42C39A9F}"/>
                </a:ext>
              </a:extLst>
            </p:cNvPr>
            <p:cNvSpPr/>
            <p:nvPr/>
          </p:nvSpPr>
          <p:spPr>
            <a:xfrm>
              <a:off x="206111" y="780911"/>
              <a:ext cx="2683130" cy="1421658"/>
            </a:xfrm>
            <a:prstGeom prst="wedgeRoundRectCallout">
              <a:avLst>
                <a:gd name="adj1" fmla="val 31573"/>
                <a:gd name="adj2" fmla="val 330766"/>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31" name="Tekstvak 30">
              <a:extLst>
                <a:ext uri="{FF2B5EF4-FFF2-40B4-BE49-F238E27FC236}">
                  <a16:creationId xmlns:a16="http://schemas.microsoft.com/office/drawing/2014/main" id="{E9DF36BA-1E8B-4FEE-8F6D-ED62C877857A}"/>
                </a:ext>
              </a:extLst>
            </p:cNvPr>
            <p:cNvSpPr txBox="1"/>
            <p:nvPr/>
          </p:nvSpPr>
          <p:spPr>
            <a:xfrm>
              <a:off x="260303" y="843678"/>
              <a:ext cx="2628937" cy="1050231"/>
            </a:xfrm>
            <a:prstGeom prst="rect">
              <a:avLst/>
            </a:prstGeom>
            <a:noFill/>
          </p:spPr>
          <p:txBody>
            <a:bodyPr wrap="square" rtlCol="0">
              <a:spAutoFit/>
            </a:bodyPr>
            <a:lstStyle/>
            <a:p>
              <a:r>
                <a:rPr lang="nl-NL" sz="1200" dirty="0"/>
                <a:t>Route langs Markenmeer is aantrekkelijke fietsroute in het weekend. </a:t>
              </a:r>
              <a:endParaRPr lang="LID4096" sz="1200" dirty="0"/>
            </a:p>
          </p:txBody>
        </p:sp>
      </p:grpSp>
      <p:grpSp>
        <p:nvGrpSpPr>
          <p:cNvPr id="35" name="Groep 34">
            <a:extLst>
              <a:ext uri="{FF2B5EF4-FFF2-40B4-BE49-F238E27FC236}">
                <a16:creationId xmlns:a16="http://schemas.microsoft.com/office/drawing/2014/main" id="{6A43D9C8-43F9-4546-AFEA-3A5D1F202C7D}"/>
              </a:ext>
            </a:extLst>
          </p:cNvPr>
          <p:cNvGrpSpPr/>
          <p:nvPr/>
        </p:nvGrpSpPr>
        <p:grpSpPr>
          <a:xfrm>
            <a:off x="9519156" y="5862372"/>
            <a:ext cx="2516670" cy="667919"/>
            <a:chOff x="206111" y="780912"/>
            <a:chExt cx="2683130" cy="573015"/>
          </a:xfrm>
        </p:grpSpPr>
        <p:sp>
          <p:nvSpPr>
            <p:cNvPr id="36" name="Tekstballon: rechthoek met afgeronde hoeken 35">
              <a:extLst>
                <a:ext uri="{FF2B5EF4-FFF2-40B4-BE49-F238E27FC236}">
                  <a16:creationId xmlns:a16="http://schemas.microsoft.com/office/drawing/2014/main" id="{AF6DADD9-E63D-4BA2-910F-21AD96527CBB}"/>
                </a:ext>
              </a:extLst>
            </p:cNvPr>
            <p:cNvSpPr/>
            <p:nvPr/>
          </p:nvSpPr>
          <p:spPr>
            <a:xfrm>
              <a:off x="206111" y="780912"/>
              <a:ext cx="2683130" cy="453191"/>
            </a:xfrm>
            <a:prstGeom prst="wedgeRoundRectCallout">
              <a:avLst>
                <a:gd name="adj1" fmla="val -40571"/>
                <a:gd name="adj2" fmla="val -144476"/>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37" name="Tekstvak 36">
              <a:extLst>
                <a:ext uri="{FF2B5EF4-FFF2-40B4-BE49-F238E27FC236}">
                  <a16:creationId xmlns:a16="http://schemas.microsoft.com/office/drawing/2014/main" id="{80DC79CB-6847-468D-B3E5-D109C6C16112}"/>
                </a:ext>
              </a:extLst>
            </p:cNvPr>
            <p:cNvSpPr txBox="1"/>
            <p:nvPr/>
          </p:nvSpPr>
          <p:spPr>
            <a:xfrm>
              <a:off x="206111" y="780912"/>
              <a:ext cx="2462873" cy="573015"/>
            </a:xfrm>
            <a:prstGeom prst="rect">
              <a:avLst/>
            </a:prstGeom>
            <a:noFill/>
          </p:spPr>
          <p:txBody>
            <a:bodyPr wrap="square" rtlCol="0">
              <a:spAutoFit/>
            </a:bodyPr>
            <a:lstStyle/>
            <a:p>
              <a:r>
                <a:rPr lang="nl-NL" sz="1200" dirty="0"/>
                <a:t>Grote stroom fietsers richting de Vechtstreek. </a:t>
              </a:r>
              <a:endParaRPr lang="LID4096" sz="1200" dirty="0"/>
            </a:p>
          </p:txBody>
        </p:sp>
      </p:grpSp>
      <p:sp>
        <p:nvSpPr>
          <p:cNvPr id="38" name="Rechthoek: afgeronde hoeken 37">
            <a:extLst>
              <a:ext uri="{FF2B5EF4-FFF2-40B4-BE49-F238E27FC236}">
                <a16:creationId xmlns:a16="http://schemas.microsoft.com/office/drawing/2014/main" id="{73EC95D9-2369-428C-B7CD-33ECCD5B5494}"/>
              </a:ext>
            </a:extLst>
          </p:cNvPr>
          <p:cNvSpPr/>
          <p:nvPr/>
        </p:nvSpPr>
        <p:spPr>
          <a:xfrm>
            <a:off x="9159666" y="4018146"/>
            <a:ext cx="803564" cy="1659429"/>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 name="Tekstvak 2">
            <a:extLst>
              <a:ext uri="{FF2B5EF4-FFF2-40B4-BE49-F238E27FC236}">
                <a16:creationId xmlns:a16="http://schemas.microsoft.com/office/drawing/2014/main" id="{19D03CC0-86F8-40F5-A044-6CCABF067F38}"/>
              </a:ext>
            </a:extLst>
          </p:cNvPr>
          <p:cNvSpPr txBox="1"/>
          <p:nvPr/>
        </p:nvSpPr>
        <p:spPr>
          <a:xfrm>
            <a:off x="542171" y="5782918"/>
            <a:ext cx="3960421" cy="923330"/>
          </a:xfrm>
          <a:prstGeom prst="rect">
            <a:avLst/>
          </a:prstGeom>
          <a:noFill/>
        </p:spPr>
        <p:txBody>
          <a:bodyPr wrap="square" rtlCol="0">
            <a:spAutoFit/>
          </a:bodyPr>
          <a:lstStyle/>
          <a:p>
            <a:r>
              <a:rPr lang="nl-NL" dirty="0"/>
              <a:t>Recreatieve fietsers leggen niet altijd dezelfde routes af als utilitaire fietsers</a:t>
            </a:r>
            <a:endParaRPr lang="LID4096" dirty="0"/>
          </a:p>
        </p:txBody>
      </p:sp>
      <p:pic>
        <p:nvPicPr>
          <p:cNvPr id="32" name="Afbeelding 31">
            <a:extLst>
              <a:ext uri="{FF2B5EF4-FFF2-40B4-BE49-F238E27FC236}">
                <a16:creationId xmlns:a16="http://schemas.microsoft.com/office/drawing/2014/main" id="{5DC24D96-00C4-4810-9B50-88F0791CC8D3}"/>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657345" y="798238"/>
            <a:ext cx="1186008" cy="458151"/>
          </a:xfrm>
          <a:prstGeom prst="rect">
            <a:avLst/>
          </a:prstGeom>
          <a:noFill/>
          <a:ln>
            <a:noFill/>
          </a:ln>
        </p:spPr>
      </p:pic>
    </p:spTree>
    <p:extLst>
      <p:ext uri="{BB962C8B-B14F-4D97-AF65-F5344CB8AC3E}">
        <p14:creationId xmlns:p14="http://schemas.microsoft.com/office/powerpoint/2010/main" val="8597059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Afbeelding 11">
            <a:extLst>
              <a:ext uri="{FF2B5EF4-FFF2-40B4-BE49-F238E27FC236}">
                <a16:creationId xmlns:a16="http://schemas.microsoft.com/office/drawing/2014/main" id="{36843557-6C07-455F-AE9A-18660644AA98}"/>
              </a:ext>
            </a:extLst>
          </p:cNvPr>
          <p:cNvPicPr>
            <a:picLocks noChangeAspect="1"/>
          </p:cNvPicPr>
          <p:nvPr/>
        </p:nvPicPr>
        <p:blipFill>
          <a:blip r:embed="rId2"/>
          <a:stretch>
            <a:fillRect/>
          </a:stretch>
        </p:blipFill>
        <p:spPr>
          <a:xfrm>
            <a:off x="700818" y="835996"/>
            <a:ext cx="6010272" cy="5186006"/>
          </a:xfrm>
          <a:prstGeom prst="rect">
            <a:avLst/>
          </a:prstGeom>
        </p:spPr>
      </p:pic>
      <p:sp>
        <p:nvSpPr>
          <p:cNvPr id="4" name="Tijdelijke aanduiding voor datum 3">
            <a:extLst>
              <a:ext uri="{FF2B5EF4-FFF2-40B4-BE49-F238E27FC236}">
                <a16:creationId xmlns:a16="http://schemas.microsoft.com/office/drawing/2014/main" id="{BE50A44C-3FDA-4E6F-8172-E187659A22CB}"/>
              </a:ext>
            </a:extLst>
          </p:cNvPr>
          <p:cNvSpPr>
            <a:spLocks noGrp="1"/>
          </p:cNvSpPr>
          <p:nvPr>
            <p:ph type="dt" sz="half" idx="10"/>
          </p:nvPr>
        </p:nvSpPr>
        <p:spPr/>
        <p:txBody>
          <a:bodyPr/>
          <a:lstStyle/>
          <a:p>
            <a:fld id="{D72DC611-F5EC-4720-8AFC-1D089709D61A}"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81686312-64BD-4F9F-87D5-1B0F19CBF75F}"/>
              </a:ext>
            </a:extLst>
          </p:cNvPr>
          <p:cNvSpPr>
            <a:spLocks noGrp="1"/>
          </p:cNvSpPr>
          <p:nvPr>
            <p:ph type="sldNum" sz="quarter" idx="4"/>
          </p:nvPr>
        </p:nvSpPr>
        <p:spPr/>
        <p:txBody>
          <a:bodyPr/>
          <a:lstStyle/>
          <a:p>
            <a:fld id="{30EB25C8-E9E3-4D25-B37F-35DF7D8D9C13}" type="slidenum">
              <a:rPr lang="nl-NL" smtClean="0"/>
              <a:pPr/>
              <a:t>19</a:t>
            </a:fld>
            <a:endParaRPr lang="nl-NL" dirty="0"/>
          </a:p>
        </p:txBody>
      </p:sp>
      <p:pic>
        <p:nvPicPr>
          <p:cNvPr id="9" name="Afbeelding 8">
            <a:extLst>
              <a:ext uri="{FF2B5EF4-FFF2-40B4-BE49-F238E27FC236}">
                <a16:creationId xmlns:a16="http://schemas.microsoft.com/office/drawing/2014/main" id="{1057766A-D61C-46A6-AF0C-1C7F9622C4B1}"/>
              </a:ext>
            </a:extLst>
          </p:cNvPr>
          <p:cNvPicPr>
            <a:picLocks noChangeAspect="1"/>
          </p:cNvPicPr>
          <p:nvPr/>
        </p:nvPicPr>
        <p:blipFill>
          <a:blip r:embed="rId3"/>
          <a:stretch>
            <a:fillRect/>
          </a:stretch>
        </p:blipFill>
        <p:spPr>
          <a:xfrm>
            <a:off x="7605626" y="1179660"/>
            <a:ext cx="3266432" cy="4498679"/>
          </a:xfrm>
          <a:prstGeom prst="rect">
            <a:avLst/>
          </a:prstGeom>
        </p:spPr>
      </p:pic>
      <p:sp>
        <p:nvSpPr>
          <p:cNvPr id="11" name="Titel 1">
            <a:extLst>
              <a:ext uri="{FF2B5EF4-FFF2-40B4-BE49-F238E27FC236}">
                <a16:creationId xmlns:a16="http://schemas.microsoft.com/office/drawing/2014/main" id="{44202C35-C5A3-4027-B2AD-DCC4F224940C}"/>
              </a:ext>
            </a:extLst>
          </p:cNvPr>
          <p:cNvSpPr txBox="1">
            <a:spLocks/>
          </p:cNvSpPr>
          <p:nvPr/>
        </p:nvSpPr>
        <p:spPr>
          <a:xfrm>
            <a:off x="213583" y="123848"/>
            <a:ext cx="10658475" cy="430887"/>
          </a:xfrm>
          <a:prstGeom prst="rect">
            <a:avLst/>
          </a:prstGeom>
        </p:spPr>
        <p:txBody>
          <a:bodyPr vert="horz" wrap="square" lIns="0" tIns="0" rIns="0" bIns="0" rtlCol="0" anchor="b">
            <a:spAutoFit/>
          </a:bodyPr>
          <a:lstStyle>
            <a:lvl1pPr algn="l" defTabSz="914400" rtl="0" eaLnBrk="1" latinLnBrk="0" hangingPunct="1">
              <a:lnSpc>
                <a:spcPct val="100000"/>
              </a:lnSpc>
              <a:spcBef>
                <a:spcPct val="0"/>
              </a:spcBef>
              <a:buNone/>
              <a:defRPr sz="3600" b="1" kern="1200">
                <a:solidFill>
                  <a:schemeClr val="tx1"/>
                </a:solidFill>
                <a:latin typeface="+mj-lt"/>
                <a:ea typeface="+mj-ea"/>
                <a:cs typeface="+mj-cs"/>
              </a:defRPr>
            </a:lvl1pPr>
          </a:lstStyle>
          <a:p>
            <a:r>
              <a:rPr lang="nl-NL" sz="2800" dirty="0" err="1"/>
              <a:t>Strava</a:t>
            </a:r>
            <a:r>
              <a:rPr lang="nl-NL" sz="2800" dirty="0"/>
              <a:t> – Noord-Holland </a:t>
            </a:r>
            <a:endParaRPr lang="LID4096" sz="2800" dirty="0"/>
          </a:p>
        </p:txBody>
      </p:sp>
      <p:grpSp>
        <p:nvGrpSpPr>
          <p:cNvPr id="13" name="Groep 12">
            <a:extLst>
              <a:ext uri="{FF2B5EF4-FFF2-40B4-BE49-F238E27FC236}">
                <a16:creationId xmlns:a16="http://schemas.microsoft.com/office/drawing/2014/main" id="{51ABD617-742D-40E1-A436-F390AABD6DE4}"/>
              </a:ext>
            </a:extLst>
          </p:cNvPr>
          <p:cNvGrpSpPr/>
          <p:nvPr/>
        </p:nvGrpSpPr>
        <p:grpSpPr>
          <a:xfrm>
            <a:off x="9873262" y="557905"/>
            <a:ext cx="2186995" cy="568812"/>
            <a:chOff x="206111" y="780911"/>
            <a:chExt cx="2683130" cy="1421658"/>
          </a:xfrm>
        </p:grpSpPr>
        <p:sp>
          <p:nvSpPr>
            <p:cNvPr id="15" name="Tekstballon: rechthoek met afgeronde hoeken 14">
              <a:extLst>
                <a:ext uri="{FF2B5EF4-FFF2-40B4-BE49-F238E27FC236}">
                  <a16:creationId xmlns:a16="http://schemas.microsoft.com/office/drawing/2014/main" id="{39BE5941-9ABE-416F-B2C6-D86B8AA23B6D}"/>
                </a:ext>
              </a:extLst>
            </p:cNvPr>
            <p:cNvSpPr/>
            <p:nvPr/>
          </p:nvSpPr>
          <p:spPr>
            <a:xfrm>
              <a:off x="206111" y="780911"/>
              <a:ext cx="2683130" cy="1421658"/>
            </a:xfrm>
            <a:prstGeom prst="wedgeRoundRectCallout">
              <a:avLst>
                <a:gd name="adj1" fmla="val -44560"/>
                <a:gd name="adj2" fmla="val 146510"/>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16" name="Tekstvak 15">
              <a:extLst>
                <a:ext uri="{FF2B5EF4-FFF2-40B4-BE49-F238E27FC236}">
                  <a16:creationId xmlns:a16="http://schemas.microsoft.com/office/drawing/2014/main" id="{6C16D9F9-D133-422A-A246-013D8FBF6C8A}"/>
                </a:ext>
              </a:extLst>
            </p:cNvPr>
            <p:cNvSpPr txBox="1"/>
            <p:nvPr/>
          </p:nvSpPr>
          <p:spPr>
            <a:xfrm>
              <a:off x="260304" y="843678"/>
              <a:ext cx="2462874" cy="576930"/>
            </a:xfrm>
            <a:prstGeom prst="rect">
              <a:avLst/>
            </a:prstGeom>
            <a:noFill/>
          </p:spPr>
          <p:txBody>
            <a:bodyPr wrap="square" rtlCol="0">
              <a:spAutoFit/>
            </a:bodyPr>
            <a:lstStyle/>
            <a:p>
              <a:r>
                <a:rPr lang="nl-NL" sz="1200" dirty="0"/>
                <a:t>Op Texel nauwelijks actieve </a:t>
              </a:r>
              <a:r>
                <a:rPr lang="nl-NL" sz="1200" dirty="0" err="1"/>
                <a:t>Strava</a:t>
              </a:r>
              <a:r>
                <a:rPr lang="nl-NL" sz="1200" dirty="0"/>
                <a:t>-fietsers. </a:t>
              </a:r>
              <a:endParaRPr lang="LID4096" sz="1200" dirty="0"/>
            </a:p>
          </p:txBody>
        </p:sp>
      </p:grpSp>
      <p:grpSp>
        <p:nvGrpSpPr>
          <p:cNvPr id="17" name="Groep 16">
            <a:extLst>
              <a:ext uri="{FF2B5EF4-FFF2-40B4-BE49-F238E27FC236}">
                <a16:creationId xmlns:a16="http://schemas.microsoft.com/office/drawing/2014/main" id="{F3537725-2116-4B01-8E09-4E86E17E48D5}"/>
              </a:ext>
            </a:extLst>
          </p:cNvPr>
          <p:cNvGrpSpPr/>
          <p:nvPr/>
        </p:nvGrpSpPr>
        <p:grpSpPr>
          <a:xfrm>
            <a:off x="131743" y="692660"/>
            <a:ext cx="2186995" cy="1137624"/>
            <a:chOff x="206111" y="780911"/>
            <a:chExt cx="2683130" cy="1421658"/>
          </a:xfrm>
        </p:grpSpPr>
        <p:sp>
          <p:nvSpPr>
            <p:cNvPr id="18" name="Tekstballon: rechthoek met afgeronde hoeken 17">
              <a:extLst>
                <a:ext uri="{FF2B5EF4-FFF2-40B4-BE49-F238E27FC236}">
                  <a16:creationId xmlns:a16="http://schemas.microsoft.com/office/drawing/2014/main" id="{86436041-69B5-4F95-BC2F-B0FA92415800}"/>
                </a:ext>
              </a:extLst>
            </p:cNvPr>
            <p:cNvSpPr/>
            <p:nvPr/>
          </p:nvSpPr>
          <p:spPr>
            <a:xfrm>
              <a:off x="206111" y="780911"/>
              <a:ext cx="2683130" cy="1421658"/>
            </a:xfrm>
            <a:prstGeom prst="wedgeRoundRectCallout">
              <a:avLst>
                <a:gd name="adj1" fmla="val 61781"/>
                <a:gd name="adj2" fmla="val 124705"/>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19" name="Tekstvak 18">
              <a:extLst>
                <a:ext uri="{FF2B5EF4-FFF2-40B4-BE49-F238E27FC236}">
                  <a16:creationId xmlns:a16="http://schemas.microsoft.com/office/drawing/2014/main" id="{DD4F6378-1174-4D4A-84FA-39F69C1EFDD0}"/>
                </a:ext>
              </a:extLst>
            </p:cNvPr>
            <p:cNvSpPr txBox="1"/>
            <p:nvPr/>
          </p:nvSpPr>
          <p:spPr>
            <a:xfrm>
              <a:off x="260304" y="843678"/>
              <a:ext cx="2462874" cy="1269247"/>
            </a:xfrm>
            <a:prstGeom prst="rect">
              <a:avLst/>
            </a:prstGeom>
            <a:noFill/>
          </p:spPr>
          <p:txBody>
            <a:bodyPr wrap="square" rtlCol="0">
              <a:spAutoFit/>
            </a:bodyPr>
            <a:lstStyle/>
            <a:p>
              <a:r>
                <a:rPr lang="nl-NL" sz="1200" dirty="0"/>
                <a:t>In het landelijk gebied is weinig fietsverkeer. Kustgebieden en rand langs het IJsselmeer zijn  uitgezonderd. </a:t>
              </a:r>
              <a:endParaRPr lang="LID4096" sz="1200" dirty="0"/>
            </a:p>
          </p:txBody>
        </p:sp>
      </p:grpSp>
      <p:sp>
        <p:nvSpPr>
          <p:cNvPr id="21" name="Tekstvak 20">
            <a:extLst>
              <a:ext uri="{FF2B5EF4-FFF2-40B4-BE49-F238E27FC236}">
                <a16:creationId xmlns:a16="http://schemas.microsoft.com/office/drawing/2014/main" id="{21CC3154-B58D-44F8-896B-9A7DE805C9C4}"/>
              </a:ext>
            </a:extLst>
          </p:cNvPr>
          <p:cNvSpPr txBox="1"/>
          <p:nvPr/>
        </p:nvSpPr>
        <p:spPr>
          <a:xfrm>
            <a:off x="5598160" y="5669503"/>
            <a:ext cx="2007466" cy="276999"/>
          </a:xfrm>
          <a:prstGeom prst="rect">
            <a:avLst/>
          </a:prstGeom>
          <a:noFill/>
        </p:spPr>
        <p:txBody>
          <a:bodyPr wrap="square" rtlCol="0">
            <a:spAutoFit/>
          </a:bodyPr>
          <a:lstStyle/>
          <a:p>
            <a:r>
              <a:rPr lang="nl-NL" sz="1200" dirty="0"/>
              <a:t>…</a:t>
            </a:r>
            <a:endParaRPr lang="LID4096" sz="1200" dirty="0"/>
          </a:p>
        </p:txBody>
      </p:sp>
      <p:pic>
        <p:nvPicPr>
          <p:cNvPr id="20" name="Afbeelding 19">
            <a:extLst>
              <a:ext uri="{FF2B5EF4-FFF2-40B4-BE49-F238E27FC236}">
                <a16:creationId xmlns:a16="http://schemas.microsoft.com/office/drawing/2014/main" id="{91CDC623-0A4A-4043-B422-9DF6F74FC546}"/>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5379346" y="950584"/>
            <a:ext cx="1186008" cy="458151"/>
          </a:xfrm>
          <a:prstGeom prst="rect">
            <a:avLst/>
          </a:prstGeom>
          <a:noFill/>
          <a:ln>
            <a:noFill/>
          </a:ln>
        </p:spPr>
      </p:pic>
    </p:spTree>
    <p:extLst>
      <p:ext uri="{BB962C8B-B14F-4D97-AF65-F5344CB8AC3E}">
        <p14:creationId xmlns:p14="http://schemas.microsoft.com/office/powerpoint/2010/main" val="31178262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2A55AC-D57C-4440-8B00-DC699E738A77}"/>
              </a:ext>
            </a:extLst>
          </p:cNvPr>
          <p:cNvSpPr>
            <a:spLocks noGrp="1"/>
          </p:cNvSpPr>
          <p:nvPr>
            <p:ph type="ctrTitle"/>
          </p:nvPr>
        </p:nvSpPr>
        <p:spPr>
          <a:xfrm>
            <a:off x="766764" y="2171753"/>
            <a:ext cx="3769180" cy="1107996"/>
          </a:xfrm>
        </p:spPr>
        <p:txBody>
          <a:bodyPr/>
          <a:lstStyle/>
          <a:p>
            <a:r>
              <a:rPr lang="nl-NL" dirty="0"/>
              <a:t>Dimensionering recreatieve fiets</a:t>
            </a:r>
          </a:p>
        </p:txBody>
      </p:sp>
      <p:sp>
        <p:nvSpPr>
          <p:cNvPr id="3" name="Ondertitel 2">
            <a:extLst>
              <a:ext uri="{FF2B5EF4-FFF2-40B4-BE49-F238E27FC236}">
                <a16:creationId xmlns:a16="http://schemas.microsoft.com/office/drawing/2014/main" id="{865D6EC8-F80B-464D-A88D-A306B4D91FA6}"/>
              </a:ext>
            </a:extLst>
          </p:cNvPr>
          <p:cNvSpPr>
            <a:spLocks noGrp="1"/>
          </p:cNvSpPr>
          <p:nvPr>
            <p:ph type="subTitle" idx="1"/>
          </p:nvPr>
        </p:nvSpPr>
        <p:spPr/>
        <p:txBody>
          <a:bodyPr/>
          <a:lstStyle/>
          <a:p>
            <a:r>
              <a:rPr lang="nl-NL" dirty="0"/>
              <a:t>Presentatie Kenniscafé </a:t>
            </a:r>
          </a:p>
        </p:txBody>
      </p:sp>
      <p:sp>
        <p:nvSpPr>
          <p:cNvPr id="9" name="Picture Placeholder 3">
            <a:extLst>
              <a:ext uri="{FF2B5EF4-FFF2-40B4-BE49-F238E27FC236}">
                <a16:creationId xmlns:a16="http://schemas.microsoft.com/office/drawing/2014/main" id="{79275FBB-751F-4998-8489-B629F9475DEA}"/>
              </a:ext>
            </a:extLst>
          </p:cNvPr>
          <p:cNvSpPr/>
          <p:nvPr/>
        </p:nvSpPr>
        <p:spPr>
          <a:xfrm>
            <a:off x="5333998" y="0"/>
            <a:ext cx="6858000" cy="6871716"/>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5" name="Tijdelijke aanduiding voor tekst 4">
            <a:extLst>
              <a:ext uri="{FF2B5EF4-FFF2-40B4-BE49-F238E27FC236}">
                <a16:creationId xmlns:a16="http://schemas.microsoft.com/office/drawing/2014/main" id="{878B77E3-8FFB-44F0-AA8E-F13182F72347}"/>
              </a:ext>
            </a:extLst>
          </p:cNvPr>
          <p:cNvSpPr>
            <a:spLocks noGrp="1"/>
          </p:cNvSpPr>
          <p:nvPr>
            <p:ph type="body" sz="quarter" idx="11"/>
          </p:nvPr>
        </p:nvSpPr>
        <p:spPr/>
        <p:txBody>
          <a:bodyPr/>
          <a:lstStyle/>
          <a:p>
            <a:endParaRPr lang="nl-NL"/>
          </a:p>
        </p:txBody>
      </p:sp>
      <p:sp>
        <p:nvSpPr>
          <p:cNvPr id="6" name="Tijdelijke aanduiding voor datum 5">
            <a:extLst>
              <a:ext uri="{FF2B5EF4-FFF2-40B4-BE49-F238E27FC236}">
                <a16:creationId xmlns:a16="http://schemas.microsoft.com/office/drawing/2014/main" id="{84E27F29-1006-4299-9FB4-BD4E2AE6172C}"/>
              </a:ext>
            </a:extLst>
          </p:cNvPr>
          <p:cNvSpPr>
            <a:spLocks noGrp="1"/>
          </p:cNvSpPr>
          <p:nvPr>
            <p:ph type="dt" sz="half" idx="2"/>
          </p:nvPr>
        </p:nvSpPr>
        <p:spPr/>
        <p:txBody>
          <a:bodyPr/>
          <a:lstStyle/>
          <a:p>
            <a:fld id="{A8A62B56-4EFE-480C-BC80-EBC242FF54BB}" type="datetime2">
              <a:rPr lang="nl-NL" smtClean="0"/>
              <a:t>vrijdag 4 juni 2021</a:t>
            </a:fld>
            <a:endParaRPr lang="nl-NL" dirty="0"/>
          </a:p>
        </p:txBody>
      </p:sp>
      <p:sp>
        <p:nvSpPr>
          <p:cNvPr id="8" name="Tijdelijke aanduiding voor dianummer 7">
            <a:extLst>
              <a:ext uri="{FF2B5EF4-FFF2-40B4-BE49-F238E27FC236}">
                <a16:creationId xmlns:a16="http://schemas.microsoft.com/office/drawing/2014/main" id="{331E06BC-755D-445B-8C07-3AD52DB7955A}"/>
              </a:ext>
            </a:extLst>
          </p:cNvPr>
          <p:cNvSpPr>
            <a:spLocks noGrp="1"/>
          </p:cNvSpPr>
          <p:nvPr>
            <p:ph type="sldNum" sz="quarter" idx="4"/>
          </p:nvPr>
        </p:nvSpPr>
        <p:spPr/>
        <p:txBody>
          <a:bodyPr/>
          <a:lstStyle/>
          <a:p>
            <a:fld id="{30EB25C8-E9E3-4D25-B37F-35DF7D8D9C13}" type="slidenum">
              <a:rPr lang="nl-NL" smtClean="0"/>
              <a:pPr/>
              <a:t>2</a:t>
            </a:fld>
            <a:endParaRPr lang="nl-NL" dirty="0"/>
          </a:p>
        </p:txBody>
      </p:sp>
    </p:spTree>
    <p:extLst>
      <p:ext uri="{BB962C8B-B14F-4D97-AF65-F5344CB8AC3E}">
        <p14:creationId xmlns:p14="http://schemas.microsoft.com/office/powerpoint/2010/main" val="7133818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BE50A44C-3FDA-4E6F-8172-E187659A22CB}"/>
              </a:ext>
            </a:extLst>
          </p:cNvPr>
          <p:cNvSpPr>
            <a:spLocks noGrp="1"/>
          </p:cNvSpPr>
          <p:nvPr>
            <p:ph type="dt" sz="half" idx="10"/>
          </p:nvPr>
        </p:nvSpPr>
        <p:spPr/>
        <p:txBody>
          <a:bodyPr/>
          <a:lstStyle/>
          <a:p>
            <a:fld id="{22D68F32-4AF3-4F8F-857E-83B09649D2BC}"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81686312-64BD-4F9F-87D5-1B0F19CBF75F}"/>
              </a:ext>
            </a:extLst>
          </p:cNvPr>
          <p:cNvSpPr>
            <a:spLocks noGrp="1"/>
          </p:cNvSpPr>
          <p:nvPr>
            <p:ph type="sldNum" sz="quarter" idx="4"/>
          </p:nvPr>
        </p:nvSpPr>
        <p:spPr/>
        <p:txBody>
          <a:bodyPr/>
          <a:lstStyle/>
          <a:p>
            <a:fld id="{30EB25C8-E9E3-4D25-B37F-35DF7D8D9C13}" type="slidenum">
              <a:rPr lang="nl-NL" smtClean="0"/>
              <a:pPr/>
              <a:t>20</a:t>
            </a:fld>
            <a:endParaRPr lang="nl-NL" dirty="0"/>
          </a:p>
        </p:txBody>
      </p:sp>
      <p:grpSp>
        <p:nvGrpSpPr>
          <p:cNvPr id="3" name="Groep 2">
            <a:extLst>
              <a:ext uri="{FF2B5EF4-FFF2-40B4-BE49-F238E27FC236}">
                <a16:creationId xmlns:a16="http://schemas.microsoft.com/office/drawing/2014/main" id="{7EAF802B-0874-4FD8-BF4B-A9885B23401F}"/>
              </a:ext>
            </a:extLst>
          </p:cNvPr>
          <p:cNvGrpSpPr/>
          <p:nvPr/>
        </p:nvGrpSpPr>
        <p:grpSpPr>
          <a:xfrm>
            <a:off x="26057" y="1162744"/>
            <a:ext cx="6198335" cy="5193754"/>
            <a:chOff x="0" y="1701150"/>
            <a:chExt cx="6198335" cy="5193754"/>
          </a:xfrm>
        </p:grpSpPr>
        <p:pic>
          <p:nvPicPr>
            <p:cNvPr id="7" name="Afbeelding 6">
              <a:extLst>
                <a:ext uri="{FF2B5EF4-FFF2-40B4-BE49-F238E27FC236}">
                  <a16:creationId xmlns:a16="http://schemas.microsoft.com/office/drawing/2014/main" id="{811F893D-0F12-4B4A-8468-B3CB90DA1357}"/>
                </a:ext>
              </a:extLst>
            </p:cNvPr>
            <p:cNvPicPr>
              <a:picLocks noChangeAspect="1"/>
            </p:cNvPicPr>
            <p:nvPr/>
          </p:nvPicPr>
          <p:blipFill>
            <a:blip r:embed="rId2"/>
            <a:stretch>
              <a:fillRect/>
            </a:stretch>
          </p:blipFill>
          <p:spPr>
            <a:xfrm>
              <a:off x="0" y="1701150"/>
              <a:ext cx="6198335" cy="5193754"/>
            </a:xfrm>
            <a:prstGeom prst="rect">
              <a:avLst/>
            </a:prstGeom>
          </p:spPr>
        </p:pic>
        <p:sp>
          <p:nvSpPr>
            <p:cNvPr id="15" name="Rechthoek: afgeronde hoeken 14">
              <a:extLst>
                <a:ext uri="{FF2B5EF4-FFF2-40B4-BE49-F238E27FC236}">
                  <a16:creationId xmlns:a16="http://schemas.microsoft.com/office/drawing/2014/main" id="{DFE05127-7FFD-42D7-AA39-FAFFB8E7B456}"/>
                </a:ext>
              </a:extLst>
            </p:cNvPr>
            <p:cNvSpPr/>
            <p:nvPr/>
          </p:nvSpPr>
          <p:spPr>
            <a:xfrm>
              <a:off x="2530135" y="3222594"/>
              <a:ext cx="2405849" cy="156950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grpSp>
      <p:grpSp>
        <p:nvGrpSpPr>
          <p:cNvPr id="8" name="Groep 7">
            <a:extLst>
              <a:ext uri="{FF2B5EF4-FFF2-40B4-BE49-F238E27FC236}">
                <a16:creationId xmlns:a16="http://schemas.microsoft.com/office/drawing/2014/main" id="{5A310811-6D2A-4250-AD02-6915779CAB5B}"/>
              </a:ext>
            </a:extLst>
          </p:cNvPr>
          <p:cNvGrpSpPr/>
          <p:nvPr/>
        </p:nvGrpSpPr>
        <p:grpSpPr>
          <a:xfrm>
            <a:off x="6527572" y="1446190"/>
            <a:ext cx="5339276" cy="3983600"/>
            <a:chOff x="6609390" y="1741669"/>
            <a:chExt cx="5339276" cy="3983600"/>
          </a:xfrm>
        </p:grpSpPr>
        <p:pic>
          <p:nvPicPr>
            <p:cNvPr id="11" name="Afbeelding 10">
              <a:extLst>
                <a:ext uri="{FF2B5EF4-FFF2-40B4-BE49-F238E27FC236}">
                  <a16:creationId xmlns:a16="http://schemas.microsoft.com/office/drawing/2014/main" id="{039C5704-74CD-40B1-9A41-283182C127ED}"/>
                </a:ext>
              </a:extLst>
            </p:cNvPr>
            <p:cNvPicPr>
              <a:picLocks noChangeAspect="1"/>
            </p:cNvPicPr>
            <p:nvPr/>
          </p:nvPicPr>
          <p:blipFill>
            <a:blip r:embed="rId3"/>
            <a:stretch>
              <a:fillRect/>
            </a:stretch>
          </p:blipFill>
          <p:spPr>
            <a:xfrm>
              <a:off x="6609390" y="1741669"/>
              <a:ext cx="5339276" cy="3983600"/>
            </a:xfrm>
            <a:prstGeom prst="rect">
              <a:avLst/>
            </a:prstGeom>
          </p:spPr>
        </p:pic>
        <p:sp>
          <p:nvSpPr>
            <p:cNvPr id="16" name="Rechthoek: afgeronde hoeken 15">
              <a:extLst>
                <a:ext uri="{FF2B5EF4-FFF2-40B4-BE49-F238E27FC236}">
                  <a16:creationId xmlns:a16="http://schemas.microsoft.com/office/drawing/2014/main" id="{943F8703-DFB0-4C51-ACEA-3873165331B3}"/>
                </a:ext>
              </a:extLst>
            </p:cNvPr>
            <p:cNvSpPr/>
            <p:nvPr/>
          </p:nvSpPr>
          <p:spPr>
            <a:xfrm rot="20296044">
              <a:off x="7545293" y="3105456"/>
              <a:ext cx="1704413" cy="639667"/>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17" name="Rechthoek: afgeronde hoeken 16">
              <a:extLst>
                <a:ext uri="{FF2B5EF4-FFF2-40B4-BE49-F238E27FC236}">
                  <a16:creationId xmlns:a16="http://schemas.microsoft.com/office/drawing/2014/main" id="{38B45CEF-FF98-4BD9-9602-B1C2A6D833D9}"/>
                </a:ext>
              </a:extLst>
            </p:cNvPr>
            <p:cNvSpPr/>
            <p:nvPr/>
          </p:nvSpPr>
          <p:spPr>
            <a:xfrm>
              <a:off x="10001165" y="4367815"/>
              <a:ext cx="1704413" cy="1106088"/>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grpSp>
      <p:sp>
        <p:nvSpPr>
          <p:cNvPr id="18" name="Titel 1">
            <a:extLst>
              <a:ext uri="{FF2B5EF4-FFF2-40B4-BE49-F238E27FC236}">
                <a16:creationId xmlns:a16="http://schemas.microsoft.com/office/drawing/2014/main" id="{BA427773-D75E-46CC-8927-116B2EBB11C9}"/>
              </a:ext>
            </a:extLst>
          </p:cNvPr>
          <p:cNvSpPr txBox="1">
            <a:spLocks/>
          </p:cNvSpPr>
          <p:nvPr/>
        </p:nvSpPr>
        <p:spPr>
          <a:xfrm>
            <a:off x="233606" y="96859"/>
            <a:ext cx="10658475" cy="430887"/>
          </a:xfrm>
          <a:prstGeom prst="rect">
            <a:avLst/>
          </a:prstGeom>
        </p:spPr>
        <p:txBody>
          <a:bodyPr vert="horz" wrap="square" lIns="0" tIns="0" rIns="0" bIns="0" rtlCol="0" anchor="b">
            <a:spAutoFit/>
          </a:bodyPr>
          <a:lstStyle>
            <a:lvl1pPr algn="l" defTabSz="914400" rtl="0" eaLnBrk="1" latinLnBrk="0" hangingPunct="1">
              <a:lnSpc>
                <a:spcPct val="100000"/>
              </a:lnSpc>
              <a:spcBef>
                <a:spcPct val="0"/>
              </a:spcBef>
              <a:buNone/>
              <a:defRPr sz="3600" b="1" kern="1200">
                <a:solidFill>
                  <a:schemeClr val="tx1"/>
                </a:solidFill>
                <a:latin typeface="+mj-lt"/>
                <a:ea typeface="+mj-ea"/>
                <a:cs typeface="+mj-cs"/>
              </a:defRPr>
            </a:lvl1pPr>
          </a:lstStyle>
          <a:p>
            <a:r>
              <a:rPr lang="nl-NL" sz="2800" dirty="0" err="1"/>
              <a:t>Strava</a:t>
            </a:r>
            <a:r>
              <a:rPr lang="nl-NL" sz="2800" dirty="0"/>
              <a:t> – Utrecht </a:t>
            </a:r>
            <a:endParaRPr lang="LID4096" sz="2800" dirty="0"/>
          </a:p>
        </p:txBody>
      </p:sp>
      <p:sp>
        <p:nvSpPr>
          <p:cNvPr id="20" name="Tekstballon: rechthoek met afgeronde hoeken 19">
            <a:extLst>
              <a:ext uri="{FF2B5EF4-FFF2-40B4-BE49-F238E27FC236}">
                <a16:creationId xmlns:a16="http://schemas.microsoft.com/office/drawing/2014/main" id="{B0D6752C-3D46-414D-B816-C9D50B773C21}"/>
              </a:ext>
            </a:extLst>
          </p:cNvPr>
          <p:cNvSpPr/>
          <p:nvPr/>
        </p:nvSpPr>
        <p:spPr>
          <a:xfrm>
            <a:off x="9207376" y="5530261"/>
            <a:ext cx="2186995" cy="687305"/>
          </a:xfrm>
          <a:prstGeom prst="wedgeRoundRectCallout">
            <a:avLst>
              <a:gd name="adj1" fmla="val -5225"/>
              <a:gd name="adj2" fmla="val -110178"/>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21" name="Tekstballon: rechthoek met afgeronde hoeken 20">
            <a:extLst>
              <a:ext uri="{FF2B5EF4-FFF2-40B4-BE49-F238E27FC236}">
                <a16:creationId xmlns:a16="http://schemas.microsoft.com/office/drawing/2014/main" id="{38C6E10F-EE0F-48EF-AC6F-E09E807442AA}"/>
              </a:ext>
            </a:extLst>
          </p:cNvPr>
          <p:cNvSpPr/>
          <p:nvPr/>
        </p:nvSpPr>
        <p:spPr>
          <a:xfrm>
            <a:off x="6527572" y="220544"/>
            <a:ext cx="2186995" cy="889674"/>
          </a:xfrm>
          <a:prstGeom prst="wedgeRoundRectCallout">
            <a:avLst>
              <a:gd name="adj1" fmla="val 47437"/>
              <a:gd name="adj2" fmla="val 240497"/>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23" name="Tekstvak 22">
            <a:extLst>
              <a:ext uri="{FF2B5EF4-FFF2-40B4-BE49-F238E27FC236}">
                <a16:creationId xmlns:a16="http://schemas.microsoft.com/office/drawing/2014/main" id="{9B6CB7A8-EBE7-4AF2-AEBD-6FE0809872F3}"/>
              </a:ext>
            </a:extLst>
          </p:cNvPr>
          <p:cNvSpPr txBox="1"/>
          <p:nvPr/>
        </p:nvSpPr>
        <p:spPr>
          <a:xfrm>
            <a:off x="6617336" y="243301"/>
            <a:ext cx="2007466" cy="830997"/>
          </a:xfrm>
          <a:prstGeom prst="rect">
            <a:avLst/>
          </a:prstGeom>
          <a:noFill/>
        </p:spPr>
        <p:txBody>
          <a:bodyPr wrap="square" rtlCol="0">
            <a:spAutoFit/>
          </a:bodyPr>
          <a:lstStyle/>
          <a:p>
            <a:r>
              <a:rPr lang="nl-NL" sz="1200" dirty="0"/>
              <a:t>Grote stroom fietsers route Utrecht - Amersfoort. In het weekend is het gebruik lager dan doordeweeks. </a:t>
            </a:r>
            <a:endParaRPr lang="LID4096" sz="1200" dirty="0"/>
          </a:p>
        </p:txBody>
      </p:sp>
      <p:sp>
        <p:nvSpPr>
          <p:cNvPr id="24" name="Tekstvak 23">
            <a:extLst>
              <a:ext uri="{FF2B5EF4-FFF2-40B4-BE49-F238E27FC236}">
                <a16:creationId xmlns:a16="http://schemas.microsoft.com/office/drawing/2014/main" id="{E6107182-505D-4849-B5A4-A6CC1601ACAE}"/>
              </a:ext>
            </a:extLst>
          </p:cNvPr>
          <p:cNvSpPr txBox="1"/>
          <p:nvPr/>
        </p:nvSpPr>
        <p:spPr>
          <a:xfrm>
            <a:off x="9297140" y="5539968"/>
            <a:ext cx="2007466" cy="646331"/>
          </a:xfrm>
          <a:prstGeom prst="rect">
            <a:avLst/>
          </a:prstGeom>
          <a:noFill/>
        </p:spPr>
        <p:txBody>
          <a:bodyPr wrap="square" rtlCol="0">
            <a:spAutoFit/>
          </a:bodyPr>
          <a:lstStyle/>
          <a:p>
            <a:r>
              <a:rPr lang="nl-NL" sz="1200" dirty="0"/>
              <a:t>In het weekend veel fietsverkeer op de Utrechtse Heuvelrug. </a:t>
            </a:r>
            <a:endParaRPr lang="LID4096" sz="1200" dirty="0"/>
          </a:p>
        </p:txBody>
      </p:sp>
      <p:sp>
        <p:nvSpPr>
          <p:cNvPr id="25" name="Rechthoek: afgeronde hoeken 24">
            <a:extLst>
              <a:ext uri="{FF2B5EF4-FFF2-40B4-BE49-F238E27FC236}">
                <a16:creationId xmlns:a16="http://schemas.microsoft.com/office/drawing/2014/main" id="{A3990525-8860-447C-A4EE-0329BABE1DE0}"/>
              </a:ext>
            </a:extLst>
          </p:cNvPr>
          <p:cNvSpPr/>
          <p:nvPr/>
        </p:nvSpPr>
        <p:spPr>
          <a:xfrm rot="16200000" flipV="1">
            <a:off x="9387275" y="3038816"/>
            <a:ext cx="1254928" cy="531556"/>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26" name="Tekstballon: rechthoek met afgeronde hoeken 25">
            <a:extLst>
              <a:ext uri="{FF2B5EF4-FFF2-40B4-BE49-F238E27FC236}">
                <a16:creationId xmlns:a16="http://schemas.microsoft.com/office/drawing/2014/main" id="{74E641CB-4CDE-41CE-9148-F036E32CEE9C}"/>
              </a:ext>
            </a:extLst>
          </p:cNvPr>
          <p:cNvSpPr/>
          <p:nvPr/>
        </p:nvSpPr>
        <p:spPr>
          <a:xfrm>
            <a:off x="9500455" y="196398"/>
            <a:ext cx="2252521" cy="1231812"/>
          </a:xfrm>
          <a:prstGeom prst="wedgeRoundRectCallout">
            <a:avLst>
              <a:gd name="adj1" fmla="val -23728"/>
              <a:gd name="adj2" fmla="val 175178"/>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27" name="Tekstvak 26">
            <a:extLst>
              <a:ext uri="{FF2B5EF4-FFF2-40B4-BE49-F238E27FC236}">
                <a16:creationId xmlns:a16="http://schemas.microsoft.com/office/drawing/2014/main" id="{EA640787-3BDA-4781-B456-D1549DD6766F}"/>
              </a:ext>
            </a:extLst>
          </p:cNvPr>
          <p:cNvSpPr txBox="1"/>
          <p:nvPr/>
        </p:nvSpPr>
        <p:spPr>
          <a:xfrm>
            <a:off x="9540786" y="243301"/>
            <a:ext cx="2007466" cy="1015663"/>
          </a:xfrm>
          <a:prstGeom prst="rect">
            <a:avLst/>
          </a:prstGeom>
          <a:noFill/>
        </p:spPr>
        <p:txBody>
          <a:bodyPr wrap="square" rtlCol="0">
            <a:spAutoFit/>
          </a:bodyPr>
          <a:lstStyle/>
          <a:p>
            <a:r>
              <a:rPr lang="nl-NL" sz="1200" dirty="0"/>
              <a:t>Grote stroom fietsers Amersfoort - Utrechtse Heuvelrug. Doordeweeks hoger gebruik dan in het weekend.</a:t>
            </a:r>
            <a:endParaRPr lang="LID4096" sz="1200" dirty="0"/>
          </a:p>
        </p:txBody>
      </p:sp>
      <p:sp>
        <p:nvSpPr>
          <p:cNvPr id="28" name="Rechthoek: afgeronde hoeken 27">
            <a:extLst>
              <a:ext uri="{FF2B5EF4-FFF2-40B4-BE49-F238E27FC236}">
                <a16:creationId xmlns:a16="http://schemas.microsoft.com/office/drawing/2014/main" id="{A732C437-CDF2-4DC1-BA0F-3F64D1DBCD84}"/>
              </a:ext>
            </a:extLst>
          </p:cNvPr>
          <p:cNvSpPr/>
          <p:nvPr/>
        </p:nvSpPr>
        <p:spPr>
          <a:xfrm>
            <a:off x="816355" y="4542694"/>
            <a:ext cx="4064920" cy="887096"/>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29" name="Tekstballon: rechthoek met afgeronde hoeken 28">
            <a:extLst>
              <a:ext uri="{FF2B5EF4-FFF2-40B4-BE49-F238E27FC236}">
                <a16:creationId xmlns:a16="http://schemas.microsoft.com/office/drawing/2014/main" id="{757A8B7C-E592-49E5-8FA6-73ECBBC39A43}"/>
              </a:ext>
            </a:extLst>
          </p:cNvPr>
          <p:cNvSpPr/>
          <p:nvPr/>
        </p:nvSpPr>
        <p:spPr>
          <a:xfrm>
            <a:off x="2775046" y="5925984"/>
            <a:ext cx="2186995" cy="854990"/>
          </a:xfrm>
          <a:prstGeom prst="wedgeRoundRectCallout">
            <a:avLst>
              <a:gd name="adj1" fmla="val 29981"/>
              <a:gd name="adj2" fmla="val -132444"/>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30" name="Tekstvak 29">
            <a:extLst>
              <a:ext uri="{FF2B5EF4-FFF2-40B4-BE49-F238E27FC236}">
                <a16:creationId xmlns:a16="http://schemas.microsoft.com/office/drawing/2014/main" id="{51D97F21-B3DF-4B3E-B33F-62223A69233C}"/>
              </a:ext>
            </a:extLst>
          </p:cNvPr>
          <p:cNvSpPr txBox="1"/>
          <p:nvPr/>
        </p:nvSpPr>
        <p:spPr>
          <a:xfrm>
            <a:off x="2821018" y="5912757"/>
            <a:ext cx="2007466" cy="830997"/>
          </a:xfrm>
          <a:prstGeom prst="rect">
            <a:avLst/>
          </a:prstGeom>
          <a:noFill/>
        </p:spPr>
        <p:txBody>
          <a:bodyPr wrap="square" rtlCol="0">
            <a:spAutoFit/>
          </a:bodyPr>
          <a:lstStyle/>
          <a:p>
            <a:r>
              <a:rPr lang="nl-NL" sz="1200" dirty="0"/>
              <a:t>Naast de Utrechtse Heuvelrug is het populair om langs het water te fietsen. </a:t>
            </a:r>
            <a:endParaRPr lang="LID4096" sz="1200" dirty="0"/>
          </a:p>
        </p:txBody>
      </p:sp>
      <p:sp>
        <p:nvSpPr>
          <p:cNvPr id="31" name="Tekstballon: rechthoek met afgeronde hoeken 30">
            <a:extLst>
              <a:ext uri="{FF2B5EF4-FFF2-40B4-BE49-F238E27FC236}">
                <a16:creationId xmlns:a16="http://schemas.microsoft.com/office/drawing/2014/main" id="{45B2E734-B63E-4639-8033-5922F2A1BC25}"/>
              </a:ext>
            </a:extLst>
          </p:cNvPr>
          <p:cNvSpPr/>
          <p:nvPr/>
        </p:nvSpPr>
        <p:spPr>
          <a:xfrm>
            <a:off x="123295" y="628315"/>
            <a:ext cx="2186995" cy="481903"/>
          </a:xfrm>
          <a:prstGeom prst="wedgeRoundRectCallout">
            <a:avLst>
              <a:gd name="adj1" fmla="val 29658"/>
              <a:gd name="adj2" fmla="val 214540"/>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1200" dirty="0">
                <a:solidFill>
                  <a:schemeClr val="tx1"/>
                </a:solidFill>
              </a:rPr>
              <a:t>Grote stroom fietsers richting de Vechtstreek. </a:t>
            </a:r>
            <a:endParaRPr lang="LID4096" sz="1200" dirty="0">
              <a:solidFill>
                <a:schemeClr val="tx1"/>
              </a:solidFill>
            </a:endParaRPr>
          </a:p>
        </p:txBody>
      </p:sp>
      <p:sp>
        <p:nvSpPr>
          <p:cNvPr id="33" name="Rechthoek: afgeronde hoeken 32">
            <a:extLst>
              <a:ext uri="{FF2B5EF4-FFF2-40B4-BE49-F238E27FC236}">
                <a16:creationId xmlns:a16="http://schemas.microsoft.com/office/drawing/2014/main" id="{F6F6CA58-32FE-4E97-91E3-899FC1EA26EB}"/>
              </a:ext>
            </a:extLst>
          </p:cNvPr>
          <p:cNvSpPr/>
          <p:nvPr/>
        </p:nvSpPr>
        <p:spPr>
          <a:xfrm rot="16200000" flipV="1">
            <a:off x="1097015" y="2172765"/>
            <a:ext cx="1467350" cy="65234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4" name="Rechthoek: afgeronde hoeken 33">
            <a:extLst>
              <a:ext uri="{FF2B5EF4-FFF2-40B4-BE49-F238E27FC236}">
                <a16:creationId xmlns:a16="http://schemas.microsoft.com/office/drawing/2014/main" id="{77290FB3-14B6-4C5F-967D-D3A8A02E4EF4}"/>
              </a:ext>
            </a:extLst>
          </p:cNvPr>
          <p:cNvSpPr/>
          <p:nvPr/>
        </p:nvSpPr>
        <p:spPr>
          <a:xfrm rot="14032891" flipV="1">
            <a:off x="6924618" y="4255877"/>
            <a:ext cx="1677874" cy="531556"/>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5" name="Tekstballon: rechthoek met afgeronde hoeken 34">
            <a:extLst>
              <a:ext uri="{FF2B5EF4-FFF2-40B4-BE49-F238E27FC236}">
                <a16:creationId xmlns:a16="http://schemas.microsoft.com/office/drawing/2014/main" id="{3A1CC96D-14B6-442B-BF7A-51347EBE72FF}"/>
              </a:ext>
            </a:extLst>
          </p:cNvPr>
          <p:cNvSpPr/>
          <p:nvPr/>
        </p:nvSpPr>
        <p:spPr>
          <a:xfrm>
            <a:off x="6517677" y="5512996"/>
            <a:ext cx="2186995" cy="891776"/>
          </a:xfrm>
          <a:prstGeom prst="wedgeRoundRectCallout">
            <a:avLst>
              <a:gd name="adj1" fmla="val 20305"/>
              <a:gd name="adj2" fmla="val -89647"/>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36" name="Tekstvak 35">
            <a:extLst>
              <a:ext uri="{FF2B5EF4-FFF2-40B4-BE49-F238E27FC236}">
                <a16:creationId xmlns:a16="http://schemas.microsoft.com/office/drawing/2014/main" id="{07EF2BA3-A477-4FC8-86D1-DDEAD6164423}"/>
              </a:ext>
            </a:extLst>
          </p:cNvPr>
          <p:cNvSpPr txBox="1"/>
          <p:nvPr/>
        </p:nvSpPr>
        <p:spPr>
          <a:xfrm>
            <a:off x="6607441" y="5539968"/>
            <a:ext cx="2007466" cy="830997"/>
          </a:xfrm>
          <a:prstGeom prst="rect">
            <a:avLst/>
          </a:prstGeom>
          <a:noFill/>
        </p:spPr>
        <p:txBody>
          <a:bodyPr wrap="square" rtlCol="0">
            <a:spAutoFit/>
          </a:bodyPr>
          <a:lstStyle/>
          <a:p>
            <a:r>
              <a:rPr lang="nl-NL" sz="1200" dirty="0"/>
              <a:t>Grote stroom fietsers vanuit Utrecht naar het landelijk gebied zonder duidelijke bestemming. </a:t>
            </a:r>
            <a:endParaRPr lang="LID4096" sz="1200" dirty="0"/>
          </a:p>
        </p:txBody>
      </p:sp>
      <p:pic>
        <p:nvPicPr>
          <p:cNvPr id="32" name="Afbeelding 31">
            <a:extLst>
              <a:ext uri="{FF2B5EF4-FFF2-40B4-BE49-F238E27FC236}">
                <a16:creationId xmlns:a16="http://schemas.microsoft.com/office/drawing/2014/main" id="{D781D9EA-5755-4DF8-8263-20D2ED029414}"/>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23295" y="5733645"/>
            <a:ext cx="1186008" cy="458151"/>
          </a:xfrm>
          <a:prstGeom prst="rect">
            <a:avLst/>
          </a:prstGeom>
          <a:noFill/>
          <a:ln>
            <a:noFill/>
          </a:ln>
        </p:spPr>
      </p:pic>
    </p:spTree>
    <p:extLst>
      <p:ext uri="{BB962C8B-B14F-4D97-AF65-F5344CB8AC3E}">
        <p14:creationId xmlns:p14="http://schemas.microsoft.com/office/powerpoint/2010/main" val="37510052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2F34D2-DC3D-48D9-B0A1-DAB835C79764}"/>
              </a:ext>
            </a:extLst>
          </p:cNvPr>
          <p:cNvSpPr>
            <a:spLocks noGrp="1"/>
          </p:cNvSpPr>
          <p:nvPr>
            <p:ph type="ctrTitle"/>
          </p:nvPr>
        </p:nvSpPr>
        <p:spPr>
          <a:xfrm>
            <a:off x="766764" y="2725751"/>
            <a:ext cx="5721122" cy="553998"/>
          </a:xfrm>
        </p:spPr>
        <p:txBody>
          <a:bodyPr/>
          <a:lstStyle/>
          <a:p>
            <a:r>
              <a:rPr lang="nl-NL" dirty="0"/>
              <a:t>Telpunten </a:t>
            </a:r>
            <a:endParaRPr lang="LID4096" dirty="0"/>
          </a:p>
        </p:txBody>
      </p:sp>
      <p:sp>
        <p:nvSpPr>
          <p:cNvPr id="3" name="Ondertitel 2">
            <a:extLst>
              <a:ext uri="{FF2B5EF4-FFF2-40B4-BE49-F238E27FC236}">
                <a16:creationId xmlns:a16="http://schemas.microsoft.com/office/drawing/2014/main" id="{12005EEA-93D9-4F13-872D-2104DEB1F92F}"/>
              </a:ext>
            </a:extLst>
          </p:cNvPr>
          <p:cNvSpPr>
            <a:spLocks noGrp="1"/>
          </p:cNvSpPr>
          <p:nvPr>
            <p:ph type="subTitle" idx="1"/>
          </p:nvPr>
        </p:nvSpPr>
        <p:spPr/>
        <p:txBody>
          <a:bodyPr/>
          <a:lstStyle/>
          <a:p>
            <a:r>
              <a:rPr lang="nl-NL" dirty="0"/>
              <a:t>Noord-Holland </a:t>
            </a:r>
            <a:endParaRPr lang="LID4096" dirty="0"/>
          </a:p>
        </p:txBody>
      </p:sp>
      <p:sp>
        <p:nvSpPr>
          <p:cNvPr id="4" name="Tijdelijke aanduiding voor datum 3">
            <a:extLst>
              <a:ext uri="{FF2B5EF4-FFF2-40B4-BE49-F238E27FC236}">
                <a16:creationId xmlns:a16="http://schemas.microsoft.com/office/drawing/2014/main" id="{9F36A421-C9DB-4C14-83FC-1B4B1F61659F}"/>
              </a:ext>
            </a:extLst>
          </p:cNvPr>
          <p:cNvSpPr>
            <a:spLocks noGrp="1"/>
          </p:cNvSpPr>
          <p:nvPr>
            <p:ph type="dt" sz="half" idx="2"/>
          </p:nvPr>
        </p:nvSpPr>
        <p:spPr/>
        <p:txBody>
          <a:bodyPr/>
          <a:lstStyle/>
          <a:p>
            <a:fld id="{C206ED87-4531-4D14-852F-47B45C5F6E39}"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974D763C-BF17-45A5-876A-F8D9FEB053CE}"/>
              </a:ext>
            </a:extLst>
          </p:cNvPr>
          <p:cNvSpPr>
            <a:spLocks noGrp="1"/>
          </p:cNvSpPr>
          <p:nvPr>
            <p:ph type="sldNum" sz="quarter" idx="4"/>
          </p:nvPr>
        </p:nvSpPr>
        <p:spPr/>
        <p:txBody>
          <a:bodyPr/>
          <a:lstStyle/>
          <a:p>
            <a:fld id="{30EB25C8-E9E3-4D25-B37F-35DF7D8D9C13}" type="slidenum">
              <a:rPr lang="nl-NL" smtClean="0"/>
              <a:pPr/>
              <a:t>21</a:t>
            </a:fld>
            <a:endParaRPr lang="nl-NL" dirty="0"/>
          </a:p>
        </p:txBody>
      </p:sp>
    </p:spTree>
    <p:extLst>
      <p:ext uri="{BB962C8B-B14F-4D97-AF65-F5344CB8AC3E}">
        <p14:creationId xmlns:p14="http://schemas.microsoft.com/office/powerpoint/2010/main" val="4284868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D92D0C65-EF1B-425C-97B8-CB2EA5934759}"/>
              </a:ext>
            </a:extLst>
          </p:cNvPr>
          <p:cNvSpPr>
            <a:spLocks noGrp="1"/>
          </p:cNvSpPr>
          <p:nvPr>
            <p:ph type="dt" sz="half" idx="10"/>
          </p:nvPr>
        </p:nvSpPr>
        <p:spPr/>
        <p:txBody>
          <a:bodyPr/>
          <a:lstStyle/>
          <a:p>
            <a:fld id="{6A3323BB-3E29-4255-AB00-6F2E1FA892B9}"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C470451D-9067-4781-B16B-9BAE49BE774B}"/>
              </a:ext>
            </a:extLst>
          </p:cNvPr>
          <p:cNvSpPr>
            <a:spLocks noGrp="1"/>
          </p:cNvSpPr>
          <p:nvPr>
            <p:ph type="sldNum" sz="quarter" idx="4"/>
          </p:nvPr>
        </p:nvSpPr>
        <p:spPr/>
        <p:txBody>
          <a:bodyPr/>
          <a:lstStyle/>
          <a:p>
            <a:fld id="{30EB25C8-E9E3-4D25-B37F-35DF7D8D9C13}" type="slidenum">
              <a:rPr lang="nl-NL" smtClean="0"/>
              <a:pPr/>
              <a:t>22</a:t>
            </a:fld>
            <a:endParaRPr lang="nl-NL" dirty="0"/>
          </a:p>
        </p:txBody>
      </p:sp>
      <p:sp>
        <p:nvSpPr>
          <p:cNvPr id="2" name="Titel 1">
            <a:extLst>
              <a:ext uri="{FF2B5EF4-FFF2-40B4-BE49-F238E27FC236}">
                <a16:creationId xmlns:a16="http://schemas.microsoft.com/office/drawing/2014/main" id="{6401876E-04E3-4B65-96AB-93F26FA3F465}"/>
              </a:ext>
            </a:extLst>
          </p:cNvPr>
          <p:cNvSpPr>
            <a:spLocks noGrp="1"/>
          </p:cNvSpPr>
          <p:nvPr>
            <p:ph type="title" idx="4294967295"/>
          </p:nvPr>
        </p:nvSpPr>
        <p:spPr>
          <a:xfrm>
            <a:off x="233606" y="123151"/>
            <a:ext cx="10658475" cy="430887"/>
          </a:xfrm>
        </p:spPr>
        <p:txBody>
          <a:bodyPr/>
          <a:lstStyle/>
          <a:p>
            <a:r>
              <a:rPr lang="nl-NL" sz="2800" dirty="0"/>
              <a:t>Analyse: telpunten Noord-Holland </a:t>
            </a:r>
            <a:endParaRPr lang="LID4096" sz="2800" dirty="0"/>
          </a:p>
        </p:txBody>
      </p:sp>
      <p:sp>
        <p:nvSpPr>
          <p:cNvPr id="3" name="Tijdelijke aanduiding voor inhoud 2">
            <a:extLst>
              <a:ext uri="{FF2B5EF4-FFF2-40B4-BE49-F238E27FC236}">
                <a16:creationId xmlns:a16="http://schemas.microsoft.com/office/drawing/2014/main" id="{A8DBF01A-8794-4D75-8A09-D523032FA443}"/>
              </a:ext>
            </a:extLst>
          </p:cNvPr>
          <p:cNvSpPr>
            <a:spLocks noGrp="1"/>
          </p:cNvSpPr>
          <p:nvPr>
            <p:ph idx="4294967295"/>
          </p:nvPr>
        </p:nvSpPr>
        <p:spPr>
          <a:xfrm>
            <a:off x="333721" y="5688736"/>
            <a:ext cx="8698409" cy="309493"/>
          </a:xfrm>
        </p:spPr>
        <p:txBody>
          <a:bodyPr/>
          <a:lstStyle/>
          <a:p>
            <a:r>
              <a:rPr lang="nl-NL" sz="900" dirty="0">
                <a:hlinkClick r:id="rId2"/>
              </a:rPr>
              <a:t>https://app.powerbi.com/view?r=eyJrIjoiY2M5NWE5YWYtMTYyOC00OWUwLTg5YmYtMzUyZWI0NGY0OGRhIiwidCI6ImI4MGQ4OTVkLWIxMWUtNDE5NS1hODdhLTVhODQ2YzYwNDAxYSIsImMiOjl9</a:t>
            </a:r>
            <a:r>
              <a:rPr lang="nl-NL" sz="900" dirty="0"/>
              <a:t> </a:t>
            </a:r>
          </a:p>
        </p:txBody>
      </p:sp>
      <p:pic>
        <p:nvPicPr>
          <p:cNvPr id="7" name="Picture" title="This slide contains the following visuals: image, textbox, slicer, slicer, Gemiddelde intensiteit per weekdag, Gemiddelde intensiteit per uur, slicer, Gemiddelde intensiteit per maand, Locatie telpunten. Please refer to the notes on this slide for details.">
            <a:hlinkClick r:id="rId3"/>
            <a:extLst>
              <a:ext uri="{FF2B5EF4-FFF2-40B4-BE49-F238E27FC236}">
                <a16:creationId xmlns:a16="http://schemas.microsoft.com/office/drawing/2014/main" id="{EDD0FCC6-84D0-47F4-8467-9200D24CE76B}"/>
              </a:ext>
            </a:extLst>
          </p:cNvPr>
          <p:cNvPicPr>
            <a:picLocks noChangeAspect="1"/>
          </p:cNvPicPr>
          <p:nvPr/>
        </p:nvPicPr>
        <p:blipFill>
          <a:blip r:embed="rId4"/>
          <a:stretch>
            <a:fillRect/>
          </a:stretch>
        </p:blipFill>
        <p:spPr>
          <a:xfrm>
            <a:off x="176623" y="647711"/>
            <a:ext cx="8855508" cy="5052271"/>
          </a:xfrm>
          <a:prstGeom prst="rect">
            <a:avLst/>
          </a:prstGeom>
          <a:noFill/>
        </p:spPr>
      </p:pic>
      <p:sp>
        <p:nvSpPr>
          <p:cNvPr id="9" name="Tekstvak 8">
            <a:extLst>
              <a:ext uri="{FF2B5EF4-FFF2-40B4-BE49-F238E27FC236}">
                <a16:creationId xmlns:a16="http://schemas.microsoft.com/office/drawing/2014/main" id="{9F51949B-451B-4BFD-A82B-6C34F2508CE1}"/>
              </a:ext>
            </a:extLst>
          </p:cNvPr>
          <p:cNvSpPr txBox="1"/>
          <p:nvPr/>
        </p:nvSpPr>
        <p:spPr>
          <a:xfrm>
            <a:off x="9202131" y="647711"/>
            <a:ext cx="2861659" cy="4524315"/>
          </a:xfrm>
          <a:prstGeom prst="rect">
            <a:avLst/>
          </a:prstGeom>
          <a:noFill/>
        </p:spPr>
        <p:txBody>
          <a:bodyPr wrap="square">
            <a:spAutoFit/>
          </a:bodyPr>
          <a:lstStyle/>
          <a:p>
            <a:r>
              <a:rPr lang="nl-NL" sz="1800" b="1" dirty="0"/>
              <a:t>Opmerkingen:</a:t>
            </a:r>
          </a:p>
          <a:p>
            <a:pPr marL="342900" indent="-342900">
              <a:buFont typeface="Wingdings" panose="05000000000000000000" pitchFamily="2" charset="2"/>
              <a:buChar char="§"/>
            </a:pPr>
            <a:r>
              <a:rPr lang="nl-NL" sz="1800" dirty="0"/>
              <a:t>Punten o.b.v. NDW ingelezen;</a:t>
            </a:r>
          </a:p>
          <a:p>
            <a:pPr marL="342900" indent="-342900">
              <a:buFont typeface="Wingdings" panose="05000000000000000000" pitchFamily="2" charset="2"/>
              <a:buChar char="§"/>
            </a:pPr>
            <a:r>
              <a:rPr lang="nl-NL" sz="1800" dirty="0"/>
              <a:t>Data van september tot november voor Noord-Holland;</a:t>
            </a:r>
          </a:p>
          <a:p>
            <a:endParaRPr lang="nl-NL" sz="1800" dirty="0"/>
          </a:p>
          <a:p>
            <a:r>
              <a:rPr lang="nl-NL" b="1" dirty="0"/>
              <a:t>Conclusie: </a:t>
            </a:r>
            <a:endParaRPr lang="nl-NL" sz="1800" b="1" dirty="0"/>
          </a:p>
          <a:p>
            <a:pPr marL="342900" indent="-342900">
              <a:buFont typeface="Wingdings" panose="05000000000000000000" pitchFamily="2" charset="2"/>
              <a:buChar char="§"/>
            </a:pPr>
            <a:r>
              <a:rPr lang="nl-NL" dirty="0"/>
              <a:t>Op vrijdag wordt het meest gefietst;</a:t>
            </a:r>
          </a:p>
          <a:p>
            <a:pPr marL="342900" indent="-342900">
              <a:buFont typeface="Wingdings" panose="05000000000000000000" pitchFamily="2" charset="2"/>
              <a:buChar char="§"/>
            </a:pPr>
            <a:r>
              <a:rPr lang="nl-NL" dirty="0"/>
              <a:t>Vooral de piek op zaterdag is heel breed;</a:t>
            </a:r>
          </a:p>
          <a:p>
            <a:pPr marL="342900" indent="-342900">
              <a:buFont typeface="Wingdings" panose="05000000000000000000" pitchFamily="2" charset="2"/>
              <a:buChar char="§"/>
            </a:pPr>
            <a:r>
              <a:rPr lang="nl-NL" dirty="0"/>
              <a:t>Recreatief gezien zijn er vooral pieken, bijvoorbeeld in de herfstvakantie.</a:t>
            </a:r>
          </a:p>
        </p:txBody>
      </p:sp>
      <p:sp>
        <p:nvSpPr>
          <p:cNvPr id="5" name="Tekstvak 4">
            <a:extLst>
              <a:ext uri="{FF2B5EF4-FFF2-40B4-BE49-F238E27FC236}">
                <a16:creationId xmlns:a16="http://schemas.microsoft.com/office/drawing/2014/main" id="{760E89C5-770A-4777-87B1-C12D510F44E0}"/>
              </a:ext>
            </a:extLst>
          </p:cNvPr>
          <p:cNvSpPr txBox="1"/>
          <p:nvPr/>
        </p:nvSpPr>
        <p:spPr>
          <a:xfrm>
            <a:off x="385948" y="6133605"/>
            <a:ext cx="5653727" cy="369332"/>
          </a:xfrm>
          <a:prstGeom prst="rect">
            <a:avLst/>
          </a:prstGeom>
          <a:noFill/>
        </p:spPr>
        <p:txBody>
          <a:bodyPr wrap="none" rtlCol="0">
            <a:spAutoFit/>
          </a:bodyPr>
          <a:lstStyle/>
          <a:p>
            <a:r>
              <a:rPr lang="nl-NL" dirty="0"/>
              <a:t>In het weekend heb je grotere spreiding (brede piek)</a:t>
            </a:r>
            <a:endParaRPr lang="LID4096" dirty="0"/>
          </a:p>
        </p:txBody>
      </p:sp>
    </p:spTree>
    <p:extLst>
      <p:ext uri="{BB962C8B-B14F-4D97-AF65-F5344CB8AC3E}">
        <p14:creationId xmlns:p14="http://schemas.microsoft.com/office/powerpoint/2010/main" val="23109052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0DD299-0B59-4184-B674-596430315E58}"/>
              </a:ext>
            </a:extLst>
          </p:cNvPr>
          <p:cNvSpPr>
            <a:spLocks noGrp="1"/>
          </p:cNvSpPr>
          <p:nvPr>
            <p:ph type="ctrTitle"/>
          </p:nvPr>
        </p:nvSpPr>
        <p:spPr>
          <a:xfrm>
            <a:off x="766764" y="2171753"/>
            <a:ext cx="5721122" cy="1107996"/>
          </a:xfrm>
        </p:spPr>
        <p:txBody>
          <a:bodyPr/>
          <a:lstStyle/>
          <a:p>
            <a:r>
              <a:rPr lang="nl-NL" dirty="0"/>
              <a:t>Potentie recreatieve gebieden</a:t>
            </a:r>
            <a:endParaRPr lang="LID4096" dirty="0"/>
          </a:p>
        </p:txBody>
      </p:sp>
      <p:sp>
        <p:nvSpPr>
          <p:cNvPr id="3" name="Ondertitel 2">
            <a:extLst>
              <a:ext uri="{FF2B5EF4-FFF2-40B4-BE49-F238E27FC236}">
                <a16:creationId xmlns:a16="http://schemas.microsoft.com/office/drawing/2014/main" id="{138A7206-EFC7-4FD3-8DA1-03F697168456}"/>
              </a:ext>
            </a:extLst>
          </p:cNvPr>
          <p:cNvSpPr>
            <a:spLocks noGrp="1"/>
          </p:cNvSpPr>
          <p:nvPr>
            <p:ph type="subTitle" idx="1"/>
          </p:nvPr>
        </p:nvSpPr>
        <p:spPr/>
        <p:txBody>
          <a:bodyPr/>
          <a:lstStyle/>
          <a:p>
            <a:r>
              <a:rPr lang="nl-NL" dirty="0"/>
              <a:t>Utrecht</a:t>
            </a:r>
          </a:p>
          <a:p>
            <a:r>
              <a:rPr lang="nl-NL" dirty="0"/>
              <a:t>Noord-Holland </a:t>
            </a:r>
            <a:endParaRPr lang="LID4096" dirty="0"/>
          </a:p>
        </p:txBody>
      </p:sp>
      <p:sp>
        <p:nvSpPr>
          <p:cNvPr id="4" name="Tijdelijke aanduiding voor datum 3">
            <a:extLst>
              <a:ext uri="{FF2B5EF4-FFF2-40B4-BE49-F238E27FC236}">
                <a16:creationId xmlns:a16="http://schemas.microsoft.com/office/drawing/2014/main" id="{75E86E9C-6787-4E98-BA11-DABDA6DA2B63}"/>
              </a:ext>
            </a:extLst>
          </p:cNvPr>
          <p:cNvSpPr>
            <a:spLocks noGrp="1"/>
          </p:cNvSpPr>
          <p:nvPr>
            <p:ph type="dt" sz="half" idx="2"/>
          </p:nvPr>
        </p:nvSpPr>
        <p:spPr/>
        <p:txBody>
          <a:bodyPr/>
          <a:lstStyle/>
          <a:p>
            <a:fld id="{BE20C25C-3D9D-4F8B-822D-923494D93284}"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4F4B5923-F04B-4126-835B-1D7F202E92AB}"/>
              </a:ext>
            </a:extLst>
          </p:cNvPr>
          <p:cNvSpPr>
            <a:spLocks noGrp="1"/>
          </p:cNvSpPr>
          <p:nvPr>
            <p:ph type="sldNum" sz="quarter" idx="4"/>
          </p:nvPr>
        </p:nvSpPr>
        <p:spPr/>
        <p:txBody>
          <a:bodyPr/>
          <a:lstStyle/>
          <a:p>
            <a:fld id="{30EB25C8-E9E3-4D25-B37F-35DF7D8D9C13}" type="slidenum">
              <a:rPr lang="nl-NL" smtClean="0"/>
              <a:pPr/>
              <a:t>23</a:t>
            </a:fld>
            <a:endParaRPr lang="nl-NL" dirty="0"/>
          </a:p>
        </p:txBody>
      </p:sp>
    </p:spTree>
    <p:extLst>
      <p:ext uri="{BB962C8B-B14F-4D97-AF65-F5344CB8AC3E}">
        <p14:creationId xmlns:p14="http://schemas.microsoft.com/office/powerpoint/2010/main" val="24812019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7D52E21F-74C6-41BC-A901-FF562F55742F}"/>
              </a:ext>
            </a:extLst>
          </p:cNvPr>
          <p:cNvSpPr>
            <a:spLocks noGrp="1"/>
          </p:cNvSpPr>
          <p:nvPr>
            <p:ph type="dt" sz="half" idx="10"/>
          </p:nvPr>
        </p:nvSpPr>
        <p:spPr/>
        <p:txBody>
          <a:bodyPr/>
          <a:lstStyle/>
          <a:p>
            <a:fld id="{B09BBEDF-C061-4013-8337-B0D8E4D2E289}"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5A81A8A6-99F6-4DB8-9FF2-7484E9BBD402}"/>
              </a:ext>
            </a:extLst>
          </p:cNvPr>
          <p:cNvSpPr>
            <a:spLocks noGrp="1"/>
          </p:cNvSpPr>
          <p:nvPr>
            <p:ph type="sldNum" sz="quarter" idx="4"/>
          </p:nvPr>
        </p:nvSpPr>
        <p:spPr/>
        <p:txBody>
          <a:bodyPr/>
          <a:lstStyle/>
          <a:p>
            <a:fld id="{30EB25C8-E9E3-4D25-B37F-35DF7D8D9C13}" type="slidenum">
              <a:rPr lang="nl-NL" smtClean="0"/>
              <a:pPr/>
              <a:t>24</a:t>
            </a:fld>
            <a:endParaRPr lang="nl-NL" dirty="0"/>
          </a:p>
        </p:txBody>
      </p:sp>
      <p:sp>
        <p:nvSpPr>
          <p:cNvPr id="2" name="Titel 1">
            <a:extLst>
              <a:ext uri="{FF2B5EF4-FFF2-40B4-BE49-F238E27FC236}">
                <a16:creationId xmlns:a16="http://schemas.microsoft.com/office/drawing/2014/main" id="{F901EAB7-31D0-4ABD-9EAE-BB6064552105}"/>
              </a:ext>
            </a:extLst>
          </p:cNvPr>
          <p:cNvSpPr>
            <a:spLocks noGrp="1"/>
          </p:cNvSpPr>
          <p:nvPr>
            <p:ph type="title" idx="4294967295"/>
          </p:nvPr>
        </p:nvSpPr>
        <p:spPr>
          <a:xfrm>
            <a:off x="300351" y="182902"/>
            <a:ext cx="10658475" cy="430887"/>
          </a:xfrm>
        </p:spPr>
        <p:txBody>
          <a:bodyPr/>
          <a:lstStyle/>
          <a:p>
            <a:r>
              <a:rPr lang="nl-NL" sz="2800" dirty="0"/>
              <a:t>Werkwijze potentie recreatieve gebieden</a:t>
            </a:r>
            <a:endParaRPr lang="LID4096" sz="2800" dirty="0"/>
          </a:p>
        </p:txBody>
      </p:sp>
      <p:sp>
        <p:nvSpPr>
          <p:cNvPr id="3" name="Tijdelijke aanduiding voor inhoud 2">
            <a:extLst>
              <a:ext uri="{FF2B5EF4-FFF2-40B4-BE49-F238E27FC236}">
                <a16:creationId xmlns:a16="http://schemas.microsoft.com/office/drawing/2014/main" id="{4E24AD2B-EE1A-4871-B1DD-37A3218168CF}"/>
              </a:ext>
            </a:extLst>
          </p:cNvPr>
          <p:cNvSpPr>
            <a:spLocks noGrp="1"/>
          </p:cNvSpPr>
          <p:nvPr>
            <p:ph type="body" sz="quarter" idx="4294967295"/>
          </p:nvPr>
        </p:nvSpPr>
        <p:spPr>
          <a:xfrm>
            <a:off x="300351" y="613789"/>
            <a:ext cx="11246452" cy="365125"/>
          </a:xfrm>
        </p:spPr>
        <p:txBody>
          <a:bodyPr>
            <a:normAutofit/>
          </a:bodyPr>
          <a:lstStyle/>
          <a:p>
            <a:pPr>
              <a:lnSpc>
                <a:spcPct val="100000"/>
              </a:lnSpc>
            </a:pPr>
            <a:r>
              <a:rPr lang="nl-NL" sz="1400" dirty="0"/>
              <a:t>Potentie om 25km recreatief fietspad buiten de kom te bereiken met straal tot 5 km</a:t>
            </a:r>
          </a:p>
          <a:p>
            <a:pPr>
              <a:lnSpc>
                <a:spcPct val="100000"/>
              </a:lnSpc>
            </a:pPr>
            <a:endParaRPr lang="nl-NL" sz="1400" dirty="0"/>
          </a:p>
        </p:txBody>
      </p:sp>
      <p:pic>
        <p:nvPicPr>
          <p:cNvPr id="11" name="Afbeelding 10">
            <a:extLst>
              <a:ext uri="{FF2B5EF4-FFF2-40B4-BE49-F238E27FC236}">
                <a16:creationId xmlns:a16="http://schemas.microsoft.com/office/drawing/2014/main" id="{125BC99B-9969-46EB-BA7E-9A2713D93F62}"/>
              </a:ext>
            </a:extLst>
          </p:cNvPr>
          <p:cNvPicPr>
            <a:picLocks noChangeAspect="1"/>
          </p:cNvPicPr>
          <p:nvPr/>
        </p:nvPicPr>
        <p:blipFill>
          <a:blip r:embed="rId2"/>
          <a:stretch>
            <a:fillRect/>
          </a:stretch>
        </p:blipFill>
        <p:spPr>
          <a:xfrm>
            <a:off x="300351" y="1002644"/>
            <a:ext cx="6725272" cy="5476395"/>
          </a:xfrm>
          <a:prstGeom prst="rect">
            <a:avLst/>
          </a:prstGeom>
        </p:spPr>
      </p:pic>
      <p:sp>
        <p:nvSpPr>
          <p:cNvPr id="18" name="Tijdelijke aanduiding voor inhoud 2">
            <a:extLst>
              <a:ext uri="{FF2B5EF4-FFF2-40B4-BE49-F238E27FC236}">
                <a16:creationId xmlns:a16="http://schemas.microsoft.com/office/drawing/2014/main" id="{0CD6F310-8600-4D3A-A99C-6BF166909E38}"/>
              </a:ext>
            </a:extLst>
          </p:cNvPr>
          <p:cNvSpPr txBox="1">
            <a:spLocks/>
          </p:cNvSpPr>
          <p:nvPr/>
        </p:nvSpPr>
        <p:spPr>
          <a:xfrm>
            <a:off x="7203200" y="1137063"/>
            <a:ext cx="4443986" cy="4523642"/>
          </a:xfrm>
          <a:prstGeom prst="rect">
            <a:avLst/>
          </a:prstGeom>
        </p:spPr>
        <p:txBody>
          <a:bodyPr vert="horz" wrap="square" lIns="0" tIns="0" rIns="0" bIns="0" rtlCol="0">
            <a:noAutofit/>
          </a:bodyPr>
          <a:lstStyle>
            <a:lvl1pPr marL="0" indent="0" algn="l" defTabSz="914400" rtl="0" eaLnBrk="1" latinLnBrk="0" hangingPunct="1">
              <a:lnSpc>
                <a:spcPct val="15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150000"/>
              </a:lnSpc>
              <a:spcBef>
                <a:spcPts val="500"/>
              </a:spcBef>
              <a:buFont typeface="Arial" panose="020B0604020202020204" pitchFamily="34" charset="0"/>
              <a:buNone/>
              <a:defRPr sz="1600" kern="1200">
                <a:solidFill>
                  <a:schemeClr val="tx1"/>
                </a:solidFill>
                <a:latin typeface="+mn-lt"/>
                <a:ea typeface="+mn-ea"/>
                <a:cs typeface="+mn-cs"/>
              </a:defRPr>
            </a:lvl3pPr>
            <a:lvl4pPr marL="1371600" indent="0" algn="l" defTabSz="914400" rtl="0" eaLnBrk="1" latinLnBrk="0" hangingPunct="1">
              <a:lnSpc>
                <a:spcPct val="150000"/>
              </a:lnSpc>
              <a:spcBef>
                <a:spcPts val="500"/>
              </a:spcBef>
              <a:buFont typeface="Arial" panose="020B0604020202020204" pitchFamily="34" charset="0"/>
              <a:buNone/>
              <a:defRPr sz="1400" kern="1200">
                <a:solidFill>
                  <a:schemeClr val="tx1"/>
                </a:solidFill>
                <a:latin typeface="+mn-lt"/>
                <a:ea typeface="+mn-ea"/>
                <a:cs typeface="+mn-cs"/>
              </a:defRPr>
            </a:lvl4pPr>
            <a:lvl5pPr marL="1828800" indent="0" algn="l" defTabSz="914400" rtl="0" eaLnBrk="1" latinLnBrk="0" hangingPunct="1">
              <a:lnSpc>
                <a:spcPct val="150000"/>
              </a:lnSpc>
              <a:spcBef>
                <a:spcPts val="5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b="1" dirty="0"/>
              <a:t>Werkwijze:</a:t>
            </a:r>
          </a:p>
          <a:p>
            <a:pPr marL="800100" lvl="1" indent="-342900">
              <a:buFont typeface="Wingdings" panose="05000000000000000000" pitchFamily="2" charset="2"/>
              <a:buChar char="§"/>
            </a:pPr>
            <a:r>
              <a:rPr lang="nl-NL" dirty="0"/>
              <a:t>Labelpunt CBS wijken 2020 met inwoners om te bepalen hoeveel inwoners in elke wijk wonen</a:t>
            </a:r>
          </a:p>
          <a:p>
            <a:pPr marL="800100" lvl="1" indent="-342900">
              <a:buFont typeface="Wingdings" panose="05000000000000000000" pitchFamily="2" charset="2"/>
              <a:buChar char="§"/>
            </a:pPr>
            <a:r>
              <a:rPr lang="nl-NL" dirty="0" err="1"/>
              <a:t>Afstandsisochroon</a:t>
            </a:r>
            <a:r>
              <a:rPr lang="nl-NL" dirty="0"/>
              <a:t> o.b.v. Fietsersbondnetwerk </a:t>
            </a:r>
          </a:p>
          <a:p>
            <a:pPr marL="1257300" lvl="2" indent="-342900">
              <a:buFont typeface="Wingdings" panose="05000000000000000000" pitchFamily="2" charset="2"/>
              <a:buChar char="§"/>
            </a:pPr>
            <a:r>
              <a:rPr lang="nl-NL" dirty="0"/>
              <a:t>(5km, 10km, 20km, 30km 40km)</a:t>
            </a:r>
          </a:p>
          <a:p>
            <a:pPr marL="800100" lvl="1" indent="-342900">
              <a:buFont typeface="Wingdings" panose="05000000000000000000" pitchFamily="2" charset="2"/>
              <a:buChar char="§"/>
            </a:pPr>
            <a:r>
              <a:rPr lang="nl-NL" dirty="0"/>
              <a:t>Middels </a:t>
            </a:r>
            <a:r>
              <a:rPr lang="nl-NL" dirty="0" err="1"/>
              <a:t>afstandsisochroon</a:t>
            </a:r>
            <a:r>
              <a:rPr lang="nl-NL" dirty="0"/>
              <a:t> bereik op recreatief netwerk vastgesteld</a:t>
            </a:r>
          </a:p>
          <a:p>
            <a:pPr marL="800100" lvl="1" indent="-342900">
              <a:buFont typeface="Wingdings" panose="05000000000000000000" pitchFamily="2" charset="2"/>
              <a:buChar char="§"/>
            </a:pPr>
            <a:r>
              <a:rPr lang="nl-NL" dirty="0"/>
              <a:t>Gewogen gemiddelde bepaald per gemeente o.b.v. inwoners</a:t>
            </a:r>
          </a:p>
          <a:p>
            <a:pPr marL="342900" indent="-342900">
              <a:buFont typeface="Wingdings" panose="05000000000000000000" pitchFamily="2" charset="2"/>
              <a:buChar char="§"/>
            </a:pPr>
            <a:endParaRPr lang="LID4096" dirty="0"/>
          </a:p>
        </p:txBody>
      </p:sp>
    </p:spTree>
    <p:extLst>
      <p:ext uri="{BB962C8B-B14F-4D97-AF65-F5344CB8AC3E}">
        <p14:creationId xmlns:p14="http://schemas.microsoft.com/office/powerpoint/2010/main" val="27989521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7D52E21F-74C6-41BC-A901-FF562F55742F}"/>
              </a:ext>
            </a:extLst>
          </p:cNvPr>
          <p:cNvSpPr>
            <a:spLocks noGrp="1"/>
          </p:cNvSpPr>
          <p:nvPr>
            <p:ph type="dt" sz="half" idx="10"/>
          </p:nvPr>
        </p:nvSpPr>
        <p:spPr/>
        <p:txBody>
          <a:bodyPr/>
          <a:lstStyle/>
          <a:p>
            <a:fld id="{8196C13E-4155-4766-8455-0D9ED303F3BE}"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5A81A8A6-99F6-4DB8-9FF2-7484E9BBD402}"/>
              </a:ext>
            </a:extLst>
          </p:cNvPr>
          <p:cNvSpPr>
            <a:spLocks noGrp="1"/>
          </p:cNvSpPr>
          <p:nvPr>
            <p:ph type="sldNum" sz="quarter" idx="4"/>
          </p:nvPr>
        </p:nvSpPr>
        <p:spPr/>
        <p:txBody>
          <a:bodyPr/>
          <a:lstStyle/>
          <a:p>
            <a:fld id="{30EB25C8-E9E3-4D25-B37F-35DF7D8D9C13}" type="slidenum">
              <a:rPr lang="nl-NL" smtClean="0"/>
              <a:pPr/>
              <a:t>25</a:t>
            </a:fld>
            <a:endParaRPr lang="nl-NL" dirty="0"/>
          </a:p>
        </p:txBody>
      </p:sp>
      <p:sp>
        <p:nvSpPr>
          <p:cNvPr id="2" name="Titel 1">
            <a:extLst>
              <a:ext uri="{FF2B5EF4-FFF2-40B4-BE49-F238E27FC236}">
                <a16:creationId xmlns:a16="http://schemas.microsoft.com/office/drawing/2014/main" id="{F901EAB7-31D0-4ABD-9EAE-BB6064552105}"/>
              </a:ext>
            </a:extLst>
          </p:cNvPr>
          <p:cNvSpPr>
            <a:spLocks noGrp="1"/>
          </p:cNvSpPr>
          <p:nvPr>
            <p:ph type="title" idx="4294967295"/>
          </p:nvPr>
        </p:nvSpPr>
        <p:spPr>
          <a:xfrm>
            <a:off x="253630" y="135127"/>
            <a:ext cx="10658475" cy="430887"/>
          </a:xfrm>
        </p:spPr>
        <p:txBody>
          <a:bodyPr/>
          <a:lstStyle/>
          <a:p>
            <a:r>
              <a:rPr lang="nl-NL" sz="2800" dirty="0"/>
              <a:t>Potentie recreatieve gebieden - Utrecht</a:t>
            </a:r>
            <a:endParaRPr lang="LID4096" sz="2800" dirty="0"/>
          </a:p>
        </p:txBody>
      </p:sp>
      <p:sp>
        <p:nvSpPr>
          <p:cNvPr id="13" name="Rechthoek 12">
            <a:extLst>
              <a:ext uri="{FF2B5EF4-FFF2-40B4-BE49-F238E27FC236}">
                <a16:creationId xmlns:a16="http://schemas.microsoft.com/office/drawing/2014/main" id="{AAAB3A1B-F629-47C9-A45B-579FC92DE724}"/>
              </a:ext>
            </a:extLst>
          </p:cNvPr>
          <p:cNvSpPr/>
          <p:nvPr/>
        </p:nvSpPr>
        <p:spPr>
          <a:xfrm>
            <a:off x="6747820" y="949832"/>
            <a:ext cx="5129982" cy="54547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graphicFrame>
        <p:nvGraphicFramePr>
          <p:cNvPr id="12" name="Tabel 11">
            <a:extLst>
              <a:ext uri="{FF2B5EF4-FFF2-40B4-BE49-F238E27FC236}">
                <a16:creationId xmlns:a16="http://schemas.microsoft.com/office/drawing/2014/main" id="{877E4399-7C3D-493F-9907-4882F828C963}"/>
              </a:ext>
            </a:extLst>
          </p:cNvPr>
          <p:cNvGraphicFramePr>
            <a:graphicFrameLocks noGrp="1"/>
          </p:cNvGraphicFramePr>
          <p:nvPr>
            <p:extLst>
              <p:ext uri="{D42A27DB-BD31-4B8C-83A1-F6EECF244321}">
                <p14:modId xmlns:p14="http://schemas.microsoft.com/office/powerpoint/2010/main" val="3283486665"/>
              </p:ext>
            </p:extLst>
          </p:nvPr>
        </p:nvGraphicFramePr>
        <p:xfrm>
          <a:off x="6725271" y="1037476"/>
          <a:ext cx="5218116" cy="4988965"/>
        </p:xfrm>
        <a:graphic>
          <a:graphicData uri="http://schemas.openxmlformats.org/drawingml/2006/table">
            <a:tbl>
              <a:tblPr firstRow="1" firstCol="1">
                <a:tableStyleId>{D27102A9-8310-4765-A935-A1911B00CA55}</a:tableStyleId>
              </a:tblPr>
              <a:tblGrid>
                <a:gridCol w="994299">
                  <a:extLst>
                    <a:ext uri="{9D8B030D-6E8A-4147-A177-3AD203B41FA5}">
                      <a16:colId xmlns:a16="http://schemas.microsoft.com/office/drawing/2014/main" val="2300220675"/>
                    </a:ext>
                  </a:extLst>
                </a:gridCol>
                <a:gridCol w="598126">
                  <a:extLst>
                    <a:ext uri="{9D8B030D-6E8A-4147-A177-3AD203B41FA5}">
                      <a16:colId xmlns:a16="http://schemas.microsoft.com/office/drawing/2014/main" val="878051233"/>
                    </a:ext>
                  </a:extLst>
                </a:gridCol>
                <a:gridCol w="521812">
                  <a:extLst>
                    <a:ext uri="{9D8B030D-6E8A-4147-A177-3AD203B41FA5}">
                      <a16:colId xmlns:a16="http://schemas.microsoft.com/office/drawing/2014/main" val="272283732"/>
                    </a:ext>
                  </a:extLst>
                </a:gridCol>
                <a:gridCol w="584789">
                  <a:extLst>
                    <a:ext uri="{9D8B030D-6E8A-4147-A177-3AD203B41FA5}">
                      <a16:colId xmlns:a16="http://schemas.microsoft.com/office/drawing/2014/main" val="823889340"/>
                    </a:ext>
                  </a:extLst>
                </a:gridCol>
                <a:gridCol w="602782">
                  <a:extLst>
                    <a:ext uri="{9D8B030D-6E8A-4147-A177-3AD203B41FA5}">
                      <a16:colId xmlns:a16="http://schemas.microsoft.com/office/drawing/2014/main" val="199296585"/>
                    </a:ext>
                  </a:extLst>
                </a:gridCol>
                <a:gridCol w="602782">
                  <a:extLst>
                    <a:ext uri="{9D8B030D-6E8A-4147-A177-3AD203B41FA5}">
                      <a16:colId xmlns:a16="http://schemas.microsoft.com/office/drawing/2014/main" val="42913152"/>
                    </a:ext>
                  </a:extLst>
                </a:gridCol>
                <a:gridCol w="656763">
                  <a:extLst>
                    <a:ext uri="{9D8B030D-6E8A-4147-A177-3AD203B41FA5}">
                      <a16:colId xmlns:a16="http://schemas.microsoft.com/office/drawing/2014/main" val="3649832562"/>
                    </a:ext>
                  </a:extLst>
                </a:gridCol>
                <a:gridCol w="656763">
                  <a:extLst>
                    <a:ext uri="{9D8B030D-6E8A-4147-A177-3AD203B41FA5}">
                      <a16:colId xmlns:a16="http://schemas.microsoft.com/office/drawing/2014/main" val="1942068515"/>
                    </a:ext>
                  </a:extLst>
                </a:gridCol>
              </a:tblGrid>
              <a:tr h="444093">
                <a:tc>
                  <a:txBody>
                    <a:bodyPr/>
                    <a:lstStyle/>
                    <a:p>
                      <a:pPr algn="l" fontAlgn="b"/>
                      <a:r>
                        <a:rPr lang="nl-NL" sz="900" u="none" strike="noStrike">
                          <a:effectLst/>
                        </a:rPr>
                        <a:t>Inwoners</a:t>
                      </a:r>
                      <a:endParaRPr lang="nl-NL" sz="900" b="1" i="0" u="none" strike="noStrike">
                        <a:solidFill>
                          <a:srgbClr val="000000"/>
                        </a:solidFill>
                        <a:effectLst/>
                        <a:latin typeface="Calibri" panose="020F0502020204030204" pitchFamily="34" charset="0"/>
                      </a:endParaRPr>
                    </a:p>
                  </a:txBody>
                  <a:tcPr marL="6109" marR="6109" marT="6109" marB="0" anchor="b"/>
                </a:tc>
                <a:tc>
                  <a:txBody>
                    <a:bodyPr/>
                    <a:lstStyle/>
                    <a:p>
                      <a:pPr algn="l" fontAlgn="ctr"/>
                      <a:r>
                        <a:rPr lang="nl-NL" sz="900" u="none" strike="noStrike" dirty="0">
                          <a:effectLst/>
                        </a:rPr>
                        <a:t>Inwoners </a:t>
                      </a:r>
                      <a:endParaRPr lang="nl-NL" sz="900" b="1"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nl-NL" sz="900" u="none" strike="noStrike">
                          <a:effectLst/>
                        </a:rPr>
                        <a:t>Inwoners % t.o.v. totaal</a:t>
                      </a:r>
                      <a:endParaRPr lang="nl-NL" sz="900" b="1"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nl-NL" sz="900" u="none" strike="noStrike" dirty="0">
                          <a:effectLst/>
                        </a:rPr>
                        <a:t>tot 5km</a:t>
                      </a:r>
                      <a:endParaRPr lang="nl-NL" sz="900" b="1" i="0" u="none" strike="noStrike" dirty="0">
                        <a:solidFill>
                          <a:srgbClr val="000000"/>
                        </a:solidFill>
                        <a:effectLst/>
                        <a:latin typeface="Calibri" panose="020F0502020204030204" pitchFamily="34" charset="0"/>
                      </a:endParaRPr>
                    </a:p>
                  </a:txBody>
                  <a:tcPr marL="6109" marR="6109" marT="6109" marB="0" anchor="b"/>
                </a:tc>
                <a:tc>
                  <a:txBody>
                    <a:bodyPr/>
                    <a:lstStyle/>
                    <a:p>
                      <a:pPr algn="ctr" fontAlgn="b"/>
                      <a:r>
                        <a:rPr lang="nl-NL" sz="900" u="none" strike="noStrike">
                          <a:effectLst/>
                        </a:rPr>
                        <a:t>tot 10km</a:t>
                      </a:r>
                      <a:endParaRPr lang="nl-NL" sz="900" b="1"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nl-NL" sz="900" u="none" strike="noStrike">
                          <a:effectLst/>
                        </a:rPr>
                        <a:t>tot 20km</a:t>
                      </a:r>
                      <a:endParaRPr lang="nl-NL" sz="900" b="1"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nl-NL" sz="900" u="none" strike="noStrike">
                          <a:effectLst/>
                        </a:rPr>
                        <a:t>tot 30km</a:t>
                      </a:r>
                      <a:endParaRPr lang="nl-NL" sz="900" b="1"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nl-NL" sz="900" u="none" strike="noStrike">
                          <a:effectLst/>
                        </a:rPr>
                        <a:t>tot 40km</a:t>
                      </a:r>
                      <a:endParaRPr lang="nl-NL" sz="900" b="1"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841093904"/>
                  </a:ext>
                </a:extLst>
              </a:tr>
              <a:tr h="152362">
                <a:tc>
                  <a:txBody>
                    <a:bodyPr/>
                    <a:lstStyle/>
                    <a:p>
                      <a:pPr algn="l" fontAlgn="b"/>
                      <a:r>
                        <a:rPr lang="nl-NL" sz="900" u="none" strike="noStrike">
                          <a:effectLst/>
                        </a:rPr>
                        <a:t>Utrecht</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357</a:t>
                      </a:r>
                      <a:r>
                        <a:rPr lang="nl-NL" sz="900" u="none" strike="noStrike" dirty="0">
                          <a:effectLst/>
                        </a:rPr>
                        <a:t>.</a:t>
                      </a:r>
                      <a:r>
                        <a:rPr lang="en-NL" sz="900" u="none" strike="noStrike" dirty="0">
                          <a:effectLst/>
                        </a:rPr>
                        <a:t>345</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26%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15</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102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524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1285</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2310</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1007708133"/>
                  </a:ext>
                </a:extLst>
              </a:tr>
              <a:tr h="152362">
                <a:tc>
                  <a:txBody>
                    <a:bodyPr/>
                    <a:lstStyle/>
                    <a:p>
                      <a:pPr algn="l" fontAlgn="b"/>
                      <a:r>
                        <a:rPr lang="nl-NL" sz="900" u="none" strike="noStrike">
                          <a:effectLst/>
                        </a:rPr>
                        <a:t>Amersfoort</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157</a:t>
                      </a:r>
                      <a:r>
                        <a:rPr lang="nl-NL" sz="900" u="none" strike="noStrike" dirty="0">
                          <a:effectLst/>
                        </a:rPr>
                        <a:t>.</a:t>
                      </a:r>
                      <a:r>
                        <a:rPr lang="en-NL" sz="900" u="none" strike="noStrike" dirty="0">
                          <a:effectLst/>
                        </a:rPr>
                        <a:t>200</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12%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121</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592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1327</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2347</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3418904713"/>
                  </a:ext>
                </a:extLst>
              </a:tr>
              <a:tr h="152362">
                <a:tc>
                  <a:txBody>
                    <a:bodyPr/>
                    <a:lstStyle/>
                    <a:p>
                      <a:pPr algn="l" fontAlgn="b"/>
                      <a:r>
                        <a:rPr lang="nl-NL" sz="900" u="none" strike="noStrike" dirty="0">
                          <a:effectLst/>
                        </a:rPr>
                        <a:t>Veenendaal</a:t>
                      </a:r>
                      <a:endParaRPr lang="nl-NL" sz="900" b="0" i="0" u="none" strike="noStrike" dirty="0">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66</a:t>
                      </a:r>
                      <a:r>
                        <a:rPr lang="nl-NL" sz="900" u="none" strike="noStrike" dirty="0">
                          <a:effectLst/>
                        </a:rPr>
                        <a:t>.</a:t>
                      </a:r>
                      <a:r>
                        <a:rPr lang="en-NL" sz="900" u="none" strike="noStrike" dirty="0">
                          <a:effectLst/>
                        </a:rPr>
                        <a:t>480</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5%</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36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159</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629</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1396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2586</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1439558120"/>
                  </a:ext>
                </a:extLst>
              </a:tr>
              <a:tr h="152362">
                <a:tc>
                  <a:txBody>
                    <a:bodyPr/>
                    <a:lstStyle/>
                    <a:p>
                      <a:pPr algn="l" fontAlgn="b"/>
                      <a:r>
                        <a:rPr lang="nl-NL" sz="900" u="none" strike="noStrike">
                          <a:effectLst/>
                        </a:rPr>
                        <a:t>Stichtse Vecht</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64</a:t>
                      </a:r>
                      <a:r>
                        <a:rPr lang="nl-NL" sz="900" u="none" strike="noStrike" dirty="0">
                          <a:effectLst/>
                        </a:rPr>
                        <a:t>.</a:t>
                      </a:r>
                      <a:r>
                        <a:rPr lang="en-NL" sz="900" u="none" strike="noStrike" dirty="0">
                          <a:effectLst/>
                        </a:rPr>
                        <a:t>950</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5%</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103</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489</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1132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2071</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2253569104"/>
                  </a:ext>
                </a:extLst>
              </a:tr>
              <a:tr h="152362">
                <a:tc>
                  <a:txBody>
                    <a:bodyPr/>
                    <a:lstStyle/>
                    <a:p>
                      <a:pPr algn="l" fontAlgn="b"/>
                      <a:r>
                        <a:rPr lang="nl-NL" sz="900" u="none" strike="noStrike">
                          <a:effectLst/>
                        </a:rPr>
                        <a:t>Zeist</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64</a:t>
                      </a:r>
                      <a:r>
                        <a:rPr lang="nl-NL" sz="900" u="none" strike="noStrike" dirty="0">
                          <a:effectLst/>
                        </a:rPr>
                        <a:t>.</a:t>
                      </a:r>
                      <a:r>
                        <a:rPr lang="en-NL" sz="900" u="none" strike="noStrike" dirty="0">
                          <a:effectLst/>
                        </a:rPr>
                        <a:t>895</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5%</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31</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119</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493</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1255</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2334</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3267269561"/>
                  </a:ext>
                </a:extLst>
              </a:tr>
              <a:tr h="152362">
                <a:tc>
                  <a:txBody>
                    <a:bodyPr/>
                    <a:lstStyle/>
                    <a:p>
                      <a:pPr algn="l" fontAlgn="b"/>
                      <a:r>
                        <a:rPr lang="nl-NL" sz="900" u="none" strike="noStrike">
                          <a:effectLst/>
                        </a:rPr>
                        <a:t>Nieuwegein</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63</a:t>
                      </a:r>
                      <a:r>
                        <a:rPr lang="nl-NL" sz="900" u="none" strike="noStrike" dirty="0">
                          <a:effectLst/>
                        </a:rPr>
                        <a:t>.</a:t>
                      </a:r>
                      <a:r>
                        <a:rPr lang="en-NL" sz="900" u="none" strike="noStrike" dirty="0">
                          <a:effectLst/>
                        </a:rPr>
                        <a:t>420</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5%</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27</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114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532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1259</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2319</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3364893351"/>
                  </a:ext>
                </a:extLst>
              </a:tr>
              <a:tr h="298227">
                <a:tc>
                  <a:txBody>
                    <a:bodyPr/>
                    <a:lstStyle/>
                    <a:p>
                      <a:pPr algn="l" fontAlgn="b"/>
                      <a:r>
                        <a:rPr lang="nl-NL" sz="900" u="none" strike="noStrike">
                          <a:effectLst/>
                        </a:rPr>
                        <a:t>Vijfheerenlanden</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56</a:t>
                      </a:r>
                      <a:r>
                        <a:rPr lang="nl-NL" sz="900" u="none" strike="noStrike" dirty="0">
                          <a:effectLst/>
                        </a:rPr>
                        <a:t>.</a:t>
                      </a:r>
                      <a:r>
                        <a:rPr lang="en-NL" sz="900" u="none" strike="noStrike" dirty="0">
                          <a:effectLst/>
                        </a:rPr>
                        <a:t>835</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28</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130</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516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1170</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2183</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4279377484"/>
                  </a:ext>
                </a:extLst>
              </a:tr>
              <a:tr h="152362">
                <a:tc>
                  <a:txBody>
                    <a:bodyPr/>
                    <a:lstStyle/>
                    <a:p>
                      <a:pPr algn="l" fontAlgn="b"/>
                      <a:r>
                        <a:rPr lang="nl-NL" sz="900" u="none" strike="noStrike">
                          <a:effectLst/>
                        </a:rPr>
                        <a:t>Woerden</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52</a:t>
                      </a:r>
                      <a:r>
                        <a:rPr lang="nl-NL" sz="900" u="none" strike="noStrike" dirty="0">
                          <a:effectLst/>
                        </a:rPr>
                        <a:t>.</a:t>
                      </a:r>
                      <a:r>
                        <a:rPr lang="en-NL" sz="900" u="none" strike="noStrike" dirty="0">
                          <a:effectLst/>
                        </a:rPr>
                        <a:t>280</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31</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127</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487</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1199</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2111</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4284261092"/>
                  </a:ext>
                </a:extLst>
              </a:tr>
              <a:tr h="152362">
                <a:tc>
                  <a:txBody>
                    <a:bodyPr/>
                    <a:lstStyle/>
                    <a:p>
                      <a:pPr algn="l" fontAlgn="b"/>
                      <a:r>
                        <a:rPr lang="nl-NL" sz="900" u="none" strike="noStrike">
                          <a:effectLst/>
                        </a:rPr>
                        <a:t>Houten</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50</a:t>
                      </a:r>
                      <a:r>
                        <a:rPr lang="nl-NL" sz="900" u="none" strike="noStrike" dirty="0">
                          <a:effectLst/>
                        </a:rPr>
                        <a:t>.</a:t>
                      </a:r>
                      <a:r>
                        <a:rPr lang="en-NL" sz="900" u="none" strike="noStrike" dirty="0">
                          <a:effectLst/>
                        </a:rPr>
                        <a:t>120</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27</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114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509</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1238</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2266</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1026466606"/>
                  </a:ext>
                </a:extLst>
              </a:tr>
              <a:tr h="298227">
                <a:tc>
                  <a:txBody>
                    <a:bodyPr/>
                    <a:lstStyle/>
                    <a:p>
                      <a:pPr algn="l" fontAlgn="b"/>
                      <a:r>
                        <a:rPr lang="nl-NL" sz="900" u="none" strike="noStrike">
                          <a:effectLst/>
                        </a:rPr>
                        <a:t>Utrechtse Heuvelrug</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49</a:t>
                      </a:r>
                      <a:r>
                        <a:rPr lang="nl-NL" sz="900" u="none" strike="noStrike" dirty="0">
                          <a:effectLst/>
                        </a:rPr>
                        <a:t>.</a:t>
                      </a:r>
                      <a:r>
                        <a:rPr lang="en-NL" sz="900" u="none" strike="noStrike" dirty="0">
                          <a:effectLst/>
                        </a:rPr>
                        <a:t>570</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32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dirty="0">
                          <a:effectLst/>
                        </a:rPr>
                        <a:t>140</a:t>
                      </a:r>
                      <a:endParaRPr lang="en-NL" sz="900" b="0" i="0" u="none" strike="noStrike" dirty="0">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567</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1338</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2440</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3066578617"/>
                  </a:ext>
                </a:extLst>
              </a:tr>
              <a:tr h="152362">
                <a:tc>
                  <a:txBody>
                    <a:bodyPr/>
                    <a:lstStyle/>
                    <a:p>
                      <a:pPr algn="l" fontAlgn="b"/>
                      <a:r>
                        <a:rPr lang="nl-NL" sz="900" u="none" strike="noStrike">
                          <a:effectLst/>
                        </a:rPr>
                        <a:t>Soest</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46</a:t>
                      </a:r>
                      <a:r>
                        <a:rPr lang="nl-NL" sz="900" u="none" strike="noStrike" dirty="0">
                          <a:effectLst/>
                        </a:rPr>
                        <a:t>.</a:t>
                      </a:r>
                      <a:r>
                        <a:rPr lang="en-NL" sz="900" u="none" strike="noStrike" dirty="0">
                          <a:effectLst/>
                        </a:rPr>
                        <a:t>590</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3%</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25</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115</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493</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1216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2243</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1489385238"/>
                  </a:ext>
                </a:extLst>
              </a:tr>
              <a:tr h="298227">
                <a:tc>
                  <a:txBody>
                    <a:bodyPr/>
                    <a:lstStyle/>
                    <a:p>
                      <a:pPr algn="l" fontAlgn="b"/>
                      <a:r>
                        <a:rPr lang="nl-NL" sz="900" u="none" strike="noStrike">
                          <a:effectLst/>
                        </a:rPr>
                        <a:t>De Ronde Venen</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44</a:t>
                      </a:r>
                      <a:r>
                        <a:rPr lang="nl-NL" sz="900" u="none" strike="noStrike" dirty="0">
                          <a:effectLst/>
                        </a:rPr>
                        <a:t>.</a:t>
                      </a:r>
                      <a:r>
                        <a:rPr lang="en-NL" sz="900" u="none" strike="noStrike" dirty="0">
                          <a:effectLst/>
                        </a:rPr>
                        <a:t>440</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3%</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23</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128</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478</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1086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2021</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4134135160"/>
                  </a:ext>
                </a:extLst>
              </a:tr>
              <a:tr h="152362">
                <a:tc>
                  <a:txBody>
                    <a:bodyPr/>
                    <a:lstStyle/>
                    <a:p>
                      <a:pPr algn="l" fontAlgn="b"/>
                      <a:r>
                        <a:rPr lang="nl-NL" sz="900" u="none" strike="noStrike">
                          <a:effectLst/>
                        </a:rPr>
                        <a:t>De Bilt</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43</a:t>
                      </a:r>
                      <a:r>
                        <a:rPr lang="nl-NL" sz="900" u="none" strike="noStrike" dirty="0">
                          <a:effectLst/>
                        </a:rPr>
                        <a:t>.</a:t>
                      </a:r>
                      <a:r>
                        <a:rPr lang="en-NL" sz="900" u="none" strike="noStrike" dirty="0">
                          <a:effectLst/>
                        </a:rPr>
                        <a:t>115</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3%</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120</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496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1239</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2321</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639144542"/>
                  </a:ext>
                </a:extLst>
              </a:tr>
              <a:tr h="152362">
                <a:tc>
                  <a:txBody>
                    <a:bodyPr/>
                    <a:lstStyle/>
                    <a:p>
                      <a:pPr algn="l" fontAlgn="b"/>
                      <a:r>
                        <a:rPr lang="nl-NL" sz="900" u="none" strike="noStrike">
                          <a:effectLst/>
                        </a:rPr>
                        <a:t>IJsselstein</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34</a:t>
                      </a:r>
                      <a:r>
                        <a:rPr lang="nl-NL" sz="900" u="none" strike="noStrike" dirty="0">
                          <a:effectLst/>
                        </a:rPr>
                        <a:t>.</a:t>
                      </a:r>
                      <a:r>
                        <a:rPr lang="en-NL" sz="900" u="none" strike="noStrike" dirty="0">
                          <a:effectLst/>
                        </a:rPr>
                        <a:t>105</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3%</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20</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77</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475</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1184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2163</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781744068"/>
                  </a:ext>
                </a:extLst>
              </a:tr>
              <a:tr h="152362">
                <a:tc>
                  <a:txBody>
                    <a:bodyPr/>
                    <a:lstStyle/>
                    <a:p>
                      <a:pPr algn="l" fontAlgn="b"/>
                      <a:r>
                        <a:rPr lang="nl-NL" sz="900" u="none" strike="noStrike">
                          <a:effectLst/>
                        </a:rPr>
                        <a:t>Leusden</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30</a:t>
                      </a:r>
                      <a:r>
                        <a:rPr lang="nl-NL" sz="900" u="none" strike="noStrike" dirty="0">
                          <a:effectLst/>
                        </a:rPr>
                        <a:t>.</a:t>
                      </a:r>
                      <a:r>
                        <a:rPr lang="en-NL" sz="900" u="none" strike="noStrike" dirty="0">
                          <a:effectLst/>
                        </a:rPr>
                        <a:t>385</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28</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120</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574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1334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2374</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3204371454"/>
                  </a:ext>
                </a:extLst>
              </a:tr>
              <a:tr h="152362">
                <a:tc>
                  <a:txBody>
                    <a:bodyPr/>
                    <a:lstStyle/>
                    <a:p>
                      <a:pPr algn="l" fontAlgn="b"/>
                      <a:r>
                        <a:rPr lang="nl-NL" sz="900" u="none" strike="noStrike">
                          <a:effectLst/>
                        </a:rPr>
                        <a:t>Baarn</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24</a:t>
                      </a:r>
                      <a:r>
                        <a:rPr lang="nl-NL" sz="900" u="none" strike="noStrike" dirty="0">
                          <a:effectLst/>
                        </a:rPr>
                        <a:t>.</a:t>
                      </a:r>
                      <a:r>
                        <a:rPr lang="en-NL" sz="900" u="none" strike="noStrike" dirty="0">
                          <a:effectLst/>
                        </a:rPr>
                        <a:t>860</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28</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113</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493</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1214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2172</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1976347574"/>
                  </a:ext>
                </a:extLst>
              </a:tr>
              <a:tr h="298227">
                <a:tc>
                  <a:txBody>
                    <a:bodyPr/>
                    <a:lstStyle/>
                    <a:p>
                      <a:pPr algn="l" fontAlgn="b"/>
                      <a:r>
                        <a:rPr lang="nl-NL" sz="900" u="none" strike="noStrike">
                          <a:effectLst/>
                        </a:rPr>
                        <a:t>Wijk bij Duurstede</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23</a:t>
                      </a:r>
                      <a:r>
                        <a:rPr lang="nl-NL" sz="900" u="none" strike="noStrike" dirty="0">
                          <a:effectLst/>
                        </a:rPr>
                        <a:t>.</a:t>
                      </a:r>
                      <a:r>
                        <a:rPr lang="en-NL" sz="900" u="none" strike="noStrike" dirty="0">
                          <a:effectLst/>
                        </a:rPr>
                        <a:t>905</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27</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116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591</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1321</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2444</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1609471729"/>
                  </a:ext>
                </a:extLst>
              </a:tr>
              <a:tr h="152362">
                <a:tc>
                  <a:txBody>
                    <a:bodyPr/>
                    <a:lstStyle/>
                    <a:p>
                      <a:pPr algn="l" fontAlgn="b"/>
                      <a:r>
                        <a:rPr lang="nl-NL" sz="900" u="none" strike="noStrike">
                          <a:effectLst/>
                        </a:rPr>
                        <a:t>Bunschoten</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21</a:t>
                      </a:r>
                      <a:r>
                        <a:rPr lang="nl-NL" sz="900" u="none" strike="noStrike" dirty="0">
                          <a:effectLst/>
                        </a:rPr>
                        <a:t>.</a:t>
                      </a:r>
                      <a:r>
                        <a:rPr lang="en-NL" sz="900" u="none" strike="noStrike" dirty="0">
                          <a:effectLst/>
                        </a:rPr>
                        <a:t>865</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dirty="0">
                          <a:effectLst/>
                        </a:rPr>
                        <a:t>31</a:t>
                      </a:r>
                      <a:endParaRPr lang="en-NL" sz="900" b="0" i="0" u="none" strike="noStrike" dirty="0">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124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552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1274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2166</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3360416336"/>
                  </a:ext>
                </a:extLst>
              </a:tr>
              <a:tr h="152362">
                <a:tc>
                  <a:txBody>
                    <a:bodyPr/>
                    <a:lstStyle/>
                    <a:p>
                      <a:pPr algn="l" fontAlgn="b"/>
                      <a:r>
                        <a:rPr lang="nl-NL" sz="900" u="none" strike="noStrike">
                          <a:effectLst/>
                        </a:rPr>
                        <a:t>Rhenen</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20</a:t>
                      </a:r>
                      <a:r>
                        <a:rPr lang="nl-NL" sz="900" u="none" strike="noStrike" dirty="0">
                          <a:effectLst/>
                        </a:rPr>
                        <a:t>.</a:t>
                      </a:r>
                      <a:r>
                        <a:rPr lang="en-NL" sz="900" u="none" strike="noStrike" dirty="0">
                          <a:effectLst/>
                        </a:rPr>
                        <a:t>080</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1%</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44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152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629</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1396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2627</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538153752"/>
                  </a:ext>
                </a:extLst>
              </a:tr>
              <a:tr h="152362">
                <a:tc>
                  <a:txBody>
                    <a:bodyPr/>
                    <a:lstStyle/>
                    <a:p>
                      <a:pPr algn="l" fontAlgn="b"/>
                      <a:r>
                        <a:rPr lang="nl-NL" sz="900" u="none" strike="noStrike">
                          <a:effectLst/>
                        </a:rPr>
                        <a:t>Bunnik</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15</a:t>
                      </a:r>
                      <a:r>
                        <a:rPr lang="nl-NL" sz="900" u="none" strike="noStrike" dirty="0">
                          <a:effectLst/>
                        </a:rPr>
                        <a:t>.</a:t>
                      </a:r>
                      <a:r>
                        <a:rPr lang="en-NL" sz="900" u="none" strike="noStrike" dirty="0">
                          <a:effectLst/>
                        </a:rPr>
                        <a:t>185</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1%</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111</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507</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1255</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2329</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4048761867"/>
                  </a:ext>
                </a:extLst>
              </a:tr>
              <a:tr h="152362">
                <a:tc>
                  <a:txBody>
                    <a:bodyPr/>
                    <a:lstStyle/>
                    <a:p>
                      <a:pPr algn="l" fontAlgn="b"/>
                      <a:r>
                        <a:rPr lang="nl-NL" sz="900" u="none" strike="noStrike">
                          <a:effectLst/>
                        </a:rPr>
                        <a:t>Lopik</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14</a:t>
                      </a:r>
                      <a:r>
                        <a:rPr lang="nl-NL" sz="900" u="none" strike="noStrike" dirty="0">
                          <a:effectLst/>
                        </a:rPr>
                        <a:t>.</a:t>
                      </a:r>
                      <a:r>
                        <a:rPr lang="en-NL" sz="900" u="none" strike="noStrike" dirty="0">
                          <a:effectLst/>
                        </a:rPr>
                        <a:t>465</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1%</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28</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101</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508</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1186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2149</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2165410465"/>
                  </a:ext>
                </a:extLst>
              </a:tr>
              <a:tr h="152362">
                <a:tc>
                  <a:txBody>
                    <a:bodyPr/>
                    <a:lstStyle/>
                    <a:p>
                      <a:pPr algn="l" fontAlgn="b"/>
                      <a:r>
                        <a:rPr lang="nl-NL" sz="900" u="none" strike="noStrike">
                          <a:effectLst/>
                        </a:rPr>
                        <a:t>Montfoort</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13</a:t>
                      </a:r>
                      <a:r>
                        <a:rPr lang="nl-NL" sz="900" u="none" strike="noStrike" dirty="0">
                          <a:effectLst/>
                        </a:rPr>
                        <a:t>.</a:t>
                      </a:r>
                      <a:r>
                        <a:rPr lang="en-NL" sz="900" u="none" strike="noStrike" dirty="0">
                          <a:effectLst/>
                        </a:rPr>
                        <a:t>915</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1%</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106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486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1237</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2169</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1552651484"/>
                  </a:ext>
                </a:extLst>
              </a:tr>
              <a:tr h="152362">
                <a:tc>
                  <a:txBody>
                    <a:bodyPr/>
                    <a:lstStyle/>
                    <a:p>
                      <a:pPr algn="l" fontAlgn="b"/>
                      <a:r>
                        <a:rPr lang="nl-NL" sz="900" u="none" strike="noStrike">
                          <a:effectLst/>
                        </a:rPr>
                        <a:t>Woudenberg</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13</a:t>
                      </a:r>
                      <a:r>
                        <a:rPr lang="nl-NL" sz="900" u="none" strike="noStrike" dirty="0">
                          <a:effectLst/>
                        </a:rPr>
                        <a:t>.</a:t>
                      </a:r>
                      <a:r>
                        <a:rPr lang="en-NL" sz="900" u="none" strike="noStrike" dirty="0">
                          <a:effectLst/>
                        </a:rPr>
                        <a:t>360</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1%</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35</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156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582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1344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2452</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3536780016"/>
                  </a:ext>
                </a:extLst>
              </a:tr>
              <a:tr h="152362">
                <a:tc>
                  <a:txBody>
                    <a:bodyPr/>
                    <a:lstStyle/>
                    <a:p>
                      <a:pPr algn="l" fontAlgn="b"/>
                      <a:r>
                        <a:rPr lang="nl-NL" sz="900" u="none" strike="noStrike">
                          <a:effectLst/>
                        </a:rPr>
                        <a:t>Oudewater</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10</a:t>
                      </a:r>
                      <a:r>
                        <a:rPr lang="nl-NL" sz="900" u="none" strike="noStrike" dirty="0">
                          <a:effectLst/>
                        </a:rPr>
                        <a:t>.</a:t>
                      </a:r>
                      <a:r>
                        <a:rPr lang="en-NL" sz="900" u="none" strike="noStrike" dirty="0">
                          <a:effectLst/>
                        </a:rPr>
                        <a:t>220</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1%</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99</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469</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1162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2115</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1990819666"/>
                  </a:ext>
                </a:extLst>
              </a:tr>
              <a:tr h="152362">
                <a:tc>
                  <a:txBody>
                    <a:bodyPr/>
                    <a:lstStyle/>
                    <a:p>
                      <a:pPr algn="l" fontAlgn="b"/>
                      <a:r>
                        <a:rPr lang="nl-NL" sz="900" u="none" strike="noStrike">
                          <a:effectLst/>
                        </a:rPr>
                        <a:t>Eemnes</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9</a:t>
                      </a:r>
                      <a:r>
                        <a:rPr lang="nl-NL" sz="900" u="none" strike="noStrike" dirty="0">
                          <a:effectLst/>
                        </a:rPr>
                        <a:t>.</a:t>
                      </a:r>
                      <a:r>
                        <a:rPr lang="en-NL" sz="900" u="none" strike="noStrike" dirty="0">
                          <a:effectLst/>
                        </a:rPr>
                        <a:t>245</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1%</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25</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92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452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1126</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2063</a:t>
                      </a:r>
                      <a:endParaRPr lang="en-NL" sz="900" b="0" i="0" u="none" strike="noStrike">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1309753426"/>
                  </a:ext>
                </a:extLst>
              </a:tr>
              <a:tr h="152362">
                <a:tc>
                  <a:txBody>
                    <a:bodyPr/>
                    <a:lstStyle/>
                    <a:p>
                      <a:pPr algn="l" fontAlgn="b"/>
                      <a:r>
                        <a:rPr lang="nl-NL" sz="900" u="none" strike="noStrike">
                          <a:effectLst/>
                        </a:rPr>
                        <a:t>Renswoude</a:t>
                      </a:r>
                      <a:endParaRPr lang="nl-NL" sz="900" b="0" i="0" u="none" strike="noStrike">
                        <a:solidFill>
                          <a:srgbClr val="000000"/>
                        </a:solidFill>
                        <a:effectLst/>
                        <a:latin typeface="Calibri" panose="020F0502020204030204" pitchFamily="34" charset="0"/>
                      </a:endParaRPr>
                    </a:p>
                  </a:txBody>
                  <a:tcPr marL="6109" marR="6109" marT="6109" marB="0" anchor="b"/>
                </a:tc>
                <a:tc>
                  <a:txBody>
                    <a:bodyPr/>
                    <a:lstStyle/>
                    <a:p>
                      <a:pPr algn="r" fontAlgn="ctr"/>
                      <a:r>
                        <a:rPr lang="en-NL" sz="900" u="none" strike="noStrike" dirty="0">
                          <a:effectLst/>
                        </a:rPr>
                        <a:t>5</a:t>
                      </a:r>
                      <a:r>
                        <a:rPr lang="nl-NL" sz="900" u="none" strike="noStrike" dirty="0">
                          <a:effectLst/>
                        </a:rPr>
                        <a:t>.</a:t>
                      </a:r>
                      <a:r>
                        <a:rPr lang="en-NL" sz="900" u="none" strike="noStrike" dirty="0">
                          <a:effectLst/>
                        </a:rPr>
                        <a:t>440</a:t>
                      </a:r>
                      <a:endParaRPr lang="en-NL" sz="900" b="0" i="0" u="none" strike="noStrike" dirty="0">
                        <a:solidFill>
                          <a:srgbClr val="000000"/>
                        </a:solidFill>
                        <a:effectLst/>
                        <a:latin typeface="Calibri" panose="020F0502020204030204" pitchFamily="34" charset="0"/>
                      </a:endParaRPr>
                    </a:p>
                  </a:txBody>
                  <a:tcPr marL="6109" marR="6109" marT="6109" marB="0" anchor="ctr"/>
                </a:tc>
                <a:tc>
                  <a:txBody>
                    <a:bodyPr/>
                    <a:lstStyle/>
                    <a:p>
                      <a:pPr algn="ctr" fontAlgn="b"/>
                      <a:r>
                        <a:rPr lang="en-NL" sz="900" u="none" strike="noStrike">
                          <a:effectLst/>
                        </a:rPr>
                        <a:t>0%</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39</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144</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612</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a:effectLst/>
                        </a:rPr>
                        <a:t>1351</a:t>
                      </a:r>
                      <a:endParaRPr lang="en-NL" sz="900" b="0" i="0" u="none" strike="noStrike">
                        <a:solidFill>
                          <a:srgbClr val="000000"/>
                        </a:solidFill>
                        <a:effectLst/>
                        <a:latin typeface="Calibri" panose="020F0502020204030204" pitchFamily="34" charset="0"/>
                      </a:endParaRPr>
                    </a:p>
                  </a:txBody>
                  <a:tcPr marL="6109" marR="6109" marT="6109" marB="0" anchor="b"/>
                </a:tc>
                <a:tc>
                  <a:txBody>
                    <a:bodyPr/>
                    <a:lstStyle/>
                    <a:p>
                      <a:pPr algn="ctr" fontAlgn="b"/>
                      <a:r>
                        <a:rPr lang="en-NL" sz="900" u="none" strike="noStrike" dirty="0">
                          <a:effectLst/>
                        </a:rPr>
                        <a:t>2504</a:t>
                      </a:r>
                      <a:endParaRPr lang="en-NL" sz="900" b="0" i="0" u="none" strike="noStrike" dirty="0">
                        <a:solidFill>
                          <a:srgbClr val="000000"/>
                        </a:solidFill>
                        <a:effectLst/>
                        <a:latin typeface="Calibri" panose="020F0502020204030204" pitchFamily="34" charset="0"/>
                      </a:endParaRPr>
                    </a:p>
                  </a:txBody>
                  <a:tcPr marL="6109" marR="6109" marT="6109" marB="0" anchor="b"/>
                </a:tc>
                <a:extLst>
                  <a:ext uri="{0D108BD9-81ED-4DB2-BD59-A6C34878D82A}">
                    <a16:rowId xmlns:a16="http://schemas.microsoft.com/office/drawing/2014/main" val="2157767385"/>
                  </a:ext>
                </a:extLst>
              </a:tr>
            </a:tbl>
          </a:graphicData>
        </a:graphic>
      </p:graphicFrame>
      <p:sp>
        <p:nvSpPr>
          <p:cNvPr id="15" name="Rechthoek: afgeronde hoeken 14">
            <a:extLst>
              <a:ext uri="{FF2B5EF4-FFF2-40B4-BE49-F238E27FC236}">
                <a16:creationId xmlns:a16="http://schemas.microsoft.com/office/drawing/2014/main" id="{CC518DC8-8D27-4312-A9F3-7EC7866C8103}"/>
              </a:ext>
            </a:extLst>
          </p:cNvPr>
          <p:cNvSpPr/>
          <p:nvPr/>
        </p:nvSpPr>
        <p:spPr>
          <a:xfrm>
            <a:off x="8959442" y="1469988"/>
            <a:ext cx="374887" cy="168675"/>
          </a:xfrm>
          <a:prstGeom prst="roundRect">
            <a:avLst/>
          </a:prstGeom>
          <a:noFill/>
          <a:ln w="28575">
            <a:solidFill>
              <a:srgbClr val="E60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pic>
        <p:nvPicPr>
          <p:cNvPr id="17" name="Afbeelding 16">
            <a:extLst>
              <a:ext uri="{FF2B5EF4-FFF2-40B4-BE49-F238E27FC236}">
                <a16:creationId xmlns:a16="http://schemas.microsoft.com/office/drawing/2014/main" id="{3746ACA3-CAB6-4FA4-9810-8259293050D9}"/>
              </a:ext>
            </a:extLst>
          </p:cNvPr>
          <p:cNvPicPr>
            <a:picLocks noChangeAspect="1"/>
          </p:cNvPicPr>
          <p:nvPr/>
        </p:nvPicPr>
        <p:blipFill>
          <a:blip r:embed="rId3"/>
          <a:stretch>
            <a:fillRect/>
          </a:stretch>
        </p:blipFill>
        <p:spPr>
          <a:xfrm>
            <a:off x="248613" y="993181"/>
            <a:ext cx="6121285" cy="5303296"/>
          </a:xfrm>
          <a:prstGeom prst="rect">
            <a:avLst/>
          </a:prstGeom>
        </p:spPr>
      </p:pic>
      <p:sp>
        <p:nvSpPr>
          <p:cNvPr id="20" name="Rechthoek: afgeronde hoeken 19">
            <a:extLst>
              <a:ext uri="{FF2B5EF4-FFF2-40B4-BE49-F238E27FC236}">
                <a16:creationId xmlns:a16="http://schemas.microsoft.com/office/drawing/2014/main" id="{D92E16C5-1BB5-491E-97FE-C2585B5FED47}"/>
              </a:ext>
            </a:extLst>
          </p:cNvPr>
          <p:cNvSpPr/>
          <p:nvPr/>
        </p:nvSpPr>
        <p:spPr>
          <a:xfrm>
            <a:off x="9028592" y="3877499"/>
            <a:ext cx="905523" cy="168675"/>
          </a:xfrm>
          <a:prstGeom prst="roundRect">
            <a:avLst/>
          </a:prstGeom>
          <a:noFill/>
          <a:ln w="28575">
            <a:solidFill>
              <a:srgbClr val="E60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pic>
        <p:nvPicPr>
          <p:cNvPr id="8" name="Afbeelding 7">
            <a:extLst>
              <a:ext uri="{FF2B5EF4-FFF2-40B4-BE49-F238E27FC236}">
                <a16:creationId xmlns:a16="http://schemas.microsoft.com/office/drawing/2014/main" id="{5B34772F-8020-4303-A8F2-2EA2E9A5956A}"/>
              </a:ext>
            </a:extLst>
          </p:cNvPr>
          <p:cNvPicPr>
            <a:picLocks noChangeAspect="1"/>
          </p:cNvPicPr>
          <p:nvPr/>
        </p:nvPicPr>
        <p:blipFill>
          <a:blip r:embed="rId4"/>
          <a:stretch>
            <a:fillRect/>
          </a:stretch>
        </p:blipFill>
        <p:spPr>
          <a:xfrm>
            <a:off x="4640038" y="5490841"/>
            <a:ext cx="1600339" cy="670618"/>
          </a:xfrm>
          <a:prstGeom prst="rect">
            <a:avLst/>
          </a:prstGeom>
        </p:spPr>
      </p:pic>
      <p:sp>
        <p:nvSpPr>
          <p:cNvPr id="14" name="Tijdelijke aanduiding voor inhoud 2">
            <a:extLst>
              <a:ext uri="{FF2B5EF4-FFF2-40B4-BE49-F238E27FC236}">
                <a16:creationId xmlns:a16="http://schemas.microsoft.com/office/drawing/2014/main" id="{0718322A-23A7-4A68-A947-2B0D6510E062}"/>
              </a:ext>
            </a:extLst>
          </p:cNvPr>
          <p:cNvSpPr txBox="1">
            <a:spLocks/>
          </p:cNvSpPr>
          <p:nvPr/>
        </p:nvSpPr>
        <p:spPr>
          <a:xfrm>
            <a:off x="248613" y="594363"/>
            <a:ext cx="11246452" cy="365125"/>
          </a:xfrm>
          <a:prstGeom prst="rect">
            <a:avLst/>
          </a:prstGeom>
        </p:spPr>
        <p:txBody>
          <a:bodyPr vert="horz" wrap="square" lIns="0" tIns="0" rIns="0" bIns="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10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100000"/>
              </a:lnSpc>
              <a:spcBef>
                <a:spcPts val="500"/>
              </a:spcBef>
              <a:buFont typeface="Arial" panose="020B0604020202020204" pitchFamily="34" charset="0"/>
              <a:buNone/>
              <a:defRPr sz="1600" kern="1200">
                <a:solidFill>
                  <a:schemeClr val="tx1"/>
                </a:solidFill>
                <a:latin typeface="+mn-lt"/>
                <a:ea typeface="+mn-ea"/>
                <a:cs typeface="+mn-cs"/>
              </a:defRPr>
            </a:lvl3pPr>
            <a:lvl4pPr marL="1371600" indent="0" algn="l" defTabSz="914400" rtl="0" eaLnBrk="1" latinLnBrk="0" hangingPunct="1">
              <a:lnSpc>
                <a:spcPct val="100000"/>
              </a:lnSpc>
              <a:spcBef>
                <a:spcPts val="500"/>
              </a:spcBef>
              <a:buFont typeface="Arial" panose="020B0604020202020204" pitchFamily="34" charset="0"/>
              <a:buNone/>
              <a:defRPr sz="1400" kern="1200">
                <a:solidFill>
                  <a:schemeClr val="tx1"/>
                </a:solidFill>
                <a:latin typeface="+mn-lt"/>
                <a:ea typeface="+mn-ea"/>
                <a:cs typeface="+mn-cs"/>
              </a:defRPr>
            </a:lvl4pPr>
            <a:lvl5pPr marL="1828800" indent="0" algn="l" defTabSz="914400" rtl="0" eaLnBrk="1" latinLnBrk="0" hangingPunct="1">
              <a:lnSpc>
                <a:spcPct val="100000"/>
              </a:lnSpc>
              <a:spcBef>
                <a:spcPts val="5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1400" dirty="0"/>
              <a:t>Potentie om 25km recreatief fietspad te bereiken buiten de kom met straal tot 5 km</a:t>
            </a:r>
          </a:p>
          <a:p>
            <a:endParaRPr lang="nl-NL" sz="1400" dirty="0"/>
          </a:p>
        </p:txBody>
      </p:sp>
      <p:sp>
        <p:nvSpPr>
          <p:cNvPr id="16" name="Tekstballon: rechthoek met afgeronde hoeken 15">
            <a:extLst>
              <a:ext uri="{FF2B5EF4-FFF2-40B4-BE49-F238E27FC236}">
                <a16:creationId xmlns:a16="http://schemas.microsoft.com/office/drawing/2014/main" id="{63565312-432A-4AA7-B582-9A98DEB96F47}"/>
              </a:ext>
            </a:extLst>
          </p:cNvPr>
          <p:cNvSpPr/>
          <p:nvPr/>
        </p:nvSpPr>
        <p:spPr>
          <a:xfrm>
            <a:off x="10452683" y="74349"/>
            <a:ext cx="1719062" cy="506454"/>
          </a:xfrm>
          <a:prstGeom prst="wedgeRoundRectCallout">
            <a:avLst>
              <a:gd name="adj1" fmla="val -120238"/>
              <a:gd name="adj2" fmla="val 237348"/>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18" name="Tekstvak 17">
            <a:extLst>
              <a:ext uri="{FF2B5EF4-FFF2-40B4-BE49-F238E27FC236}">
                <a16:creationId xmlns:a16="http://schemas.microsoft.com/office/drawing/2014/main" id="{4E7A4EEA-10B1-478F-A151-3CA4BAE798B1}"/>
              </a:ext>
            </a:extLst>
          </p:cNvPr>
          <p:cNvSpPr txBox="1"/>
          <p:nvPr/>
        </p:nvSpPr>
        <p:spPr>
          <a:xfrm>
            <a:off x="10452683" y="93666"/>
            <a:ext cx="2007466" cy="461665"/>
          </a:xfrm>
          <a:prstGeom prst="rect">
            <a:avLst/>
          </a:prstGeom>
          <a:noFill/>
        </p:spPr>
        <p:txBody>
          <a:bodyPr wrap="square" rtlCol="0">
            <a:spAutoFit/>
          </a:bodyPr>
          <a:lstStyle/>
          <a:p>
            <a:r>
              <a:rPr lang="nl-NL" sz="1200" dirty="0"/>
              <a:t>Beperkte keuze voor recreatief fietspad. </a:t>
            </a:r>
            <a:endParaRPr lang="LID4096" sz="1200" dirty="0"/>
          </a:p>
        </p:txBody>
      </p:sp>
      <p:sp>
        <p:nvSpPr>
          <p:cNvPr id="19" name="Tekstballon: rechthoek met afgeronde hoeken 18">
            <a:extLst>
              <a:ext uri="{FF2B5EF4-FFF2-40B4-BE49-F238E27FC236}">
                <a16:creationId xmlns:a16="http://schemas.microsoft.com/office/drawing/2014/main" id="{5D44D873-C00A-438F-914C-BD2844F15993}"/>
              </a:ext>
            </a:extLst>
          </p:cNvPr>
          <p:cNvSpPr/>
          <p:nvPr/>
        </p:nvSpPr>
        <p:spPr>
          <a:xfrm>
            <a:off x="6649959" y="6067902"/>
            <a:ext cx="2186995" cy="701830"/>
          </a:xfrm>
          <a:prstGeom prst="wedgeRoundRectCallout">
            <a:avLst>
              <a:gd name="adj1" fmla="val 75975"/>
              <a:gd name="adj2" fmla="val -345970"/>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21" name="Tekstvak 20">
            <a:extLst>
              <a:ext uri="{FF2B5EF4-FFF2-40B4-BE49-F238E27FC236}">
                <a16:creationId xmlns:a16="http://schemas.microsoft.com/office/drawing/2014/main" id="{E9874C7C-41E4-46AD-8997-02E3D3F0FFAE}"/>
              </a:ext>
            </a:extLst>
          </p:cNvPr>
          <p:cNvSpPr txBox="1"/>
          <p:nvPr/>
        </p:nvSpPr>
        <p:spPr>
          <a:xfrm>
            <a:off x="6739723" y="6128681"/>
            <a:ext cx="2007466" cy="646331"/>
          </a:xfrm>
          <a:prstGeom prst="rect">
            <a:avLst/>
          </a:prstGeom>
          <a:noFill/>
        </p:spPr>
        <p:txBody>
          <a:bodyPr wrap="square" rtlCol="0">
            <a:spAutoFit/>
          </a:bodyPr>
          <a:lstStyle/>
          <a:p>
            <a:r>
              <a:rPr lang="nl-NL" sz="1200" dirty="0"/>
              <a:t>Barrièrewerking van de Lek bij keuze recreatief fietspad.</a:t>
            </a:r>
            <a:endParaRPr lang="LID4096" sz="1200" dirty="0"/>
          </a:p>
        </p:txBody>
      </p:sp>
      <p:sp>
        <p:nvSpPr>
          <p:cNvPr id="22" name="Rechthoek: afgeronde hoeken 21">
            <a:extLst>
              <a:ext uri="{FF2B5EF4-FFF2-40B4-BE49-F238E27FC236}">
                <a16:creationId xmlns:a16="http://schemas.microsoft.com/office/drawing/2014/main" id="{AE2342F7-FD8A-4E1B-8020-7080F7CE86F3}"/>
              </a:ext>
            </a:extLst>
          </p:cNvPr>
          <p:cNvSpPr/>
          <p:nvPr/>
        </p:nvSpPr>
        <p:spPr>
          <a:xfrm>
            <a:off x="7870271" y="1469988"/>
            <a:ext cx="876918" cy="168675"/>
          </a:xfrm>
          <a:prstGeom prst="roundRect">
            <a:avLst/>
          </a:prstGeom>
          <a:noFill/>
          <a:ln w="28575">
            <a:solidFill>
              <a:srgbClr val="E60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23" name="Tekstballon: rechthoek met afgeronde hoeken 22">
            <a:extLst>
              <a:ext uri="{FF2B5EF4-FFF2-40B4-BE49-F238E27FC236}">
                <a16:creationId xmlns:a16="http://schemas.microsoft.com/office/drawing/2014/main" id="{D458B444-D711-4E6A-9621-34B2E6BB55F7}"/>
              </a:ext>
            </a:extLst>
          </p:cNvPr>
          <p:cNvSpPr/>
          <p:nvPr/>
        </p:nvSpPr>
        <p:spPr>
          <a:xfrm>
            <a:off x="8558012" y="74348"/>
            <a:ext cx="1830906" cy="717056"/>
          </a:xfrm>
          <a:prstGeom prst="wedgeRoundRectCallout">
            <a:avLst>
              <a:gd name="adj1" fmla="val -42391"/>
              <a:gd name="adj2" fmla="val 153925"/>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24" name="Tekstvak 23">
            <a:extLst>
              <a:ext uri="{FF2B5EF4-FFF2-40B4-BE49-F238E27FC236}">
                <a16:creationId xmlns:a16="http://schemas.microsoft.com/office/drawing/2014/main" id="{7DF7ABE6-55E5-4D1B-B4DF-ED17A47C2FCC}"/>
              </a:ext>
            </a:extLst>
          </p:cNvPr>
          <p:cNvSpPr txBox="1"/>
          <p:nvPr/>
        </p:nvSpPr>
        <p:spPr>
          <a:xfrm>
            <a:off x="8647775" y="135127"/>
            <a:ext cx="1680608" cy="646331"/>
          </a:xfrm>
          <a:prstGeom prst="rect">
            <a:avLst/>
          </a:prstGeom>
          <a:noFill/>
        </p:spPr>
        <p:txBody>
          <a:bodyPr wrap="square" rtlCol="0">
            <a:spAutoFit/>
          </a:bodyPr>
          <a:lstStyle/>
          <a:p>
            <a:r>
              <a:rPr lang="nl-NL" sz="1200" dirty="0"/>
              <a:t>Dit betreft 26% van de inwoners binnen provincie Utrecht. </a:t>
            </a:r>
            <a:endParaRPr lang="LID4096" sz="1200" dirty="0"/>
          </a:p>
        </p:txBody>
      </p:sp>
      <p:sp>
        <p:nvSpPr>
          <p:cNvPr id="25" name="Tekstballon: rechthoek met afgeronde hoeken 24">
            <a:extLst>
              <a:ext uri="{FF2B5EF4-FFF2-40B4-BE49-F238E27FC236}">
                <a16:creationId xmlns:a16="http://schemas.microsoft.com/office/drawing/2014/main" id="{A6DC8DE6-E7C5-418D-A1EA-FEAAA0294CBC}"/>
              </a:ext>
            </a:extLst>
          </p:cNvPr>
          <p:cNvSpPr/>
          <p:nvPr/>
        </p:nvSpPr>
        <p:spPr>
          <a:xfrm>
            <a:off x="6991150" y="77308"/>
            <a:ext cx="1388622" cy="717056"/>
          </a:xfrm>
          <a:prstGeom prst="wedgeRoundRectCallout">
            <a:avLst>
              <a:gd name="adj1" fmla="val -20340"/>
              <a:gd name="adj2" fmla="val 171473"/>
              <a:gd name="adj3" fmla="val 16667"/>
            </a:avLst>
          </a:prstGeom>
          <a:solidFill>
            <a:schemeClr val="accent5">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26" name="Tekstvak 25">
            <a:extLst>
              <a:ext uri="{FF2B5EF4-FFF2-40B4-BE49-F238E27FC236}">
                <a16:creationId xmlns:a16="http://schemas.microsoft.com/office/drawing/2014/main" id="{7DF6CA1F-E5C0-4D26-8847-8C2A4482EC64}"/>
              </a:ext>
            </a:extLst>
          </p:cNvPr>
          <p:cNvSpPr txBox="1"/>
          <p:nvPr/>
        </p:nvSpPr>
        <p:spPr>
          <a:xfrm>
            <a:off x="7008526" y="118634"/>
            <a:ext cx="1460366" cy="646331"/>
          </a:xfrm>
          <a:prstGeom prst="rect">
            <a:avLst/>
          </a:prstGeom>
          <a:noFill/>
        </p:spPr>
        <p:txBody>
          <a:bodyPr wrap="square" rtlCol="0">
            <a:spAutoFit/>
          </a:bodyPr>
          <a:lstStyle/>
          <a:p>
            <a:r>
              <a:rPr lang="nl-NL" sz="1200" dirty="0"/>
              <a:t>Als grote stad scoort Amersfoort goed. </a:t>
            </a:r>
            <a:endParaRPr lang="LID4096" sz="1200" dirty="0"/>
          </a:p>
        </p:txBody>
      </p:sp>
      <p:sp>
        <p:nvSpPr>
          <p:cNvPr id="27" name="Rechthoek: afgeronde hoeken 26">
            <a:extLst>
              <a:ext uri="{FF2B5EF4-FFF2-40B4-BE49-F238E27FC236}">
                <a16:creationId xmlns:a16="http://schemas.microsoft.com/office/drawing/2014/main" id="{7C0A744E-40F9-4D94-A62E-A012E45F4133}"/>
              </a:ext>
            </a:extLst>
          </p:cNvPr>
          <p:cNvSpPr/>
          <p:nvPr/>
        </p:nvSpPr>
        <p:spPr>
          <a:xfrm>
            <a:off x="6679156" y="1651992"/>
            <a:ext cx="2655173" cy="167796"/>
          </a:xfrm>
          <a:prstGeom prst="roundRect">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28" name="Tekstvak 27">
            <a:extLst>
              <a:ext uri="{FF2B5EF4-FFF2-40B4-BE49-F238E27FC236}">
                <a16:creationId xmlns:a16="http://schemas.microsoft.com/office/drawing/2014/main" id="{810347C1-5EDD-4F63-8FAC-763FB3C8DBBA}"/>
              </a:ext>
            </a:extLst>
          </p:cNvPr>
          <p:cNvSpPr txBox="1"/>
          <p:nvPr/>
        </p:nvSpPr>
        <p:spPr>
          <a:xfrm>
            <a:off x="158848" y="6289514"/>
            <a:ext cx="4555489" cy="276999"/>
          </a:xfrm>
          <a:prstGeom prst="rect">
            <a:avLst/>
          </a:prstGeom>
          <a:solidFill>
            <a:schemeClr val="bg1"/>
          </a:solidFill>
        </p:spPr>
        <p:txBody>
          <a:bodyPr wrap="square" rtlCol="0">
            <a:spAutoFit/>
          </a:bodyPr>
          <a:lstStyle/>
          <a:p>
            <a:r>
              <a:rPr lang="nl-NL" sz="1200" dirty="0"/>
              <a:t>De grootte van de cirkels is afhankelijk van het aantal inwoners. </a:t>
            </a:r>
            <a:endParaRPr lang="LID4096" sz="1200" dirty="0"/>
          </a:p>
        </p:txBody>
      </p:sp>
    </p:spTree>
    <p:extLst>
      <p:ext uri="{BB962C8B-B14F-4D97-AF65-F5344CB8AC3E}">
        <p14:creationId xmlns:p14="http://schemas.microsoft.com/office/powerpoint/2010/main" val="37573487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7D52E21F-74C6-41BC-A901-FF562F55742F}"/>
              </a:ext>
            </a:extLst>
          </p:cNvPr>
          <p:cNvSpPr>
            <a:spLocks noGrp="1"/>
          </p:cNvSpPr>
          <p:nvPr>
            <p:ph type="dt" sz="half" idx="10"/>
          </p:nvPr>
        </p:nvSpPr>
        <p:spPr/>
        <p:txBody>
          <a:bodyPr/>
          <a:lstStyle/>
          <a:p>
            <a:fld id="{D0C6D329-E455-4E11-AC0E-AD2F901E9CDB}"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5A81A8A6-99F6-4DB8-9FF2-7484E9BBD402}"/>
              </a:ext>
            </a:extLst>
          </p:cNvPr>
          <p:cNvSpPr>
            <a:spLocks noGrp="1"/>
          </p:cNvSpPr>
          <p:nvPr>
            <p:ph type="sldNum" sz="quarter" idx="4"/>
          </p:nvPr>
        </p:nvSpPr>
        <p:spPr/>
        <p:txBody>
          <a:bodyPr/>
          <a:lstStyle/>
          <a:p>
            <a:fld id="{30EB25C8-E9E3-4D25-B37F-35DF7D8D9C13}" type="slidenum">
              <a:rPr lang="nl-NL" smtClean="0"/>
              <a:pPr/>
              <a:t>26</a:t>
            </a:fld>
            <a:endParaRPr lang="nl-NL" dirty="0"/>
          </a:p>
        </p:txBody>
      </p:sp>
      <p:sp>
        <p:nvSpPr>
          <p:cNvPr id="2" name="Titel 1">
            <a:extLst>
              <a:ext uri="{FF2B5EF4-FFF2-40B4-BE49-F238E27FC236}">
                <a16:creationId xmlns:a16="http://schemas.microsoft.com/office/drawing/2014/main" id="{F901EAB7-31D0-4ABD-9EAE-BB6064552105}"/>
              </a:ext>
            </a:extLst>
          </p:cNvPr>
          <p:cNvSpPr>
            <a:spLocks noGrp="1"/>
          </p:cNvSpPr>
          <p:nvPr>
            <p:ph type="title" idx="4294967295"/>
          </p:nvPr>
        </p:nvSpPr>
        <p:spPr>
          <a:xfrm>
            <a:off x="193559" y="152142"/>
            <a:ext cx="10658475" cy="430887"/>
          </a:xfrm>
        </p:spPr>
        <p:txBody>
          <a:bodyPr/>
          <a:lstStyle/>
          <a:p>
            <a:r>
              <a:rPr lang="nl-NL" sz="2800" dirty="0"/>
              <a:t>Potentie recreatieve gebieden – Noord-Holland </a:t>
            </a:r>
            <a:endParaRPr lang="LID4096" sz="2800" dirty="0"/>
          </a:p>
        </p:txBody>
      </p:sp>
      <p:pic>
        <p:nvPicPr>
          <p:cNvPr id="22" name="Afbeelding 21">
            <a:extLst>
              <a:ext uri="{FF2B5EF4-FFF2-40B4-BE49-F238E27FC236}">
                <a16:creationId xmlns:a16="http://schemas.microsoft.com/office/drawing/2014/main" id="{F9BFF290-D70A-475E-8D32-4DA7D409A0E8}"/>
              </a:ext>
            </a:extLst>
          </p:cNvPr>
          <p:cNvPicPr>
            <a:picLocks noChangeAspect="1"/>
          </p:cNvPicPr>
          <p:nvPr/>
        </p:nvPicPr>
        <p:blipFill>
          <a:blip r:embed="rId2"/>
          <a:stretch>
            <a:fillRect/>
          </a:stretch>
        </p:blipFill>
        <p:spPr>
          <a:xfrm>
            <a:off x="193559" y="1013916"/>
            <a:ext cx="4685865" cy="5299491"/>
          </a:xfrm>
          <a:prstGeom prst="rect">
            <a:avLst/>
          </a:prstGeom>
        </p:spPr>
      </p:pic>
      <p:pic>
        <p:nvPicPr>
          <p:cNvPr id="24" name="Afbeelding 23">
            <a:extLst>
              <a:ext uri="{FF2B5EF4-FFF2-40B4-BE49-F238E27FC236}">
                <a16:creationId xmlns:a16="http://schemas.microsoft.com/office/drawing/2014/main" id="{BC2318A8-59B6-4C18-9089-8928236DF71C}"/>
              </a:ext>
            </a:extLst>
          </p:cNvPr>
          <p:cNvPicPr>
            <a:picLocks noChangeAspect="1"/>
          </p:cNvPicPr>
          <p:nvPr/>
        </p:nvPicPr>
        <p:blipFill>
          <a:blip r:embed="rId3"/>
          <a:stretch>
            <a:fillRect/>
          </a:stretch>
        </p:blipFill>
        <p:spPr>
          <a:xfrm>
            <a:off x="5221304" y="1013916"/>
            <a:ext cx="6120742" cy="5307886"/>
          </a:xfrm>
          <a:prstGeom prst="rect">
            <a:avLst/>
          </a:prstGeom>
        </p:spPr>
      </p:pic>
      <p:pic>
        <p:nvPicPr>
          <p:cNvPr id="8" name="Afbeelding 7">
            <a:extLst>
              <a:ext uri="{FF2B5EF4-FFF2-40B4-BE49-F238E27FC236}">
                <a16:creationId xmlns:a16="http://schemas.microsoft.com/office/drawing/2014/main" id="{339FE50A-220C-482C-ADD0-3EC4594FE971}"/>
              </a:ext>
            </a:extLst>
          </p:cNvPr>
          <p:cNvPicPr>
            <a:picLocks noChangeAspect="1"/>
          </p:cNvPicPr>
          <p:nvPr/>
        </p:nvPicPr>
        <p:blipFill>
          <a:blip r:embed="rId4"/>
          <a:stretch>
            <a:fillRect/>
          </a:stretch>
        </p:blipFill>
        <p:spPr>
          <a:xfrm>
            <a:off x="3135153" y="1104646"/>
            <a:ext cx="1600339" cy="670618"/>
          </a:xfrm>
          <a:prstGeom prst="rect">
            <a:avLst/>
          </a:prstGeom>
        </p:spPr>
      </p:pic>
      <p:sp>
        <p:nvSpPr>
          <p:cNvPr id="10" name="Tijdelijke aanduiding voor inhoud 2">
            <a:extLst>
              <a:ext uri="{FF2B5EF4-FFF2-40B4-BE49-F238E27FC236}">
                <a16:creationId xmlns:a16="http://schemas.microsoft.com/office/drawing/2014/main" id="{21400771-2E11-4390-B2C4-78A2167BCA5E}"/>
              </a:ext>
            </a:extLst>
          </p:cNvPr>
          <p:cNvSpPr txBox="1">
            <a:spLocks/>
          </p:cNvSpPr>
          <p:nvPr/>
        </p:nvSpPr>
        <p:spPr>
          <a:xfrm>
            <a:off x="193559" y="583029"/>
            <a:ext cx="11246452" cy="365125"/>
          </a:xfrm>
          <a:prstGeom prst="rect">
            <a:avLst/>
          </a:prstGeom>
        </p:spPr>
        <p:txBody>
          <a:bodyPr vert="horz" wrap="square" lIns="0" tIns="0" rIns="0" bIns="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10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100000"/>
              </a:lnSpc>
              <a:spcBef>
                <a:spcPts val="500"/>
              </a:spcBef>
              <a:buFont typeface="Arial" panose="020B0604020202020204" pitchFamily="34" charset="0"/>
              <a:buNone/>
              <a:defRPr sz="1600" kern="1200">
                <a:solidFill>
                  <a:schemeClr val="tx1"/>
                </a:solidFill>
                <a:latin typeface="+mn-lt"/>
                <a:ea typeface="+mn-ea"/>
                <a:cs typeface="+mn-cs"/>
              </a:defRPr>
            </a:lvl3pPr>
            <a:lvl4pPr marL="1371600" indent="0" algn="l" defTabSz="914400" rtl="0" eaLnBrk="1" latinLnBrk="0" hangingPunct="1">
              <a:lnSpc>
                <a:spcPct val="100000"/>
              </a:lnSpc>
              <a:spcBef>
                <a:spcPts val="500"/>
              </a:spcBef>
              <a:buFont typeface="Arial" panose="020B0604020202020204" pitchFamily="34" charset="0"/>
              <a:buNone/>
              <a:defRPr sz="1400" kern="1200">
                <a:solidFill>
                  <a:schemeClr val="tx1"/>
                </a:solidFill>
                <a:latin typeface="+mn-lt"/>
                <a:ea typeface="+mn-ea"/>
                <a:cs typeface="+mn-cs"/>
              </a:defRPr>
            </a:lvl4pPr>
            <a:lvl5pPr marL="1828800" indent="0" algn="l" defTabSz="914400" rtl="0" eaLnBrk="1" latinLnBrk="0" hangingPunct="1">
              <a:lnSpc>
                <a:spcPct val="100000"/>
              </a:lnSpc>
              <a:spcBef>
                <a:spcPts val="5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1400" dirty="0"/>
              <a:t>Potentie om 25km recreatief fietspad te bereiken buiten de kom met straal tot 5 km</a:t>
            </a:r>
          </a:p>
          <a:p>
            <a:endParaRPr lang="nl-NL" sz="1400" dirty="0"/>
          </a:p>
        </p:txBody>
      </p:sp>
      <p:sp>
        <p:nvSpPr>
          <p:cNvPr id="11" name="Tekstballon: rechthoek met afgeronde hoeken 10">
            <a:extLst>
              <a:ext uri="{FF2B5EF4-FFF2-40B4-BE49-F238E27FC236}">
                <a16:creationId xmlns:a16="http://schemas.microsoft.com/office/drawing/2014/main" id="{6CBAE0D7-1B01-42D8-84E3-F7A4C2E87030}"/>
              </a:ext>
            </a:extLst>
          </p:cNvPr>
          <p:cNvSpPr/>
          <p:nvPr/>
        </p:nvSpPr>
        <p:spPr>
          <a:xfrm>
            <a:off x="9954801" y="512253"/>
            <a:ext cx="2186995" cy="830996"/>
          </a:xfrm>
          <a:prstGeom prst="wedgeRoundRectCallout">
            <a:avLst>
              <a:gd name="adj1" fmla="val -67688"/>
              <a:gd name="adj2" fmla="val 243310"/>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12" name="Tekstvak 11">
            <a:extLst>
              <a:ext uri="{FF2B5EF4-FFF2-40B4-BE49-F238E27FC236}">
                <a16:creationId xmlns:a16="http://schemas.microsoft.com/office/drawing/2014/main" id="{8F5E474D-A676-46CA-A813-00366108D459}"/>
              </a:ext>
            </a:extLst>
          </p:cNvPr>
          <p:cNvSpPr txBox="1"/>
          <p:nvPr/>
        </p:nvSpPr>
        <p:spPr>
          <a:xfrm>
            <a:off x="10085769" y="523866"/>
            <a:ext cx="2007466" cy="830997"/>
          </a:xfrm>
          <a:prstGeom prst="rect">
            <a:avLst/>
          </a:prstGeom>
          <a:noFill/>
        </p:spPr>
        <p:txBody>
          <a:bodyPr wrap="square" rtlCol="0">
            <a:spAutoFit/>
          </a:bodyPr>
          <a:lstStyle/>
          <a:p>
            <a:r>
              <a:rPr lang="nl-NL" sz="1200" dirty="0"/>
              <a:t>Hoorn scoort relatief laag. Dit wordt veroorzaakt door de vele lintbebouwing in de omgeving.</a:t>
            </a:r>
            <a:endParaRPr lang="LID4096" sz="1200" dirty="0"/>
          </a:p>
        </p:txBody>
      </p:sp>
      <p:sp>
        <p:nvSpPr>
          <p:cNvPr id="13" name="Tekstballon: rechthoek met afgeronde hoeken 12">
            <a:extLst>
              <a:ext uri="{FF2B5EF4-FFF2-40B4-BE49-F238E27FC236}">
                <a16:creationId xmlns:a16="http://schemas.microsoft.com/office/drawing/2014/main" id="{2664975B-9411-483E-8857-3176A69D2825}"/>
              </a:ext>
            </a:extLst>
          </p:cNvPr>
          <p:cNvSpPr/>
          <p:nvPr/>
        </p:nvSpPr>
        <p:spPr>
          <a:xfrm>
            <a:off x="64016" y="1134334"/>
            <a:ext cx="1600340" cy="489414"/>
          </a:xfrm>
          <a:prstGeom prst="wedgeRoundRectCallout">
            <a:avLst>
              <a:gd name="adj1" fmla="val 65282"/>
              <a:gd name="adj2" fmla="val 114509"/>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14" name="Tekstvak 13">
            <a:extLst>
              <a:ext uri="{FF2B5EF4-FFF2-40B4-BE49-F238E27FC236}">
                <a16:creationId xmlns:a16="http://schemas.microsoft.com/office/drawing/2014/main" id="{124E688B-4342-42D9-A977-329178878A1A}"/>
              </a:ext>
            </a:extLst>
          </p:cNvPr>
          <p:cNvSpPr txBox="1"/>
          <p:nvPr/>
        </p:nvSpPr>
        <p:spPr>
          <a:xfrm>
            <a:off x="193559" y="1169886"/>
            <a:ext cx="1487956" cy="461665"/>
          </a:xfrm>
          <a:prstGeom prst="rect">
            <a:avLst/>
          </a:prstGeom>
          <a:noFill/>
        </p:spPr>
        <p:txBody>
          <a:bodyPr wrap="square" rtlCol="0">
            <a:spAutoFit/>
          </a:bodyPr>
          <a:lstStyle/>
          <a:p>
            <a:r>
              <a:rPr lang="nl-NL" sz="1200" dirty="0"/>
              <a:t>Texel scoort zoals verwacht goed. </a:t>
            </a:r>
            <a:endParaRPr lang="LID4096" sz="1200" dirty="0"/>
          </a:p>
        </p:txBody>
      </p:sp>
      <p:sp>
        <p:nvSpPr>
          <p:cNvPr id="15" name="Tekstballon: rechthoek met afgeronde hoeken 14">
            <a:extLst>
              <a:ext uri="{FF2B5EF4-FFF2-40B4-BE49-F238E27FC236}">
                <a16:creationId xmlns:a16="http://schemas.microsoft.com/office/drawing/2014/main" id="{787D8960-DCCC-42B4-A295-F0CC437F5AC7}"/>
              </a:ext>
            </a:extLst>
          </p:cNvPr>
          <p:cNvSpPr/>
          <p:nvPr/>
        </p:nvSpPr>
        <p:spPr>
          <a:xfrm>
            <a:off x="4127806" y="2080474"/>
            <a:ext cx="2186995" cy="489414"/>
          </a:xfrm>
          <a:prstGeom prst="wedgeRoundRectCallout">
            <a:avLst>
              <a:gd name="adj1" fmla="val 106701"/>
              <a:gd name="adj2" fmla="val 137383"/>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16" name="Tekstvak 15">
            <a:extLst>
              <a:ext uri="{FF2B5EF4-FFF2-40B4-BE49-F238E27FC236}">
                <a16:creationId xmlns:a16="http://schemas.microsoft.com/office/drawing/2014/main" id="{A7388889-30CE-4142-98DB-1FCB41EFE46F}"/>
              </a:ext>
            </a:extLst>
          </p:cNvPr>
          <p:cNvSpPr txBox="1"/>
          <p:nvPr/>
        </p:nvSpPr>
        <p:spPr>
          <a:xfrm>
            <a:off x="4168403" y="2108223"/>
            <a:ext cx="2146398" cy="461665"/>
          </a:xfrm>
          <a:prstGeom prst="rect">
            <a:avLst/>
          </a:prstGeom>
          <a:noFill/>
        </p:spPr>
        <p:txBody>
          <a:bodyPr wrap="square" rtlCol="0">
            <a:spAutoFit/>
          </a:bodyPr>
          <a:lstStyle/>
          <a:p>
            <a:r>
              <a:rPr lang="nl-NL" sz="1200" dirty="0"/>
              <a:t>Alkmaar scoort ondanks nabijheid kuststreek minder. </a:t>
            </a:r>
            <a:endParaRPr lang="LID4096" sz="1200" dirty="0"/>
          </a:p>
        </p:txBody>
      </p:sp>
      <p:sp>
        <p:nvSpPr>
          <p:cNvPr id="17" name="Tekstballon: rechthoek met afgeronde hoeken 16">
            <a:extLst>
              <a:ext uri="{FF2B5EF4-FFF2-40B4-BE49-F238E27FC236}">
                <a16:creationId xmlns:a16="http://schemas.microsoft.com/office/drawing/2014/main" id="{64C75CAE-8A25-44CA-86C2-77BEBDC67CB6}"/>
              </a:ext>
            </a:extLst>
          </p:cNvPr>
          <p:cNvSpPr/>
          <p:nvPr/>
        </p:nvSpPr>
        <p:spPr>
          <a:xfrm>
            <a:off x="10100609" y="5371969"/>
            <a:ext cx="2186995" cy="830996"/>
          </a:xfrm>
          <a:prstGeom prst="wedgeRoundRectCallout">
            <a:avLst>
              <a:gd name="adj1" fmla="val -76309"/>
              <a:gd name="adj2" fmla="val -121966"/>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18" name="Tekstvak 17">
            <a:extLst>
              <a:ext uri="{FF2B5EF4-FFF2-40B4-BE49-F238E27FC236}">
                <a16:creationId xmlns:a16="http://schemas.microsoft.com/office/drawing/2014/main" id="{51A3D417-4160-4BB3-9C14-953143F198CA}"/>
              </a:ext>
            </a:extLst>
          </p:cNvPr>
          <p:cNvSpPr txBox="1"/>
          <p:nvPr/>
        </p:nvSpPr>
        <p:spPr>
          <a:xfrm>
            <a:off x="10126366" y="5399718"/>
            <a:ext cx="2007466" cy="646331"/>
          </a:xfrm>
          <a:prstGeom prst="rect">
            <a:avLst/>
          </a:prstGeom>
          <a:noFill/>
        </p:spPr>
        <p:txBody>
          <a:bodyPr wrap="square" rtlCol="0">
            <a:spAutoFit/>
          </a:bodyPr>
          <a:lstStyle/>
          <a:p>
            <a:r>
              <a:rPr lang="nl-NL" sz="1200" dirty="0"/>
              <a:t>Volendam scoort minder door de beperkte keuze in recreatieve fietspaden. </a:t>
            </a:r>
            <a:endParaRPr lang="LID4096" sz="1200" dirty="0"/>
          </a:p>
        </p:txBody>
      </p:sp>
      <p:sp>
        <p:nvSpPr>
          <p:cNvPr id="19" name="Tekstballon: rechthoek met afgeronde hoeken 18">
            <a:extLst>
              <a:ext uri="{FF2B5EF4-FFF2-40B4-BE49-F238E27FC236}">
                <a16:creationId xmlns:a16="http://schemas.microsoft.com/office/drawing/2014/main" id="{4CFBC3BF-37C5-4372-B290-97229F06A777}"/>
              </a:ext>
            </a:extLst>
          </p:cNvPr>
          <p:cNvSpPr/>
          <p:nvPr/>
        </p:nvSpPr>
        <p:spPr>
          <a:xfrm>
            <a:off x="9440466" y="3656038"/>
            <a:ext cx="2186995" cy="365125"/>
          </a:xfrm>
          <a:prstGeom prst="wedgeRoundRectCallout">
            <a:avLst>
              <a:gd name="adj1" fmla="val -82063"/>
              <a:gd name="adj2" fmla="val 248134"/>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20" name="Tekstvak 19">
            <a:extLst>
              <a:ext uri="{FF2B5EF4-FFF2-40B4-BE49-F238E27FC236}">
                <a16:creationId xmlns:a16="http://schemas.microsoft.com/office/drawing/2014/main" id="{3E11695E-E8B8-4215-9D1A-A357E2D7599A}"/>
              </a:ext>
            </a:extLst>
          </p:cNvPr>
          <p:cNvSpPr txBox="1"/>
          <p:nvPr/>
        </p:nvSpPr>
        <p:spPr>
          <a:xfrm>
            <a:off x="9586214" y="3694721"/>
            <a:ext cx="2007466" cy="276999"/>
          </a:xfrm>
          <a:prstGeom prst="rect">
            <a:avLst/>
          </a:prstGeom>
          <a:noFill/>
        </p:spPr>
        <p:txBody>
          <a:bodyPr wrap="square" rtlCol="0">
            <a:spAutoFit/>
          </a:bodyPr>
          <a:lstStyle/>
          <a:p>
            <a:r>
              <a:rPr lang="nl-NL" sz="1200" dirty="0"/>
              <a:t>Purmerend scoort goed. </a:t>
            </a:r>
            <a:endParaRPr lang="LID4096" sz="1200" dirty="0"/>
          </a:p>
        </p:txBody>
      </p:sp>
      <p:sp>
        <p:nvSpPr>
          <p:cNvPr id="21" name="Tekstballon: rechthoek met afgeronde hoeken 20">
            <a:extLst>
              <a:ext uri="{FF2B5EF4-FFF2-40B4-BE49-F238E27FC236}">
                <a16:creationId xmlns:a16="http://schemas.microsoft.com/office/drawing/2014/main" id="{89CF1ED3-2697-4C5F-9228-001AFC081627}"/>
              </a:ext>
            </a:extLst>
          </p:cNvPr>
          <p:cNvSpPr/>
          <p:nvPr/>
        </p:nvSpPr>
        <p:spPr>
          <a:xfrm>
            <a:off x="4168403" y="4443323"/>
            <a:ext cx="1815227" cy="365125"/>
          </a:xfrm>
          <a:prstGeom prst="wedgeRoundRectCallout">
            <a:avLst>
              <a:gd name="adj1" fmla="val 59758"/>
              <a:gd name="adj2" fmla="val 159381"/>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23" name="Tekstvak 22">
            <a:extLst>
              <a:ext uri="{FF2B5EF4-FFF2-40B4-BE49-F238E27FC236}">
                <a16:creationId xmlns:a16="http://schemas.microsoft.com/office/drawing/2014/main" id="{9211A93D-FFE8-4215-BBC7-2AC5C6A7E38D}"/>
              </a:ext>
            </a:extLst>
          </p:cNvPr>
          <p:cNvSpPr txBox="1"/>
          <p:nvPr/>
        </p:nvSpPr>
        <p:spPr>
          <a:xfrm>
            <a:off x="4212433" y="4487387"/>
            <a:ext cx="2007466" cy="276999"/>
          </a:xfrm>
          <a:prstGeom prst="rect">
            <a:avLst/>
          </a:prstGeom>
          <a:noFill/>
        </p:spPr>
        <p:txBody>
          <a:bodyPr wrap="square" rtlCol="0">
            <a:spAutoFit/>
          </a:bodyPr>
          <a:lstStyle/>
          <a:p>
            <a:r>
              <a:rPr lang="nl-NL" sz="1200" dirty="0"/>
              <a:t>Velsen scoort minder. </a:t>
            </a:r>
            <a:endParaRPr lang="LID4096" sz="1200" dirty="0"/>
          </a:p>
        </p:txBody>
      </p:sp>
    </p:spTree>
    <p:extLst>
      <p:ext uri="{BB962C8B-B14F-4D97-AF65-F5344CB8AC3E}">
        <p14:creationId xmlns:p14="http://schemas.microsoft.com/office/powerpoint/2010/main" val="12236805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7D52E21F-74C6-41BC-A901-FF562F55742F}"/>
              </a:ext>
            </a:extLst>
          </p:cNvPr>
          <p:cNvSpPr>
            <a:spLocks noGrp="1"/>
          </p:cNvSpPr>
          <p:nvPr>
            <p:ph type="dt" sz="half" idx="10"/>
          </p:nvPr>
        </p:nvSpPr>
        <p:spPr/>
        <p:txBody>
          <a:bodyPr/>
          <a:lstStyle/>
          <a:p>
            <a:fld id="{6830A107-DAFA-44C5-BA1E-A1B404279A43}"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5A81A8A6-99F6-4DB8-9FF2-7484E9BBD402}"/>
              </a:ext>
            </a:extLst>
          </p:cNvPr>
          <p:cNvSpPr>
            <a:spLocks noGrp="1"/>
          </p:cNvSpPr>
          <p:nvPr>
            <p:ph type="sldNum" sz="quarter" idx="4"/>
          </p:nvPr>
        </p:nvSpPr>
        <p:spPr/>
        <p:txBody>
          <a:bodyPr/>
          <a:lstStyle/>
          <a:p>
            <a:fld id="{30EB25C8-E9E3-4D25-B37F-35DF7D8D9C13}" type="slidenum">
              <a:rPr lang="nl-NL" smtClean="0"/>
              <a:pPr/>
              <a:t>27</a:t>
            </a:fld>
            <a:endParaRPr lang="nl-NL" dirty="0"/>
          </a:p>
        </p:txBody>
      </p:sp>
      <p:pic>
        <p:nvPicPr>
          <p:cNvPr id="23" name="Afbeelding 22">
            <a:extLst>
              <a:ext uri="{FF2B5EF4-FFF2-40B4-BE49-F238E27FC236}">
                <a16:creationId xmlns:a16="http://schemas.microsoft.com/office/drawing/2014/main" id="{9D179A24-1601-4A87-B035-A226E87918E4}"/>
              </a:ext>
            </a:extLst>
          </p:cNvPr>
          <p:cNvPicPr>
            <a:picLocks noChangeAspect="1"/>
          </p:cNvPicPr>
          <p:nvPr/>
        </p:nvPicPr>
        <p:blipFill rotWithShape="1">
          <a:blip r:embed="rId2"/>
          <a:srcRect t="20509"/>
          <a:stretch/>
        </p:blipFill>
        <p:spPr>
          <a:xfrm>
            <a:off x="130206" y="1786308"/>
            <a:ext cx="5965794" cy="4264769"/>
          </a:xfrm>
          <a:prstGeom prst="rect">
            <a:avLst/>
          </a:prstGeom>
        </p:spPr>
      </p:pic>
      <p:pic>
        <p:nvPicPr>
          <p:cNvPr id="9" name="Afbeelding 8">
            <a:extLst>
              <a:ext uri="{FF2B5EF4-FFF2-40B4-BE49-F238E27FC236}">
                <a16:creationId xmlns:a16="http://schemas.microsoft.com/office/drawing/2014/main" id="{76F40E55-6915-481C-8B34-B2761DF7555B}"/>
              </a:ext>
            </a:extLst>
          </p:cNvPr>
          <p:cNvPicPr>
            <a:picLocks noChangeAspect="1"/>
          </p:cNvPicPr>
          <p:nvPr/>
        </p:nvPicPr>
        <p:blipFill>
          <a:blip r:embed="rId3"/>
          <a:stretch>
            <a:fillRect/>
          </a:stretch>
        </p:blipFill>
        <p:spPr>
          <a:xfrm>
            <a:off x="198276" y="5317992"/>
            <a:ext cx="1600339" cy="670618"/>
          </a:xfrm>
          <a:prstGeom prst="rect">
            <a:avLst/>
          </a:prstGeom>
        </p:spPr>
      </p:pic>
      <p:sp>
        <p:nvSpPr>
          <p:cNvPr id="24" name="Titel 1">
            <a:extLst>
              <a:ext uri="{FF2B5EF4-FFF2-40B4-BE49-F238E27FC236}">
                <a16:creationId xmlns:a16="http://schemas.microsoft.com/office/drawing/2014/main" id="{A87288C1-5252-4970-9FFD-870326903557}"/>
              </a:ext>
            </a:extLst>
          </p:cNvPr>
          <p:cNvSpPr txBox="1">
            <a:spLocks/>
          </p:cNvSpPr>
          <p:nvPr/>
        </p:nvSpPr>
        <p:spPr>
          <a:xfrm>
            <a:off x="181511" y="32186"/>
            <a:ext cx="10658475" cy="861774"/>
          </a:xfrm>
          <a:prstGeom prst="rect">
            <a:avLst/>
          </a:prstGeom>
        </p:spPr>
        <p:txBody>
          <a:bodyPr vert="horz" wrap="square" lIns="0" tIns="0" rIns="0" bIns="0" rtlCol="0" anchor="b">
            <a:spAutoFit/>
          </a:bodyPr>
          <a:lstStyle>
            <a:lvl1pPr algn="l" defTabSz="914400" rtl="0" eaLnBrk="1" latinLnBrk="0" hangingPunct="1">
              <a:lnSpc>
                <a:spcPct val="100000"/>
              </a:lnSpc>
              <a:spcBef>
                <a:spcPct val="0"/>
              </a:spcBef>
              <a:buNone/>
              <a:defRPr sz="3600" b="1" kern="1200">
                <a:solidFill>
                  <a:schemeClr val="tx1"/>
                </a:solidFill>
                <a:latin typeface="+mj-lt"/>
                <a:ea typeface="+mj-ea"/>
                <a:cs typeface="+mj-cs"/>
              </a:defRPr>
            </a:lvl1pPr>
          </a:lstStyle>
          <a:p>
            <a:r>
              <a:rPr lang="nl-NL" sz="2800" dirty="0"/>
              <a:t>Potentie recreatieve gebieden </a:t>
            </a:r>
            <a:br>
              <a:rPr lang="nl-NL" sz="2800" dirty="0"/>
            </a:br>
            <a:r>
              <a:rPr lang="nl-NL" sz="2800" dirty="0"/>
              <a:t>– Noord-Holland </a:t>
            </a:r>
            <a:endParaRPr lang="LID4096" sz="2800" dirty="0"/>
          </a:p>
        </p:txBody>
      </p:sp>
      <p:sp>
        <p:nvSpPr>
          <p:cNvPr id="25" name="Tijdelijke aanduiding voor inhoud 2">
            <a:extLst>
              <a:ext uri="{FF2B5EF4-FFF2-40B4-BE49-F238E27FC236}">
                <a16:creationId xmlns:a16="http://schemas.microsoft.com/office/drawing/2014/main" id="{B9D034B2-0E17-4BA8-8C7E-94FB68A436B0}"/>
              </a:ext>
            </a:extLst>
          </p:cNvPr>
          <p:cNvSpPr txBox="1">
            <a:spLocks/>
          </p:cNvSpPr>
          <p:nvPr/>
        </p:nvSpPr>
        <p:spPr>
          <a:xfrm>
            <a:off x="181511" y="893960"/>
            <a:ext cx="11246452" cy="365125"/>
          </a:xfrm>
          <a:prstGeom prst="rect">
            <a:avLst/>
          </a:prstGeom>
        </p:spPr>
        <p:txBody>
          <a:bodyPr vert="horz" wrap="square" lIns="0" tIns="0" rIns="0" bIns="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10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100000"/>
              </a:lnSpc>
              <a:spcBef>
                <a:spcPts val="500"/>
              </a:spcBef>
              <a:buFont typeface="Arial" panose="020B0604020202020204" pitchFamily="34" charset="0"/>
              <a:buNone/>
              <a:defRPr sz="1600" kern="1200">
                <a:solidFill>
                  <a:schemeClr val="tx1"/>
                </a:solidFill>
                <a:latin typeface="+mn-lt"/>
                <a:ea typeface="+mn-ea"/>
                <a:cs typeface="+mn-cs"/>
              </a:defRPr>
            </a:lvl3pPr>
            <a:lvl4pPr marL="1371600" indent="0" algn="l" defTabSz="914400" rtl="0" eaLnBrk="1" latinLnBrk="0" hangingPunct="1">
              <a:lnSpc>
                <a:spcPct val="100000"/>
              </a:lnSpc>
              <a:spcBef>
                <a:spcPts val="500"/>
              </a:spcBef>
              <a:buFont typeface="Arial" panose="020B0604020202020204" pitchFamily="34" charset="0"/>
              <a:buNone/>
              <a:defRPr sz="1400" kern="1200">
                <a:solidFill>
                  <a:schemeClr val="tx1"/>
                </a:solidFill>
                <a:latin typeface="+mn-lt"/>
                <a:ea typeface="+mn-ea"/>
                <a:cs typeface="+mn-cs"/>
              </a:defRPr>
            </a:lvl4pPr>
            <a:lvl5pPr marL="1828800" indent="0" algn="l" defTabSz="914400" rtl="0" eaLnBrk="1" latinLnBrk="0" hangingPunct="1">
              <a:lnSpc>
                <a:spcPct val="100000"/>
              </a:lnSpc>
              <a:spcBef>
                <a:spcPts val="5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1400" dirty="0"/>
              <a:t>Potentie om 25km recreatief fietspad te bereiken buiten de kom met straal tot 5 km</a:t>
            </a:r>
          </a:p>
          <a:p>
            <a:endParaRPr lang="nl-NL" sz="1400" dirty="0"/>
          </a:p>
        </p:txBody>
      </p:sp>
      <p:graphicFrame>
        <p:nvGraphicFramePr>
          <p:cNvPr id="26" name="Tabel 25">
            <a:extLst>
              <a:ext uri="{FF2B5EF4-FFF2-40B4-BE49-F238E27FC236}">
                <a16:creationId xmlns:a16="http://schemas.microsoft.com/office/drawing/2014/main" id="{07769849-4EBF-467D-97FF-9586B1DE4B2E}"/>
              </a:ext>
            </a:extLst>
          </p:cNvPr>
          <p:cNvGraphicFramePr>
            <a:graphicFrameLocks noGrp="1"/>
          </p:cNvGraphicFramePr>
          <p:nvPr>
            <p:extLst>
              <p:ext uri="{D42A27DB-BD31-4B8C-83A1-F6EECF244321}">
                <p14:modId xmlns:p14="http://schemas.microsoft.com/office/powerpoint/2010/main" val="3830176480"/>
              </p:ext>
            </p:extLst>
          </p:nvPr>
        </p:nvGraphicFramePr>
        <p:xfrm>
          <a:off x="6862419" y="91980"/>
          <a:ext cx="5329581" cy="6545162"/>
        </p:xfrm>
        <a:graphic>
          <a:graphicData uri="http://schemas.openxmlformats.org/drawingml/2006/table">
            <a:tbl>
              <a:tblPr firstRow="1" firstCol="1">
                <a:tableStyleId>{D27102A9-8310-4765-A935-A1911B00CA55}</a:tableStyleId>
              </a:tblPr>
              <a:tblGrid>
                <a:gridCol w="891326">
                  <a:extLst>
                    <a:ext uri="{9D8B030D-6E8A-4147-A177-3AD203B41FA5}">
                      <a16:colId xmlns:a16="http://schemas.microsoft.com/office/drawing/2014/main" val="1691150546"/>
                    </a:ext>
                  </a:extLst>
                </a:gridCol>
                <a:gridCol w="602670">
                  <a:extLst>
                    <a:ext uri="{9D8B030D-6E8A-4147-A177-3AD203B41FA5}">
                      <a16:colId xmlns:a16="http://schemas.microsoft.com/office/drawing/2014/main" val="1085488515"/>
                    </a:ext>
                  </a:extLst>
                </a:gridCol>
                <a:gridCol w="665403">
                  <a:extLst>
                    <a:ext uri="{9D8B030D-6E8A-4147-A177-3AD203B41FA5}">
                      <a16:colId xmlns:a16="http://schemas.microsoft.com/office/drawing/2014/main" val="2355912125"/>
                    </a:ext>
                  </a:extLst>
                </a:gridCol>
                <a:gridCol w="597280">
                  <a:extLst>
                    <a:ext uri="{9D8B030D-6E8A-4147-A177-3AD203B41FA5}">
                      <a16:colId xmlns:a16="http://schemas.microsoft.com/office/drawing/2014/main" val="289157905"/>
                    </a:ext>
                  </a:extLst>
                </a:gridCol>
                <a:gridCol w="615659">
                  <a:extLst>
                    <a:ext uri="{9D8B030D-6E8A-4147-A177-3AD203B41FA5}">
                      <a16:colId xmlns:a16="http://schemas.microsoft.com/office/drawing/2014/main" val="3288388871"/>
                    </a:ext>
                  </a:extLst>
                </a:gridCol>
                <a:gridCol w="615659">
                  <a:extLst>
                    <a:ext uri="{9D8B030D-6E8A-4147-A177-3AD203B41FA5}">
                      <a16:colId xmlns:a16="http://schemas.microsoft.com/office/drawing/2014/main" val="4090832403"/>
                    </a:ext>
                  </a:extLst>
                </a:gridCol>
                <a:gridCol w="670792">
                  <a:extLst>
                    <a:ext uri="{9D8B030D-6E8A-4147-A177-3AD203B41FA5}">
                      <a16:colId xmlns:a16="http://schemas.microsoft.com/office/drawing/2014/main" val="787804903"/>
                    </a:ext>
                  </a:extLst>
                </a:gridCol>
                <a:gridCol w="670792">
                  <a:extLst>
                    <a:ext uri="{9D8B030D-6E8A-4147-A177-3AD203B41FA5}">
                      <a16:colId xmlns:a16="http://schemas.microsoft.com/office/drawing/2014/main" val="2515755603"/>
                    </a:ext>
                  </a:extLst>
                </a:gridCol>
              </a:tblGrid>
              <a:tr h="344791">
                <a:tc>
                  <a:txBody>
                    <a:bodyPr/>
                    <a:lstStyle/>
                    <a:p>
                      <a:pPr algn="l" fontAlgn="b"/>
                      <a:r>
                        <a:rPr lang="nl-NL" sz="800" u="none" strike="noStrike" dirty="0">
                          <a:effectLst/>
                        </a:rPr>
                        <a:t>Inwoners</a:t>
                      </a:r>
                      <a:endParaRPr lang="nl-NL" sz="800" b="1" i="0" u="none" strike="noStrike" dirty="0">
                        <a:solidFill>
                          <a:srgbClr val="000000"/>
                        </a:solidFill>
                        <a:effectLst/>
                        <a:latin typeface="Calibri" panose="020F0502020204030204" pitchFamily="34" charset="0"/>
                      </a:endParaRPr>
                    </a:p>
                  </a:txBody>
                  <a:tcPr marL="3491" marR="3491" marT="3491" marB="0" anchor="b"/>
                </a:tc>
                <a:tc>
                  <a:txBody>
                    <a:bodyPr/>
                    <a:lstStyle/>
                    <a:p>
                      <a:pPr algn="l" fontAlgn="ctr"/>
                      <a:r>
                        <a:rPr lang="nl-NL" sz="800" u="none" strike="noStrike" dirty="0">
                          <a:effectLst/>
                        </a:rPr>
                        <a:t>Inwoners </a:t>
                      </a:r>
                      <a:endParaRPr lang="nl-NL" sz="800" b="1" i="0" u="none" strike="noStrike" dirty="0">
                        <a:solidFill>
                          <a:srgbClr val="000000"/>
                        </a:solidFill>
                        <a:effectLst/>
                        <a:latin typeface="Calibri" panose="020F0502020204030204" pitchFamily="34" charset="0"/>
                      </a:endParaRPr>
                    </a:p>
                  </a:txBody>
                  <a:tcPr marL="3491" marR="3491" marT="3491" marB="0" anchor="ctr"/>
                </a:tc>
                <a:tc>
                  <a:txBody>
                    <a:bodyPr/>
                    <a:lstStyle/>
                    <a:p>
                      <a:pPr algn="ctr" fontAlgn="b"/>
                      <a:r>
                        <a:rPr lang="nl-NL" sz="800" u="none" strike="noStrike">
                          <a:effectLst/>
                        </a:rPr>
                        <a:t>Inwoners % t.o.v. totaal</a:t>
                      </a:r>
                      <a:endParaRPr lang="nl-NL" sz="800" b="1"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nl-NL" sz="800" u="none" strike="noStrike" dirty="0">
                          <a:effectLst/>
                        </a:rPr>
                        <a:t>tot 5km</a:t>
                      </a:r>
                      <a:endParaRPr lang="nl-NL" sz="800" b="1"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nl-NL" sz="800" u="none" strike="noStrike" dirty="0">
                          <a:effectLst/>
                        </a:rPr>
                        <a:t>tot </a:t>
                      </a:r>
                      <a:r>
                        <a:rPr lang="nl-NL" sz="800" i="1" u="none" strike="noStrike" dirty="0">
                          <a:effectLst/>
                        </a:rPr>
                        <a:t>10km</a:t>
                      </a:r>
                      <a:endParaRPr lang="nl-NL" sz="800" b="1" i="1" u="none" strike="noStrike" dirty="0">
                        <a:solidFill>
                          <a:srgbClr val="000000"/>
                        </a:solidFill>
                        <a:effectLst/>
                        <a:latin typeface="Calibri" panose="020F0502020204030204" pitchFamily="34" charset="0"/>
                      </a:endParaRPr>
                    </a:p>
                  </a:txBody>
                  <a:tcPr marL="3491" marR="3491" marT="3491" marB="0" anchor="b">
                    <a:noFill/>
                  </a:tcPr>
                </a:tc>
                <a:tc>
                  <a:txBody>
                    <a:bodyPr/>
                    <a:lstStyle/>
                    <a:p>
                      <a:pPr algn="ctr" fontAlgn="b"/>
                      <a:r>
                        <a:rPr lang="nl-NL" sz="800" u="none" strike="noStrike" dirty="0">
                          <a:effectLst/>
                        </a:rPr>
                        <a:t>tot 20km</a:t>
                      </a:r>
                      <a:endParaRPr lang="nl-NL" sz="800" b="1"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nl-NL" sz="800" u="none" strike="noStrike">
                          <a:effectLst/>
                        </a:rPr>
                        <a:t>tot 30km</a:t>
                      </a:r>
                      <a:endParaRPr lang="nl-NL" sz="800" b="1"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nl-NL" sz="800" u="none" strike="noStrike" dirty="0">
                          <a:effectLst/>
                        </a:rPr>
                        <a:t>tot 40km</a:t>
                      </a:r>
                      <a:endParaRPr lang="nl-NL" sz="800" b="1" i="0" u="none" strike="noStrike" dirty="0">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355463451"/>
                  </a:ext>
                </a:extLst>
              </a:tr>
              <a:tr h="117411">
                <a:tc>
                  <a:txBody>
                    <a:bodyPr/>
                    <a:lstStyle/>
                    <a:p>
                      <a:pPr algn="l" fontAlgn="b"/>
                      <a:r>
                        <a:rPr lang="nl-NL" sz="800" u="none" strike="noStrike">
                          <a:effectLst/>
                        </a:rPr>
                        <a:t>Amsterdam</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872</a:t>
                      </a:r>
                      <a:r>
                        <a:rPr lang="nl-NL" sz="800" u="none" strike="noStrike" dirty="0">
                          <a:effectLst/>
                        </a:rPr>
                        <a:t>.</a:t>
                      </a:r>
                      <a:r>
                        <a:rPr lang="en-NL" sz="800" u="none" strike="noStrike" dirty="0">
                          <a:effectLst/>
                        </a:rPr>
                        <a:t>165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68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412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951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1612</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2776489972"/>
                  </a:ext>
                </a:extLst>
              </a:tr>
              <a:tr h="117411">
                <a:tc>
                  <a:txBody>
                    <a:bodyPr/>
                    <a:lstStyle/>
                    <a:p>
                      <a:pPr algn="l" fontAlgn="b"/>
                      <a:r>
                        <a:rPr lang="nl-NL" sz="800" u="none" strike="noStrike">
                          <a:effectLst/>
                        </a:rPr>
                        <a:t>Haarlem</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162</a:t>
                      </a:r>
                      <a:r>
                        <a:rPr lang="nl-NL" sz="800" u="none" strike="noStrike" dirty="0">
                          <a:effectLst/>
                        </a:rPr>
                        <a:t>.</a:t>
                      </a:r>
                      <a:r>
                        <a:rPr lang="en-NL" sz="800" u="none" strike="noStrike" dirty="0">
                          <a:effectLst/>
                        </a:rPr>
                        <a:t>855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6%</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131</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364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829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1461</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2817528826"/>
                  </a:ext>
                </a:extLst>
              </a:tr>
              <a:tr h="117411">
                <a:tc>
                  <a:txBody>
                    <a:bodyPr/>
                    <a:lstStyle/>
                    <a:p>
                      <a:pPr algn="l" fontAlgn="b"/>
                      <a:r>
                        <a:rPr lang="nl-NL" sz="800" u="none" strike="noStrike">
                          <a:effectLst/>
                        </a:rPr>
                        <a:t>Zaanstad</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156</a:t>
                      </a:r>
                      <a:r>
                        <a:rPr lang="nl-NL" sz="800" u="none" strike="noStrike" dirty="0">
                          <a:effectLst/>
                        </a:rPr>
                        <a:t>.</a:t>
                      </a:r>
                      <a:r>
                        <a:rPr lang="en-NL" sz="800" u="none" strike="noStrike" dirty="0">
                          <a:effectLst/>
                        </a:rPr>
                        <a:t>745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17</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88</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450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889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1396</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2386901264"/>
                  </a:ext>
                </a:extLst>
              </a:tr>
              <a:tr h="227429">
                <a:tc>
                  <a:txBody>
                    <a:bodyPr/>
                    <a:lstStyle/>
                    <a:p>
                      <a:pPr algn="l" fontAlgn="b"/>
                      <a:r>
                        <a:rPr lang="nl-NL" sz="800" u="none" strike="noStrike">
                          <a:effectLst/>
                        </a:rPr>
                        <a:t>Haarlemmermeer</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155</a:t>
                      </a:r>
                      <a:r>
                        <a:rPr lang="nl-NL" sz="800" u="none" strike="noStrike" dirty="0">
                          <a:effectLst/>
                        </a:rPr>
                        <a:t>.</a:t>
                      </a:r>
                      <a:r>
                        <a:rPr lang="en-NL" sz="800" u="none" strike="noStrike" dirty="0">
                          <a:effectLst/>
                        </a:rPr>
                        <a:t>965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435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958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1626</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1336170709"/>
                  </a:ext>
                </a:extLst>
              </a:tr>
              <a:tr h="117411">
                <a:tc>
                  <a:txBody>
                    <a:bodyPr/>
                    <a:lstStyle/>
                    <a:p>
                      <a:pPr algn="l" fontAlgn="b"/>
                      <a:r>
                        <a:rPr lang="nl-NL" sz="800" u="none" strike="noStrike">
                          <a:effectLst/>
                        </a:rPr>
                        <a:t>Alkmaar</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109</a:t>
                      </a:r>
                      <a:r>
                        <a:rPr lang="nl-NL" sz="800" u="none" strike="noStrike" dirty="0">
                          <a:effectLst/>
                        </a:rPr>
                        <a:t>.</a:t>
                      </a:r>
                      <a:r>
                        <a:rPr lang="en-NL" sz="800" u="none" strike="noStrike" dirty="0">
                          <a:effectLst/>
                        </a:rPr>
                        <a:t>410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431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799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1204</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700315741"/>
                  </a:ext>
                </a:extLst>
              </a:tr>
              <a:tr h="117411">
                <a:tc>
                  <a:txBody>
                    <a:bodyPr/>
                    <a:lstStyle/>
                    <a:p>
                      <a:pPr algn="l" fontAlgn="b"/>
                      <a:r>
                        <a:rPr lang="nl-NL" sz="800" u="none" strike="noStrike">
                          <a:effectLst/>
                        </a:rPr>
                        <a:t>Amstelveen</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91</a:t>
                      </a:r>
                      <a:r>
                        <a:rPr lang="nl-NL" sz="800" u="none" strike="noStrike" dirty="0">
                          <a:effectLst/>
                        </a:rPr>
                        <a:t>.</a:t>
                      </a:r>
                      <a:r>
                        <a:rPr lang="en-NL" sz="800" u="none" strike="noStrike" dirty="0">
                          <a:effectLst/>
                        </a:rPr>
                        <a:t>640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436</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1113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1899</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1962066402"/>
                  </a:ext>
                </a:extLst>
              </a:tr>
              <a:tr h="117411">
                <a:tc>
                  <a:txBody>
                    <a:bodyPr/>
                    <a:lstStyle/>
                    <a:p>
                      <a:pPr algn="l" fontAlgn="b"/>
                      <a:r>
                        <a:rPr lang="nl-NL" sz="800" u="none" strike="noStrike">
                          <a:effectLst/>
                        </a:rPr>
                        <a:t>Hilversum</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90</a:t>
                      </a:r>
                      <a:r>
                        <a:rPr lang="nl-NL" sz="800" u="none" strike="noStrike" dirty="0">
                          <a:effectLst/>
                        </a:rPr>
                        <a:t>.</a:t>
                      </a:r>
                      <a:r>
                        <a:rPr lang="en-NL" sz="800" u="none" strike="noStrike" dirty="0">
                          <a:effectLst/>
                        </a:rPr>
                        <a:t>815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3%</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116</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467</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1154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2087</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858667577"/>
                  </a:ext>
                </a:extLst>
              </a:tr>
              <a:tr h="117411">
                <a:tc>
                  <a:txBody>
                    <a:bodyPr/>
                    <a:lstStyle/>
                    <a:p>
                      <a:pPr algn="l" fontAlgn="b"/>
                      <a:r>
                        <a:rPr lang="nl-NL" sz="800" u="none" strike="noStrike">
                          <a:effectLst/>
                        </a:rPr>
                        <a:t>Purmerend</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81</a:t>
                      </a:r>
                      <a:r>
                        <a:rPr lang="nl-NL" sz="800" u="none" strike="noStrike" dirty="0">
                          <a:effectLst/>
                        </a:rPr>
                        <a:t>.</a:t>
                      </a:r>
                      <a:r>
                        <a:rPr lang="en-NL" sz="800" u="none" strike="noStrike" dirty="0">
                          <a:effectLst/>
                        </a:rPr>
                        <a:t>230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136</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381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755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1330</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3254052170"/>
                  </a:ext>
                </a:extLst>
              </a:tr>
              <a:tr h="117411">
                <a:tc>
                  <a:txBody>
                    <a:bodyPr/>
                    <a:lstStyle/>
                    <a:p>
                      <a:pPr algn="l" fontAlgn="b"/>
                      <a:r>
                        <a:rPr lang="nl-NL" sz="800" u="none" strike="noStrike">
                          <a:effectLst/>
                        </a:rPr>
                        <a:t>Hoorn</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73</a:t>
                      </a:r>
                      <a:r>
                        <a:rPr lang="nl-NL" sz="800" u="none" strike="noStrike" dirty="0">
                          <a:effectLst/>
                        </a:rPr>
                        <a:t>.</a:t>
                      </a:r>
                      <a:r>
                        <a:rPr lang="en-NL" sz="800" u="none" strike="noStrike" dirty="0">
                          <a:effectLst/>
                        </a:rPr>
                        <a:t>225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70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327</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702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1111</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2882299341"/>
                  </a:ext>
                </a:extLst>
              </a:tr>
              <a:tr h="117411">
                <a:tc>
                  <a:txBody>
                    <a:bodyPr/>
                    <a:lstStyle/>
                    <a:p>
                      <a:pPr algn="l" fontAlgn="b"/>
                      <a:r>
                        <a:rPr lang="nl-NL" sz="800" u="none" strike="noStrike">
                          <a:effectLst/>
                        </a:rPr>
                        <a:t>Velsen</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68</a:t>
                      </a:r>
                      <a:r>
                        <a:rPr lang="nl-NL" sz="800" u="none" strike="noStrike" dirty="0">
                          <a:effectLst/>
                        </a:rPr>
                        <a:t>.</a:t>
                      </a:r>
                      <a:r>
                        <a:rPr lang="en-NL" sz="800" u="none" strike="noStrike" dirty="0">
                          <a:effectLst/>
                        </a:rPr>
                        <a:t>575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317</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688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1231</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3013391547"/>
                  </a:ext>
                </a:extLst>
              </a:tr>
              <a:tr h="117411">
                <a:tc>
                  <a:txBody>
                    <a:bodyPr/>
                    <a:lstStyle/>
                    <a:p>
                      <a:pPr algn="l" fontAlgn="b"/>
                      <a:r>
                        <a:rPr lang="nl-NL" sz="800" u="none" strike="noStrike">
                          <a:effectLst/>
                        </a:rPr>
                        <a:t>Gooise Meren</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58</a:t>
                      </a:r>
                      <a:r>
                        <a:rPr lang="nl-NL" sz="800" u="none" strike="noStrike" dirty="0">
                          <a:effectLst/>
                        </a:rPr>
                        <a:t>.</a:t>
                      </a:r>
                      <a:r>
                        <a:rPr lang="en-NL" sz="800" u="none" strike="noStrike" dirty="0">
                          <a:effectLst/>
                        </a:rPr>
                        <a:t>070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26</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422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1033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1931</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794698357"/>
                  </a:ext>
                </a:extLst>
              </a:tr>
              <a:tr h="227429">
                <a:tc>
                  <a:txBody>
                    <a:bodyPr/>
                    <a:lstStyle/>
                    <a:p>
                      <a:pPr algn="l" fontAlgn="b"/>
                      <a:r>
                        <a:rPr lang="nl-NL" sz="800" u="none" strike="noStrike">
                          <a:effectLst/>
                        </a:rPr>
                        <a:t>Heerhugowaard</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57</a:t>
                      </a:r>
                      <a:r>
                        <a:rPr lang="nl-NL" sz="800" u="none" strike="noStrike" dirty="0">
                          <a:effectLst/>
                        </a:rPr>
                        <a:t>.</a:t>
                      </a:r>
                      <a:r>
                        <a:rPr lang="en-NL" sz="800" u="none" strike="noStrike" dirty="0">
                          <a:effectLst/>
                        </a:rPr>
                        <a:t>540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454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878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1217</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453793659"/>
                  </a:ext>
                </a:extLst>
              </a:tr>
              <a:tr h="117411">
                <a:tc>
                  <a:txBody>
                    <a:bodyPr/>
                    <a:lstStyle/>
                    <a:p>
                      <a:pPr algn="l" fontAlgn="b"/>
                      <a:r>
                        <a:rPr lang="nl-NL" sz="800" u="none" strike="noStrike">
                          <a:effectLst/>
                        </a:rPr>
                        <a:t>Den Helder</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56</a:t>
                      </a:r>
                      <a:r>
                        <a:rPr lang="nl-NL" sz="800" u="none" strike="noStrike" dirty="0">
                          <a:effectLst/>
                        </a:rPr>
                        <a:t>.</a:t>
                      </a:r>
                      <a:r>
                        <a:rPr lang="en-NL" sz="800" u="none" strike="noStrike" dirty="0">
                          <a:effectLst/>
                        </a:rPr>
                        <a:t>285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51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233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506</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717</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86885131"/>
                  </a:ext>
                </a:extLst>
              </a:tr>
              <a:tr h="117411">
                <a:tc>
                  <a:txBody>
                    <a:bodyPr/>
                    <a:lstStyle/>
                    <a:p>
                      <a:pPr algn="l" fontAlgn="b"/>
                      <a:r>
                        <a:rPr lang="nl-NL" sz="800" u="none" strike="noStrike">
                          <a:effectLst/>
                        </a:rPr>
                        <a:t>Hollands Kroon</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48</a:t>
                      </a:r>
                      <a:r>
                        <a:rPr lang="nl-NL" sz="800" u="none" strike="noStrike" dirty="0">
                          <a:effectLst/>
                        </a:rPr>
                        <a:t>.</a:t>
                      </a:r>
                      <a:r>
                        <a:rPr lang="en-NL" sz="800" u="none" strike="noStrike" dirty="0">
                          <a:effectLst/>
                        </a:rPr>
                        <a:t>450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336</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621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908</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443196695"/>
                  </a:ext>
                </a:extLst>
              </a:tr>
              <a:tr h="117411">
                <a:tc>
                  <a:txBody>
                    <a:bodyPr/>
                    <a:lstStyle/>
                    <a:p>
                      <a:pPr algn="l" fontAlgn="b"/>
                      <a:r>
                        <a:rPr lang="nl-NL" sz="800" u="none" strike="noStrike">
                          <a:effectLst/>
                        </a:rPr>
                        <a:t>Schagen</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46</a:t>
                      </a:r>
                      <a:r>
                        <a:rPr lang="nl-NL" sz="800" u="none" strike="noStrike" dirty="0">
                          <a:effectLst/>
                        </a:rPr>
                        <a:t>.</a:t>
                      </a:r>
                      <a:r>
                        <a:rPr lang="en-NL" sz="800" u="none" strike="noStrike" dirty="0">
                          <a:effectLst/>
                        </a:rPr>
                        <a:t>450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362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677</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1006</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3613862338"/>
                  </a:ext>
                </a:extLst>
              </a:tr>
              <a:tr h="117411">
                <a:tc>
                  <a:txBody>
                    <a:bodyPr/>
                    <a:lstStyle/>
                    <a:p>
                      <a:pPr algn="l" fontAlgn="b"/>
                      <a:r>
                        <a:rPr lang="nl-NL" sz="800" u="none" strike="noStrike">
                          <a:effectLst/>
                        </a:rPr>
                        <a:t>Medemblik</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45</a:t>
                      </a:r>
                      <a:r>
                        <a:rPr lang="nl-NL" sz="800" u="none" strike="noStrike" dirty="0">
                          <a:effectLst/>
                        </a:rPr>
                        <a:t>.</a:t>
                      </a:r>
                      <a:r>
                        <a:rPr lang="en-NL" sz="800" u="none" strike="noStrike" dirty="0">
                          <a:effectLst/>
                        </a:rPr>
                        <a:t>055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73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294</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605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947</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1491241264"/>
                  </a:ext>
                </a:extLst>
              </a:tr>
              <a:tr h="117411">
                <a:tc>
                  <a:txBody>
                    <a:bodyPr/>
                    <a:lstStyle/>
                    <a:p>
                      <a:pPr algn="l" fontAlgn="b"/>
                      <a:r>
                        <a:rPr lang="nl-NL" sz="800" u="none" strike="noStrike">
                          <a:effectLst/>
                        </a:rPr>
                        <a:t>Beverwijk</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41</a:t>
                      </a:r>
                      <a:r>
                        <a:rPr lang="nl-NL" sz="800" u="none" strike="noStrike" dirty="0">
                          <a:effectLst/>
                        </a:rPr>
                        <a:t>.</a:t>
                      </a:r>
                      <a:r>
                        <a:rPr lang="en-NL" sz="800" u="none" strike="noStrike" dirty="0">
                          <a:effectLst/>
                        </a:rPr>
                        <a:t>600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106</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358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732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1231</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1578597444"/>
                  </a:ext>
                </a:extLst>
              </a:tr>
              <a:tr h="117411">
                <a:tc>
                  <a:txBody>
                    <a:bodyPr/>
                    <a:lstStyle/>
                    <a:p>
                      <a:pPr algn="l" fontAlgn="b"/>
                      <a:r>
                        <a:rPr lang="nl-NL" sz="800" u="none" strike="noStrike">
                          <a:effectLst/>
                        </a:rPr>
                        <a:t>Huizen</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41</a:t>
                      </a:r>
                      <a:r>
                        <a:rPr lang="nl-NL" sz="800" u="none" strike="noStrike" dirty="0">
                          <a:effectLst/>
                        </a:rPr>
                        <a:t>.</a:t>
                      </a:r>
                      <a:r>
                        <a:rPr lang="en-NL" sz="800" u="none" strike="noStrike" dirty="0">
                          <a:effectLst/>
                        </a:rPr>
                        <a:t>250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75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434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982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1878</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2834601782"/>
                  </a:ext>
                </a:extLst>
              </a:tr>
              <a:tr h="117411">
                <a:tc>
                  <a:txBody>
                    <a:bodyPr/>
                    <a:lstStyle/>
                    <a:p>
                      <a:pPr algn="l" fontAlgn="b"/>
                      <a:r>
                        <a:rPr lang="nl-NL" sz="800" u="none" strike="noStrike">
                          <a:effectLst/>
                        </a:rPr>
                        <a:t>Heemskerk</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39</a:t>
                      </a:r>
                      <a:r>
                        <a:rPr lang="nl-NL" sz="800" u="none" strike="noStrike" dirty="0">
                          <a:effectLst/>
                        </a:rPr>
                        <a:t>.</a:t>
                      </a:r>
                      <a:r>
                        <a:rPr lang="en-NL" sz="800" u="none" strike="noStrike" dirty="0">
                          <a:effectLst/>
                        </a:rPr>
                        <a:t>155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367</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743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1220</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4140593796"/>
                  </a:ext>
                </a:extLst>
              </a:tr>
              <a:tr h="227429">
                <a:tc>
                  <a:txBody>
                    <a:bodyPr/>
                    <a:lstStyle/>
                    <a:p>
                      <a:pPr algn="l" fontAlgn="b"/>
                      <a:r>
                        <a:rPr lang="nl-NL" sz="800" u="none" strike="noStrike">
                          <a:effectLst/>
                        </a:rPr>
                        <a:t>Edam-Volendam</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36</a:t>
                      </a:r>
                      <a:r>
                        <a:rPr lang="nl-NL" sz="800" u="none" strike="noStrike" dirty="0">
                          <a:effectLst/>
                        </a:rPr>
                        <a:t>.</a:t>
                      </a:r>
                      <a:r>
                        <a:rPr lang="en-NL" sz="800" u="none" strike="noStrike" dirty="0">
                          <a:effectLst/>
                        </a:rPr>
                        <a:t>180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16</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68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309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584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1168</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3579593330"/>
                  </a:ext>
                </a:extLst>
              </a:tr>
              <a:tr h="117411">
                <a:tc>
                  <a:txBody>
                    <a:bodyPr/>
                    <a:lstStyle/>
                    <a:p>
                      <a:pPr algn="l" fontAlgn="b"/>
                      <a:r>
                        <a:rPr lang="nl-NL" sz="800" u="none" strike="noStrike">
                          <a:effectLst/>
                        </a:rPr>
                        <a:t>Castricum</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35</a:t>
                      </a:r>
                      <a:r>
                        <a:rPr lang="nl-NL" sz="800" u="none" strike="noStrike" dirty="0">
                          <a:effectLst/>
                        </a:rPr>
                        <a:t>.</a:t>
                      </a:r>
                      <a:r>
                        <a:rPr lang="en-NL" sz="800" u="none" strike="noStrike" dirty="0">
                          <a:effectLst/>
                        </a:rPr>
                        <a:t>975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352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755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1195</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3570290043"/>
                  </a:ext>
                </a:extLst>
              </a:tr>
              <a:tr h="117411">
                <a:tc>
                  <a:txBody>
                    <a:bodyPr/>
                    <a:lstStyle/>
                    <a:p>
                      <a:pPr algn="l" fontAlgn="b"/>
                      <a:r>
                        <a:rPr lang="nl-NL" sz="800" u="none" strike="noStrike">
                          <a:effectLst/>
                        </a:rPr>
                        <a:t>Aalsmeer</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31</a:t>
                      </a:r>
                      <a:r>
                        <a:rPr lang="nl-NL" sz="800" u="none" strike="noStrike" dirty="0">
                          <a:effectLst/>
                        </a:rPr>
                        <a:t>.</a:t>
                      </a:r>
                      <a:r>
                        <a:rPr lang="en-NL" sz="800" u="none" strike="noStrike" dirty="0">
                          <a:effectLst/>
                        </a:rPr>
                        <a:t>855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75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450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1121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1811</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3154559650"/>
                  </a:ext>
                </a:extLst>
              </a:tr>
              <a:tr h="117411">
                <a:tc>
                  <a:txBody>
                    <a:bodyPr/>
                    <a:lstStyle/>
                    <a:p>
                      <a:pPr algn="l" fontAlgn="b"/>
                      <a:r>
                        <a:rPr lang="nl-NL" sz="800" u="none" strike="noStrike">
                          <a:effectLst/>
                        </a:rPr>
                        <a:t>Diemen</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30</a:t>
                      </a:r>
                      <a:r>
                        <a:rPr lang="nl-NL" sz="800" u="none" strike="noStrike" dirty="0">
                          <a:effectLst/>
                        </a:rPr>
                        <a:t>.</a:t>
                      </a:r>
                      <a:r>
                        <a:rPr lang="en-NL" sz="800" u="none" strike="noStrike" dirty="0">
                          <a:effectLst/>
                        </a:rPr>
                        <a:t>760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16</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84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424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1052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1876</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1029744025"/>
                  </a:ext>
                </a:extLst>
              </a:tr>
              <a:tr h="117411">
                <a:tc>
                  <a:txBody>
                    <a:bodyPr/>
                    <a:lstStyle/>
                    <a:p>
                      <a:pPr algn="l" fontAlgn="b"/>
                      <a:r>
                        <a:rPr lang="nl-NL" sz="800" u="none" strike="noStrike">
                          <a:effectLst/>
                        </a:rPr>
                        <a:t>Bergen (NH,)</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29</a:t>
                      </a:r>
                      <a:r>
                        <a:rPr lang="nl-NL" sz="800" u="none" strike="noStrike" dirty="0">
                          <a:effectLst/>
                        </a:rPr>
                        <a:t>.</a:t>
                      </a:r>
                      <a:r>
                        <a:rPr lang="en-NL" sz="800" u="none" strike="noStrike" dirty="0">
                          <a:effectLst/>
                        </a:rPr>
                        <a:t>825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79</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304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666</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1061</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13912983"/>
                  </a:ext>
                </a:extLst>
              </a:tr>
              <a:tr h="117411">
                <a:tc>
                  <a:txBody>
                    <a:bodyPr/>
                    <a:lstStyle/>
                    <a:p>
                      <a:pPr algn="l" fontAlgn="b"/>
                      <a:r>
                        <a:rPr lang="nl-NL" sz="800" u="none" strike="noStrike">
                          <a:effectLst/>
                        </a:rPr>
                        <a:t>Uithoorn</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29</a:t>
                      </a:r>
                      <a:r>
                        <a:rPr lang="nl-NL" sz="800" u="none" strike="noStrike" dirty="0">
                          <a:effectLst/>
                        </a:rPr>
                        <a:t>.</a:t>
                      </a:r>
                      <a:r>
                        <a:rPr lang="en-NL" sz="800" u="none" strike="noStrike" dirty="0">
                          <a:effectLst/>
                        </a:rPr>
                        <a:t>455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26</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450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1139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1945</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3703914813"/>
                  </a:ext>
                </a:extLst>
              </a:tr>
              <a:tr h="117411">
                <a:tc>
                  <a:txBody>
                    <a:bodyPr/>
                    <a:lstStyle/>
                    <a:p>
                      <a:pPr algn="l" fontAlgn="b"/>
                      <a:r>
                        <a:rPr lang="nl-NL" sz="800" u="none" strike="noStrike">
                          <a:effectLst/>
                        </a:rPr>
                        <a:t>Langedijk</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28</a:t>
                      </a:r>
                      <a:r>
                        <a:rPr lang="nl-NL" sz="800" u="none" strike="noStrike" dirty="0">
                          <a:effectLst/>
                        </a:rPr>
                        <a:t>.</a:t>
                      </a:r>
                      <a:r>
                        <a:rPr lang="en-NL" sz="800" u="none" strike="noStrike" dirty="0">
                          <a:effectLst/>
                        </a:rPr>
                        <a:t>160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422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818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1153</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1932657150"/>
                  </a:ext>
                </a:extLst>
              </a:tr>
              <a:tr h="117411">
                <a:tc>
                  <a:txBody>
                    <a:bodyPr/>
                    <a:lstStyle/>
                    <a:p>
                      <a:pPr algn="l" fontAlgn="b"/>
                      <a:r>
                        <a:rPr lang="nl-NL" sz="800" u="none" strike="noStrike">
                          <a:effectLst/>
                        </a:rPr>
                        <a:t>Heemstede</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27</a:t>
                      </a:r>
                      <a:r>
                        <a:rPr lang="nl-NL" sz="800" u="none" strike="noStrike" dirty="0">
                          <a:effectLst/>
                        </a:rPr>
                        <a:t>.</a:t>
                      </a:r>
                      <a:r>
                        <a:rPr lang="en-NL" sz="800" u="none" strike="noStrike" dirty="0">
                          <a:effectLst/>
                        </a:rPr>
                        <a:t>225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371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809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1502</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3574044770"/>
                  </a:ext>
                </a:extLst>
              </a:tr>
              <a:tr h="117411">
                <a:tc>
                  <a:txBody>
                    <a:bodyPr/>
                    <a:lstStyle/>
                    <a:p>
                      <a:pPr algn="l" fontAlgn="b"/>
                      <a:r>
                        <a:rPr lang="nl-NL" sz="800" u="none" strike="noStrike">
                          <a:effectLst/>
                        </a:rPr>
                        <a:t>Wijdemeren</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24</a:t>
                      </a:r>
                      <a:r>
                        <a:rPr lang="nl-NL" sz="800" u="none" strike="noStrike" dirty="0">
                          <a:effectLst/>
                        </a:rPr>
                        <a:t>.</a:t>
                      </a:r>
                      <a:r>
                        <a:rPr lang="en-NL" sz="800" u="none" strike="noStrike" dirty="0">
                          <a:effectLst/>
                        </a:rPr>
                        <a:t>370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88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423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1000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1931</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3902583520"/>
                  </a:ext>
                </a:extLst>
              </a:tr>
              <a:tr h="117411">
                <a:tc>
                  <a:txBody>
                    <a:bodyPr/>
                    <a:lstStyle/>
                    <a:p>
                      <a:pPr algn="l" fontAlgn="b"/>
                      <a:r>
                        <a:rPr lang="nl-NL" sz="800" u="none" strike="noStrike">
                          <a:effectLst/>
                        </a:rPr>
                        <a:t>Heiloo</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23</a:t>
                      </a:r>
                      <a:r>
                        <a:rPr lang="nl-NL" sz="800" u="none" strike="noStrike" dirty="0">
                          <a:effectLst/>
                        </a:rPr>
                        <a:t>.</a:t>
                      </a:r>
                      <a:r>
                        <a:rPr lang="en-NL" sz="800" u="none" strike="noStrike" dirty="0">
                          <a:effectLst/>
                        </a:rPr>
                        <a:t>950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88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362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774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1177</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243726070"/>
                  </a:ext>
                </a:extLst>
              </a:tr>
              <a:tr h="117411">
                <a:tc>
                  <a:txBody>
                    <a:bodyPr/>
                    <a:lstStyle/>
                    <a:p>
                      <a:pPr algn="l" fontAlgn="b"/>
                      <a:r>
                        <a:rPr lang="nl-NL" sz="800" u="none" strike="noStrike">
                          <a:effectLst/>
                        </a:rPr>
                        <a:t>Bloemendaal</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23</a:t>
                      </a:r>
                      <a:r>
                        <a:rPr lang="nl-NL" sz="800" u="none" strike="noStrike" dirty="0">
                          <a:effectLst/>
                        </a:rPr>
                        <a:t>.</a:t>
                      </a:r>
                      <a:r>
                        <a:rPr lang="en-NL" sz="800" u="none" strike="noStrike" dirty="0">
                          <a:effectLst/>
                        </a:rPr>
                        <a:t>560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327</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691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1314</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2772237434"/>
                  </a:ext>
                </a:extLst>
              </a:tr>
              <a:tr h="117411">
                <a:tc>
                  <a:txBody>
                    <a:bodyPr/>
                    <a:lstStyle/>
                    <a:p>
                      <a:pPr algn="l" fontAlgn="b"/>
                      <a:r>
                        <a:rPr lang="nl-NL" sz="800" u="none" strike="noStrike">
                          <a:effectLst/>
                        </a:rPr>
                        <a:t>Koggenland</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22</a:t>
                      </a:r>
                      <a:r>
                        <a:rPr lang="nl-NL" sz="800" u="none" strike="noStrike" dirty="0">
                          <a:effectLst/>
                        </a:rPr>
                        <a:t>.</a:t>
                      </a:r>
                      <a:r>
                        <a:rPr lang="en-NL" sz="800" u="none" strike="noStrike" dirty="0">
                          <a:effectLst/>
                        </a:rPr>
                        <a:t>765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408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883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1208</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4253223393"/>
                  </a:ext>
                </a:extLst>
              </a:tr>
              <a:tr h="117411">
                <a:tc>
                  <a:txBody>
                    <a:bodyPr/>
                    <a:lstStyle/>
                    <a:p>
                      <a:pPr algn="l" fontAlgn="b"/>
                      <a:r>
                        <a:rPr lang="nl-NL" sz="800" u="none" strike="noStrike">
                          <a:effectLst/>
                        </a:rPr>
                        <a:t>Stede Broec</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21</a:t>
                      </a:r>
                      <a:r>
                        <a:rPr lang="nl-NL" sz="800" u="none" strike="noStrike" dirty="0">
                          <a:effectLst/>
                        </a:rPr>
                        <a:t>.</a:t>
                      </a:r>
                      <a:r>
                        <a:rPr lang="en-NL" sz="800" u="none" strike="noStrike" dirty="0">
                          <a:effectLst/>
                        </a:rPr>
                        <a:t>725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69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155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387</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802</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2860126522"/>
                  </a:ext>
                </a:extLst>
              </a:tr>
              <a:tr h="117411">
                <a:tc>
                  <a:txBody>
                    <a:bodyPr/>
                    <a:lstStyle/>
                    <a:p>
                      <a:pPr algn="l" fontAlgn="b"/>
                      <a:r>
                        <a:rPr lang="nl-NL" sz="800" u="none" strike="noStrike">
                          <a:effectLst/>
                        </a:rPr>
                        <a:t>Weesp</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19</a:t>
                      </a:r>
                      <a:r>
                        <a:rPr lang="nl-NL" sz="800" u="none" strike="noStrike" dirty="0">
                          <a:effectLst/>
                        </a:rPr>
                        <a:t>.</a:t>
                      </a:r>
                      <a:r>
                        <a:rPr lang="en-NL" sz="800" u="none" strike="noStrike" dirty="0">
                          <a:effectLst/>
                        </a:rPr>
                        <a:t>720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395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998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1877</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1215399766"/>
                  </a:ext>
                </a:extLst>
              </a:tr>
              <a:tr h="117411">
                <a:tc>
                  <a:txBody>
                    <a:bodyPr/>
                    <a:lstStyle/>
                    <a:p>
                      <a:pPr algn="l" fontAlgn="b"/>
                      <a:r>
                        <a:rPr lang="nl-NL" sz="800" u="none" strike="noStrike">
                          <a:effectLst/>
                        </a:rPr>
                        <a:t>Drechterland</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19</a:t>
                      </a:r>
                      <a:r>
                        <a:rPr lang="nl-NL" sz="800" u="none" strike="noStrike" dirty="0">
                          <a:effectLst/>
                        </a:rPr>
                        <a:t>.</a:t>
                      </a:r>
                      <a:r>
                        <a:rPr lang="en-NL" sz="800" u="none" strike="noStrike" dirty="0">
                          <a:effectLst/>
                        </a:rPr>
                        <a:t>705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72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204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486</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885</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1339224841"/>
                  </a:ext>
                </a:extLst>
              </a:tr>
              <a:tr h="117411">
                <a:tc>
                  <a:txBody>
                    <a:bodyPr/>
                    <a:lstStyle/>
                    <a:p>
                      <a:pPr algn="l" fontAlgn="b"/>
                      <a:r>
                        <a:rPr lang="nl-NL" sz="800" u="none" strike="noStrike">
                          <a:effectLst/>
                        </a:rPr>
                        <a:t>Enkhuizen</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18</a:t>
                      </a:r>
                      <a:r>
                        <a:rPr lang="nl-NL" sz="800" u="none" strike="noStrike" dirty="0">
                          <a:effectLst/>
                        </a:rPr>
                        <a:t>.</a:t>
                      </a:r>
                      <a:r>
                        <a:rPr lang="en-NL" sz="800" u="none" strike="noStrike" dirty="0">
                          <a:effectLst/>
                        </a:rPr>
                        <a:t>585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116</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302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758</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3436401527"/>
                  </a:ext>
                </a:extLst>
              </a:tr>
              <a:tr h="117411">
                <a:tc>
                  <a:txBody>
                    <a:bodyPr/>
                    <a:lstStyle/>
                    <a:p>
                      <a:pPr algn="l" fontAlgn="b"/>
                      <a:r>
                        <a:rPr lang="nl-NL" sz="800" u="none" strike="noStrike">
                          <a:effectLst/>
                        </a:rPr>
                        <a:t>Waterland</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17</a:t>
                      </a:r>
                      <a:r>
                        <a:rPr lang="nl-NL" sz="800" u="none" strike="noStrike" dirty="0">
                          <a:effectLst/>
                        </a:rPr>
                        <a:t>.</a:t>
                      </a:r>
                      <a:r>
                        <a:rPr lang="en-NL" sz="800" u="none" strike="noStrike" dirty="0">
                          <a:effectLst/>
                        </a:rPr>
                        <a:t>410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274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634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1213</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1411145788"/>
                  </a:ext>
                </a:extLst>
              </a:tr>
              <a:tr h="117411">
                <a:tc>
                  <a:txBody>
                    <a:bodyPr/>
                    <a:lstStyle/>
                    <a:p>
                      <a:pPr algn="l" fontAlgn="b"/>
                      <a:r>
                        <a:rPr lang="nl-NL" sz="800" u="none" strike="noStrike">
                          <a:effectLst/>
                        </a:rPr>
                        <a:t>Zandvoort</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17</a:t>
                      </a:r>
                      <a:r>
                        <a:rPr lang="nl-NL" sz="800" u="none" strike="noStrike" dirty="0">
                          <a:effectLst/>
                        </a:rPr>
                        <a:t>.</a:t>
                      </a:r>
                      <a:r>
                        <a:rPr lang="en-NL" sz="800" u="none" strike="noStrike" dirty="0">
                          <a:effectLst/>
                        </a:rPr>
                        <a:t>110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58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285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573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1191</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3513772927"/>
                  </a:ext>
                </a:extLst>
              </a:tr>
              <a:tr h="117411">
                <a:tc>
                  <a:txBody>
                    <a:bodyPr/>
                    <a:lstStyle/>
                    <a:p>
                      <a:pPr algn="l" fontAlgn="b"/>
                      <a:r>
                        <a:rPr lang="nl-NL" sz="800" u="none" strike="noStrike">
                          <a:effectLst/>
                        </a:rPr>
                        <a:t>Wormerland</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16</a:t>
                      </a:r>
                      <a:r>
                        <a:rPr lang="nl-NL" sz="800" u="none" strike="noStrike" dirty="0">
                          <a:effectLst/>
                        </a:rPr>
                        <a:t>.</a:t>
                      </a:r>
                      <a:r>
                        <a:rPr lang="en-NL" sz="800" u="none" strike="noStrike" dirty="0">
                          <a:effectLst/>
                        </a:rPr>
                        <a:t>260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16</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437</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825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1306</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3359376751"/>
                  </a:ext>
                </a:extLst>
              </a:tr>
              <a:tr h="117411">
                <a:tc>
                  <a:txBody>
                    <a:bodyPr/>
                    <a:lstStyle/>
                    <a:p>
                      <a:pPr algn="l" fontAlgn="b"/>
                      <a:r>
                        <a:rPr lang="nl-NL" sz="800" u="none" strike="noStrike">
                          <a:effectLst/>
                        </a:rPr>
                        <a:t>Ouder-Amstel</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14</a:t>
                      </a:r>
                      <a:r>
                        <a:rPr lang="nl-NL" sz="800" u="none" strike="noStrike" dirty="0">
                          <a:effectLst/>
                        </a:rPr>
                        <a:t>.</a:t>
                      </a:r>
                      <a:r>
                        <a:rPr lang="en-NL" sz="800" u="none" strike="noStrike" dirty="0">
                          <a:effectLst/>
                        </a:rPr>
                        <a:t>025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27</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413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1017</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1914</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1291160046"/>
                  </a:ext>
                </a:extLst>
              </a:tr>
              <a:tr h="117411">
                <a:tc>
                  <a:txBody>
                    <a:bodyPr/>
                    <a:lstStyle/>
                    <a:p>
                      <a:pPr algn="l" fontAlgn="b"/>
                      <a:r>
                        <a:rPr lang="nl-NL" sz="800" u="none" strike="noStrike">
                          <a:effectLst/>
                        </a:rPr>
                        <a:t>Uitgeest</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13</a:t>
                      </a:r>
                      <a:r>
                        <a:rPr lang="nl-NL" sz="800" u="none" strike="noStrike" dirty="0">
                          <a:effectLst/>
                        </a:rPr>
                        <a:t>.</a:t>
                      </a:r>
                      <a:r>
                        <a:rPr lang="en-NL" sz="800" u="none" strike="noStrike" dirty="0">
                          <a:effectLst/>
                        </a:rPr>
                        <a:t>665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375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749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1204</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985514034"/>
                  </a:ext>
                </a:extLst>
              </a:tr>
              <a:tr h="117411">
                <a:tc>
                  <a:txBody>
                    <a:bodyPr/>
                    <a:lstStyle/>
                    <a:p>
                      <a:pPr algn="l" fontAlgn="b"/>
                      <a:r>
                        <a:rPr lang="nl-NL" sz="800" u="none" strike="noStrike">
                          <a:effectLst/>
                        </a:rPr>
                        <a:t>Texel</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13</a:t>
                      </a:r>
                      <a:r>
                        <a:rPr lang="nl-NL" sz="800" u="none" strike="noStrike" dirty="0">
                          <a:effectLst/>
                        </a:rPr>
                        <a:t>.</a:t>
                      </a:r>
                      <a:r>
                        <a:rPr lang="en-NL" sz="800" u="none" strike="noStrike" dirty="0">
                          <a:effectLst/>
                        </a:rPr>
                        <a:t>570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182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255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433</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1485275705"/>
                  </a:ext>
                </a:extLst>
              </a:tr>
              <a:tr h="117411">
                <a:tc>
                  <a:txBody>
                    <a:bodyPr/>
                    <a:lstStyle/>
                    <a:p>
                      <a:pPr algn="l" fontAlgn="b"/>
                      <a:r>
                        <a:rPr lang="nl-NL" sz="800" u="none" strike="noStrike">
                          <a:effectLst/>
                        </a:rPr>
                        <a:t>Opmeer</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11</a:t>
                      </a:r>
                      <a:r>
                        <a:rPr lang="nl-NL" sz="800" u="none" strike="noStrike" dirty="0">
                          <a:effectLst/>
                        </a:rPr>
                        <a:t>.</a:t>
                      </a:r>
                      <a:r>
                        <a:rPr lang="en-NL" sz="800" u="none" strike="noStrike" dirty="0">
                          <a:effectLst/>
                        </a:rPr>
                        <a:t>825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414</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869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1131</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2675885020"/>
                  </a:ext>
                </a:extLst>
              </a:tr>
              <a:tr h="117411">
                <a:tc>
                  <a:txBody>
                    <a:bodyPr/>
                    <a:lstStyle/>
                    <a:p>
                      <a:pPr algn="l" fontAlgn="b"/>
                      <a:r>
                        <a:rPr lang="nl-NL" sz="800" u="none" strike="noStrike">
                          <a:effectLst/>
                        </a:rPr>
                        <a:t>Blaricum</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11</a:t>
                      </a:r>
                      <a:r>
                        <a:rPr lang="nl-NL" sz="800" u="none" strike="noStrike" dirty="0">
                          <a:effectLst/>
                        </a:rPr>
                        <a:t>.</a:t>
                      </a:r>
                      <a:r>
                        <a:rPr lang="en-NL" sz="800" u="none" strike="noStrike" dirty="0">
                          <a:effectLst/>
                        </a:rPr>
                        <a:t>535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470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1051</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1975</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1275018146"/>
                  </a:ext>
                </a:extLst>
              </a:tr>
              <a:tr h="117411">
                <a:tc>
                  <a:txBody>
                    <a:bodyPr/>
                    <a:lstStyle/>
                    <a:p>
                      <a:pPr algn="l" fontAlgn="b"/>
                      <a:r>
                        <a:rPr lang="nl-NL" sz="800" u="none" strike="noStrike">
                          <a:effectLst/>
                        </a:rPr>
                        <a:t>Landsmeer</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11</a:t>
                      </a:r>
                      <a:r>
                        <a:rPr lang="nl-NL" sz="800" u="none" strike="noStrike" dirty="0">
                          <a:effectLst/>
                        </a:rPr>
                        <a:t>.</a:t>
                      </a:r>
                      <a:r>
                        <a:rPr lang="en-NL" sz="800" u="none" strike="noStrike" dirty="0">
                          <a:effectLst/>
                        </a:rPr>
                        <a:t>490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27</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99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386</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875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1457</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2278978300"/>
                  </a:ext>
                </a:extLst>
              </a:tr>
              <a:tr h="117411">
                <a:tc>
                  <a:txBody>
                    <a:bodyPr/>
                    <a:lstStyle/>
                    <a:p>
                      <a:pPr algn="l" fontAlgn="b"/>
                      <a:r>
                        <a:rPr lang="nl-NL" sz="800" u="none" strike="noStrike">
                          <a:effectLst/>
                        </a:rPr>
                        <a:t>Laren</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11</a:t>
                      </a:r>
                      <a:r>
                        <a:rPr lang="nl-NL" sz="800" u="none" strike="noStrike" dirty="0">
                          <a:effectLst/>
                        </a:rPr>
                        <a:t>.</a:t>
                      </a:r>
                      <a:r>
                        <a:rPr lang="en-NL" sz="800" u="none" strike="noStrike" dirty="0">
                          <a:effectLst/>
                        </a:rPr>
                        <a:t>280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26</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118</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489</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1142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2062</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1444503591"/>
                  </a:ext>
                </a:extLst>
              </a:tr>
              <a:tr h="117411">
                <a:tc>
                  <a:txBody>
                    <a:bodyPr/>
                    <a:lstStyle/>
                    <a:p>
                      <a:pPr algn="l" fontAlgn="b"/>
                      <a:r>
                        <a:rPr lang="nl-NL" sz="800" u="none" strike="noStrike">
                          <a:effectLst/>
                        </a:rPr>
                        <a:t>Beemster</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10</a:t>
                      </a:r>
                      <a:r>
                        <a:rPr lang="nl-NL" sz="800" u="none" strike="noStrike" dirty="0">
                          <a:effectLst/>
                        </a:rPr>
                        <a:t>.</a:t>
                      </a:r>
                      <a:r>
                        <a:rPr lang="en-NL" sz="800" u="none" strike="noStrike" dirty="0">
                          <a:effectLst/>
                        </a:rPr>
                        <a:t>020</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25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123</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407</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815</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1285</a:t>
                      </a:r>
                      <a:endParaRPr lang="en-NL" sz="800" b="0" i="0" u="none" strike="noStrike">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655555592"/>
                  </a:ext>
                </a:extLst>
              </a:tr>
              <a:tr h="117411">
                <a:tc>
                  <a:txBody>
                    <a:bodyPr/>
                    <a:lstStyle/>
                    <a:p>
                      <a:pPr algn="l" fontAlgn="b"/>
                      <a:r>
                        <a:rPr lang="nl-NL" sz="800" u="none" strike="noStrike">
                          <a:effectLst/>
                        </a:rPr>
                        <a:t>Oostzaan</a:t>
                      </a:r>
                      <a:endParaRPr lang="nl-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9</a:t>
                      </a:r>
                      <a:r>
                        <a:rPr lang="nl-NL" sz="800" u="none" strike="noStrike" dirty="0">
                          <a:effectLst/>
                        </a:rPr>
                        <a:t>.</a:t>
                      </a:r>
                      <a:r>
                        <a:rPr lang="en-NL" sz="800" u="none" strike="noStrike" dirty="0">
                          <a:effectLst/>
                        </a:rPr>
                        <a:t>735</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0%</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24</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82</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422</a:t>
                      </a:r>
                      <a:endParaRPr lang="en-NL" sz="800" b="0" i="0" u="none" strike="noStrike" dirty="0">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a:effectLst/>
                        </a:rPr>
                        <a:t>882</a:t>
                      </a:r>
                      <a:endParaRPr lang="en-NL" sz="800" b="0" i="0" u="none" strike="noStrike">
                        <a:solidFill>
                          <a:srgbClr val="000000"/>
                        </a:solidFill>
                        <a:effectLst/>
                        <a:latin typeface="Calibri" panose="020F0502020204030204" pitchFamily="34" charset="0"/>
                      </a:endParaRPr>
                    </a:p>
                  </a:txBody>
                  <a:tcPr marL="3491" marR="3491" marT="3491" marB="0" anchor="b"/>
                </a:tc>
                <a:tc>
                  <a:txBody>
                    <a:bodyPr/>
                    <a:lstStyle/>
                    <a:p>
                      <a:pPr algn="ctr" fontAlgn="b"/>
                      <a:r>
                        <a:rPr lang="en-NL" sz="800" u="none" strike="noStrike" dirty="0">
                          <a:effectLst/>
                        </a:rPr>
                        <a:t>1408</a:t>
                      </a:r>
                      <a:endParaRPr lang="en-NL" sz="800" b="0" i="0" u="none" strike="noStrike" dirty="0">
                        <a:solidFill>
                          <a:srgbClr val="000000"/>
                        </a:solidFill>
                        <a:effectLst/>
                        <a:latin typeface="Calibri" panose="020F0502020204030204" pitchFamily="34" charset="0"/>
                      </a:endParaRPr>
                    </a:p>
                  </a:txBody>
                  <a:tcPr marL="3491" marR="3491" marT="3491" marB="0" anchor="b"/>
                </a:tc>
                <a:extLst>
                  <a:ext uri="{0D108BD9-81ED-4DB2-BD59-A6C34878D82A}">
                    <a16:rowId xmlns:a16="http://schemas.microsoft.com/office/drawing/2014/main" val="2111797924"/>
                  </a:ext>
                </a:extLst>
              </a:tr>
            </a:tbl>
          </a:graphicData>
        </a:graphic>
      </p:graphicFrame>
      <p:sp>
        <p:nvSpPr>
          <p:cNvPr id="27" name="Rechthoek: afgeronde hoeken 26">
            <a:extLst>
              <a:ext uri="{FF2B5EF4-FFF2-40B4-BE49-F238E27FC236}">
                <a16:creationId xmlns:a16="http://schemas.microsoft.com/office/drawing/2014/main" id="{9D06B8CE-D2A4-40C4-8404-AA3B76FE35BA}"/>
              </a:ext>
            </a:extLst>
          </p:cNvPr>
          <p:cNvSpPr/>
          <p:nvPr/>
        </p:nvSpPr>
        <p:spPr>
          <a:xfrm>
            <a:off x="8521882" y="555624"/>
            <a:ext cx="940755" cy="137037"/>
          </a:xfrm>
          <a:prstGeom prst="roundRect">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28" name="Rechthoek: afgeronde hoeken 27">
            <a:extLst>
              <a:ext uri="{FF2B5EF4-FFF2-40B4-BE49-F238E27FC236}">
                <a16:creationId xmlns:a16="http://schemas.microsoft.com/office/drawing/2014/main" id="{00E933DF-1AF6-49B1-A214-6280DB8241CF}"/>
              </a:ext>
            </a:extLst>
          </p:cNvPr>
          <p:cNvSpPr/>
          <p:nvPr/>
        </p:nvSpPr>
        <p:spPr>
          <a:xfrm>
            <a:off x="8507429" y="882357"/>
            <a:ext cx="940755" cy="137037"/>
          </a:xfrm>
          <a:prstGeom prst="roundRect">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29" name="Rechthoek: afgeronde hoeken 28">
            <a:extLst>
              <a:ext uri="{FF2B5EF4-FFF2-40B4-BE49-F238E27FC236}">
                <a16:creationId xmlns:a16="http://schemas.microsoft.com/office/drawing/2014/main" id="{BB964205-9672-4950-BF4C-85BF56C39D83}"/>
              </a:ext>
            </a:extLst>
          </p:cNvPr>
          <p:cNvSpPr/>
          <p:nvPr/>
        </p:nvSpPr>
        <p:spPr>
          <a:xfrm>
            <a:off x="8521883" y="1652900"/>
            <a:ext cx="940755" cy="137037"/>
          </a:xfrm>
          <a:prstGeom prst="roundRect">
            <a:avLst/>
          </a:prstGeom>
          <a:noFill/>
          <a:ln w="28575">
            <a:solidFill>
              <a:srgbClr val="E60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2" name="Rechthoek: afgeronde hoeken 31">
            <a:extLst>
              <a:ext uri="{FF2B5EF4-FFF2-40B4-BE49-F238E27FC236}">
                <a16:creationId xmlns:a16="http://schemas.microsoft.com/office/drawing/2014/main" id="{BB31C9BA-77E6-494A-83F6-278F0FC9DFE6}"/>
              </a:ext>
            </a:extLst>
          </p:cNvPr>
          <p:cNvSpPr/>
          <p:nvPr/>
        </p:nvSpPr>
        <p:spPr>
          <a:xfrm>
            <a:off x="8507429" y="1035353"/>
            <a:ext cx="940755" cy="137037"/>
          </a:xfrm>
          <a:prstGeom prst="roundRect">
            <a:avLst/>
          </a:prstGeom>
          <a:noFill/>
          <a:ln w="28575">
            <a:solidFill>
              <a:srgbClr val="E60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18" name="Tekstballon: rechthoek met afgeronde hoeken 17">
            <a:extLst>
              <a:ext uri="{FF2B5EF4-FFF2-40B4-BE49-F238E27FC236}">
                <a16:creationId xmlns:a16="http://schemas.microsoft.com/office/drawing/2014/main" id="{CFD507A5-B44B-4773-91C6-9855FF0BBD93}"/>
              </a:ext>
            </a:extLst>
          </p:cNvPr>
          <p:cNvSpPr/>
          <p:nvPr/>
        </p:nvSpPr>
        <p:spPr>
          <a:xfrm>
            <a:off x="2617054" y="1228511"/>
            <a:ext cx="2186995" cy="489414"/>
          </a:xfrm>
          <a:prstGeom prst="wedgeRoundRectCallout">
            <a:avLst>
              <a:gd name="adj1" fmla="val -32723"/>
              <a:gd name="adj2" fmla="val 430057"/>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19" name="Tekstvak 18">
            <a:extLst>
              <a:ext uri="{FF2B5EF4-FFF2-40B4-BE49-F238E27FC236}">
                <a16:creationId xmlns:a16="http://schemas.microsoft.com/office/drawing/2014/main" id="{12326FC7-5C72-4245-8F58-C9E4D7B6A737}"/>
              </a:ext>
            </a:extLst>
          </p:cNvPr>
          <p:cNvSpPr txBox="1"/>
          <p:nvPr/>
        </p:nvSpPr>
        <p:spPr>
          <a:xfrm>
            <a:off x="2657651" y="1256260"/>
            <a:ext cx="2007466" cy="461665"/>
          </a:xfrm>
          <a:prstGeom prst="rect">
            <a:avLst/>
          </a:prstGeom>
          <a:noFill/>
        </p:spPr>
        <p:txBody>
          <a:bodyPr wrap="square" rtlCol="0">
            <a:spAutoFit/>
          </a:bodyPr>
          <a:lstStyle/>
          <a:p>
            <a:r>
              <a:rPr lang="nl-NL" sz="1200" dirty="0"/>
              <a:t>Het stedelijk gebied van Amsterdam scoort laag. </a:t>
            </a:r>
            <a:endParaRPr lang="LID4096" sz="1200" dirty="0"/>
          </a:p>
        </p:txBody>
      </p:sp>
      <p:sp>
        <p:nvSpPr>
          <p:cNvPr id="20" name="Tekstballon: rechthoek met afgeronde hoeken 19">
            <a:extLst>
              <a:ext uri="{FF2B5EF4-FFF2-40B4-BE49-F238E27FC236}">
                <a16:creationId xmlns:a16="http://schemas.microsoft.com/office/drawing/2014/main" id="{113935FD-E3EB-4787-B023-793F3D670272}"/>
              </a:ext>
            </a:extLst>
          </p:cNvPr>
          <p:cNvSpPr/>
          <p:nvPr/>
        </p:nvSpPr>
        <p:spPr>
          <a:xfrm>
            <a:off x="113099" y="1266200"/>
            <a:ext cx="2186995" cy="361114"/>
          </a:xfrm>
          <a:prstGeom prst="wedgeRoundRectCallout">
            <a:avLst>
              <a:gd name="adj1" fmla="val 5399"/>
              <a:gd name="adj2" fmla="val 489537"/>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21" name="Tekstvak 20">
            <a:extLst>
              <a:ext uri="{FF2B5EF4-FFF2-40B4-BE49-F238E27FC236}">
                <a16:creationId xmlns:a16="http://schemas.microsoft.com/office/drawing/2014/main" id="{CCDA365C-B1ED-4E09-8BD9-E55253AEE7D6}"/>
              </a:ext>
            </a:extLst>
          </p:cNvPr>
          <p:cNvSpPr txBox="1"/>
          <p:nvPr/>
        </p:nvSpPr>
        <p:spPr>
          <a:xfrm>
            <a:off x="113099" y="1295084"/>
            <a:ext cx="2007466" cy="276999"/>
          </a:xfrm>
          <a:prstGeom prst="rect">
            <a:avLst/>
          </a:prstGeom>
          <a:noFill/>
        </p:spPr>
        <p:txBody>
          <a:bodyPr wrap="square" rtlCol="0">
            <a:spAutoFit/>
          </a:bodyPr>
          <a:lstStyle/>
          <a:p>
            <a:r>
              <a:rPr lang="nl-NL" sz="1200" dirty="0"/>
              <a:t>Haarlem scoort goed. </a:t>
            </a:r>
            <a:endParaRPr lang="LID4096" sz="1200" dirty="0"/>
          </a:p>
        </p:txBody>
      </p:sp>
      <p:sp>
        <p:nvSpPr>
          <p:cNvPr id="22" name="Tekstballon: rechthoek met afgeronde hoeken 21">
            <a:extLst>
              <a:ext uri="{FF2B5EF4-FFF2-40B4-BE49-F238E27FC236}">
                <a16:creationId xmlns:a16="http://schemas.microsoft.com/office/drawing/2014/main" id="{2A436BB0-8AED-4C93-A727-E02723DAABE7}"/>
              </a:ext>
            </a:extLst>
          </p:cNvPr>
          <p:cNvSpPr/>
          <p:nvPr/>
        </p:nvSpPr>
        <p:spPr>
          <a:xfrm>
            <a:off x="2576457" y="6252656"/>
            <a:ext cx="2186995" cy="361114"/>
          </a:xfrm>
          <a:prstGeom prst="wedgeRoundRectCallout">
            <a:avLst>
              <a:gd name="adj1" fmla="val 66958"/>
              <a:gd name="adj2" fmla="val -346487"/>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34" name="Tekstvak 33">
            <a:extLst>
              <a:ext uri="{FF2B5EF4-FFF2-40B4-BE49-F238E27FC236}">
                <a16:creationId xmlns:a16="http://schemas.microsoft.com/office/drawing/2014/main" id="{43915A96-F2EB-4525-ADBA-C28794E1239E}"/>
              </a:ext>
            </a:extLst>
          </p:cNvPr>
          <p:cNvSpPr txBox="1"/>
          <p:nvPr/>
        </p:nvSpPr>
        <p:spPr>
          <a:xfrm>
            <a:off x="2617054" y="6280405"/>
            <a:ext cx="2007466" cy="276999"/>
          </a:xfrm>
          <a:prstGeom prst="rect">
            <a:avLst/>
          </a:prstGeom>
          <a:noFill/>
        </p:spPr>
        <p:txBody>
          <a:bodyPr wrap="square" rtlCol="0">
            <a:spAutoFit/>
          </a:bodyPr>
          <a:lstStyle/>
          <a:p>
            <a:r>
              <a:rPr lang="nl-NL" sz="1200" dirty="0"/>
              <a:t>Hilversum scoort goed. </a:t>
            </a:r>
            <a:endParaRPr lang="LID4096" sz="1200" dirty="0"/>
          </a:p>
        </p:txBody>
      </p:sp>
      <p:sp>
        <p:nvSpPr>
          <p:cNvPr id="35" name="Rechthoek: afgeronde hoeken 34">
            <a:extLst>
              <a:ext uri="{FF2B5EF4-FFF2-40B4-BE49-F238E27FC236}">
                <a16:creationId xmlns:a16="http://schemas.microsoft.com/office/drawing/2014/main" id="{351202A9-4406-43B2-8266-5D46784E2FFF}"/>
              </a:ext>
            </a:extLst>
          </p:cNvPr>
          <p:cNvSpPr/>
          <p:nvPr/>
        </p:nvSpPr>
        <p:spPr>
          <a:xfrm>
            <a:off x="8521883" y="1279506"/>
            <a:ext cx="940755" cy="137037"/>
          </a:xfrm>
          <a:prstGeom prst="roundRect">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6" name="Rechthoek: afgeronde hoeken 35">
            <a:extLst>
              <a:ext uri="{FF2B5EF4-FFF2-40B4-BE49-F238E27FC236}">
                <a16:creationId xmlns:a16="http://schemas.microsoft.com/office/drawing/2014/main" id="{F737704E-FD6A-48E1-BFF5-427D6E12BB20}"/>
              </a:ext>
            </a:extLst>
          </p:cNvPr>
          <p:cNvSpPr/>
          <p:nvPr/>
        </p:nvSpPr>
        <p:spPr>
          <a:xfrm>
            <a:off x="8521882" y="406984"/>
            <a:ext cx="940755" cy="137037"/>
          </a:xfrm>
          <a:prstGeom prst="roundRect">
            <a:avLst/>
          </a:prstGeom>
          <a:noFill/>
          <a:ln w="28575">
            <a:solidFill>
              <a:srgbClr val="E60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7" name="Rechthoek: afgeronde hoeken 36">
            <a:extLst>
              <a:ext uri="{FF2B5EF4-FFF2-40B4-BE49-F238E27FC236}">
                <a16:creationId xmlns:a16="http://schemas.microsoft.com/office/drawing/2014/main" id="{5B424382-7256-472C-9813-B35D8AFA83D1}"/>
              </a:ext>
            </a:extLst>
          </p:cNvPr>
          <p:cNvSpPr/>
          <p:nvPr/>
        </p:nvSpPr>
        <p:spPr>
          <a:xfrm>
            <a:off x="8512351" y="5734683"/>
            <a:ext cx="940755" cy="137037"/>
          </a:xfrm>
          <a:prstGeom prst="roundRect">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8" name="Rechthoek: afgeronde hoeken 37">
            <a:extLst>
              <a:ext uri="{FF2B5EF4-FFF2-40B4-BE49-F238E27FC236}">
                <a16:creationId xmlns:a16="http://schemas.microsoft.com/office/drawing/2014/main" id="{0105C607-40BF-4EB1-8E99-752C38A0779C}"/>
              </a:ext>
            </a:extLst>
          </p:cNvPr>
          <p:cNvSpPr/>
          <p:nvPr/>
        </p:nvSpPr>
        <p:spPr>
          <a:xfrm>
            <a:off x="8515517" y="1503565"/>
            <a:ext cx="940755" cy="137037"/>
          </a:xfrm>
          <a:prstGeom prst="roundRect">
            <a:avLst/>
          </a:prstGeom>
          <a:noFill/>
          <a:ln w="28575">
            <a:solidFill>
              <a:srgbClr val="E60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39" name="Rechthoek: afgeronde hoeken 38">
            <a:extLst>
              <a:ext uri="{FF2B5EF4-FFF2-40B4-BE49-F238E27FC236}">
                <a16:creationId xmlns:a16="http://schemas.microsoft.com/office/drawing/2014/main" id="{4B8D696E-CE63-4D1B-BB11-B9DE150DFD53}"/>
              </a:ext>
            </a:extLst>
          </p:cNvPr>
          <p:cNvSpPr/>
          <p:nvPr/>
        </p:nvSpPr>
        <p:spPr>
          <a:xfrm>
            <a:off x="8521882" y="3108162"/>
            <a:ext cx="940755" cy="137037"/>
          </a:xfrm>
          <a:prstGeom prst="roundRect">
            <a:avLst/>
          </a:prstGeom>
          <a:noFill/>
          <a:ln w="28575">
            <a:solidFill>
              <a:srgbClr val="E60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40" name="Tekstballon: rechthoek met afgeronde hoeken 39">
            <a:extLst>
              <a:ext uri="{FF2B5EF4-FFF2-40B4-BE49-F238E27FC236}">
                <a16:creationId xmlns:a16="http://schemas.microsoft.com/office/drawing/2014/main" id="{7395C460-3CFB-45DF-A14A-3D690D9B954B}"/>
              </a:ext>
            </a:extLst>
          </p:cNvPr>
          <p:cNvSpPr/>
          <p:nvPr/>
        </p:nvSpPr>
        <p:spPr>
          <a:xfrm>
            <a:off x="4479587" y="435120"/>
            <a:ext cx="2186995" cy="489414"/>
          </a:xfrm>
          <a:prstGeom prst="wedgeRoundRectCallout">
            <a:avLst>
              <a:gd name="adj1" fmla="val 138115"/>
              <a:gd name="adj2" fmla="val -40999"/>
              <a:gd name="adj3" fmla="val 1666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ID4096" sz="1200" dirty="0" err="1"/>
          </a:p>
        </p:txBody>
      </p:sp>
      <p:sp>
        <p:nvSpPr>
          <p:cNvPr id="41" name="Tekstvak 40">
            <a:extLst>
              <a:ext uri="{FF2B5EF4-FFF2-40B4-BE49-F238E27FC236}">
                <a16:creationId xmlns:a16="http://schemas.microsoft.com/office/drawing/2014/main" id="{FFD10B3F-873E-47A3-B7FB-E11EF7AB15D7}"/>
              </a:ext>
            </a:extLst>
          </p:cNvPr>
          <p:cNvSpPr txBox="1"/>
          <p:nvPr/>
        </p:nvSpPr>
        <p:spPr>
          <a:xfrm>
            <a:off x="4520184" y="462869"/>
            <a:ext cx="2146398" cy="461665"/>
          </a:xfrm>
          <a:prstGeom prst="rect">
            <a:avLst/>
          </a:prstGeom>
          <a:noFill/>
        </p:spPr>
        <p:txBody>
          <a:bodyPr wrap="square" rtlCol="0">
            <a:spAutoFit/>
          </a:bodyPr>
          <a:lstStyle/>
          <a:p>
            <a:r>
              <a:rPr lang="nl-NL" sz="1200" dirty="0"/>
              <a:t>Dit betreft 30% van de inwoners in Noord-Holland. </a:t>
            </a:r>
            <a:endParaRPr lang="LID4096" sz="1200" dirty="0"/>
          </a:p>
        </p:txBody>
      </p:sp>
    </p:spTree>
    <p:extLst>
      <p:ext uri="{BB962C8B-B14F-4D97-AF65-F5344CB8AC3E}">
        <p14:creationId xmlns:p14="http://schemas.microsoft.com/office/powerpoint/2010/main" val="6880245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849356-7EDB-4586-8BA4-181817AA660C}"/>
              </a:ext>
            </a:extLst>
          </p:cNvPr>
          <p:cNvSpPr>
            <a:spLocks noGrp="1"/>
          </p:cNvSpPr>
          <p:nvPr>
            <p:ph type="ctrTitle"/>
          </p:nvPr>
        </p:nvSpPr>
        <p:spPr>
          <a:xfrm>
            <a:off x="766764" y="2171753"/>
            <a:ext cx="5721122" cy="1107996"/>
          </a:xfrm>
        </p:spPr>
        <p:txBody>
          <a:bodyPr/>
          <a:lstStyle/>
          <a:p>
            <a:r>
              <a:rPr lang="nl-NL" dirty="0"/>
              <a:t>Gesprekken met stakeholders</a:t>
            </a:r>
            <a:endParaRPr lang="LID4096" dirty="0"/>
          </a:p>
        </p:txBody>
      </p:sp>
      <p:sp>
        <p:nvSpPr>
          <p:cNvPr id="3" name="Ondertitel 2">
            <a:extLst>
              <a:ext uri="{FF2B5EF4-FFF2-40B4-BE49-F238E27FC236}">
                <a16:creationId xmlns:a16="http://schemas.microsoft.com/office/drawing/2014/main" id="{00B04658-9918-41D0-82A0-CED1CCF11C5A}"/>
              </a:ext>
            </a:extLst>
          </p:cNvPr>
          <p:cNvSpPr>
            <a:spLocks noGrp="1"/>
          </p:cNvSpPr>
          <p:nvPr>
            <p:ph type="subTitle" idx="1"/>
          </p:nvPr>
        </p:nvSpPr>
        <p:spPr/>
        <p:txBody>
          <a:bodyPr/>
          <a:lstStyle/>
          <a:p>
            <a:endParaRPr lang="LID4096"/>
          </a:p>
        </p:txBody>
      </p:sp>
      <p:sp>
        <p:nvSpPr>
          <p:cNvPr id="4" name="Tijdelijke aanduiding voor datum 3">
            <a:extLst>
              <a:ext uri="{FF2B5EF4-FFF2-40B4-BE49-F238E27FC236}">
                <a16:creationId xmlns:a16="http://schemas.microsoft.com/office/drawing/2014/main" id="{7300B2C8-BC90-4B6D-ADEE-2022904A089E}"/>
              </a:ext>
            </a:extLst>
          </p:cNvPr>
          <p:cNvSpPr>
            <a:spLocks noGrp="1"/>
          </p:cNvSpPr>
          <p:nvPr>
            <p:ph type="dt" sz="half" idx="2"/>
          </p:nvPr>
        </p:nvSpPr>
        <p:spPr/>
        <p:txBody>
          <a:bodyPr/>
          <a:lstStyle/>
          <a:p>
            <a:fld id="{DCBCC3EA-8975-4394-B35B-371956A733F8}"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5AF8282C-B88D-4354-8B3C-A8503A8CAD6E}"/>
              </a:ext>
            </a:extLst>
          </p:cNvPr>
          <p:cNvSpPr>
            <a:spLocks noGrp="1"/>
          </p:cNvSpPr>
          <p:nvPr>
            <p:ph type="sldNum" sz="quarter" idx="4"/>
          </p:nvPr>
        </p:nvSpPr>
        <p:spPr/>
        <p:txBody>
          <a:bodyPr/>
          <a:lstStyle/>
          <a:p>
            <a:fld id="{30EB25C8-E9E3-4D25-B37F-35DF7D8D9C13}" type="slidenum">
              <a:rPr lang="nl-NL" smtClean="0"/>
              <a:pPr/>
              <a:t>28</a:t>
            </a:fld>
            <a:endParaRPr lang="nl-NL" dirty="0"/>
          </a:p>
        </p:txBody>
      </p:sp>
    </p:spTree>
    <p:extLst>
      <p:ext uri="{BB962C8B-B14F-4D97-AF65-F5344CB8AC3E}">
        <p14:creationId xmlns:p14="http://schemas.microsoft.com/office/powerpoint/2010/main" val="23051839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8CCC8609-9F6F-4511-B5F2-E9AF0397EDA2}"/>
              </a:ext>
            </a:extLst>
          </p:cNvPr>
          <p:cNvSpPr>
            <a:spLocks noGrp="1"/>
          </p:cNvSpPr>
          <p:nvPr>
            <p:ph type="dt" sz="half" idx="10"/>
          </p:nvPr>
        </p:nvSpPr>
        <p:spPr/>
        <p:txBody>
          <a:bodyPr/>
          <a:lstStyle/>
          <a:p>
            <a:fld id="{3C21A5DA-BD8F-4723-B29C-40A31B59375E}" type="datetime2">
              <a:rPr lang="nl-NL" smtClean="0"/>
              <a:t>vrijdag 4 juni 2021</a:t>
            </a:fld>
            <a:endParaRPr lang="nl-NL"/>
          </a:p>
        </p:txBody>
      </p:sp>
      <p:sp>
        <p:nvSpPr>
          <p:cNvPr id="4" name="Tijdelijke aanduiding voor dianummer 3">
            <a:extLst>
              <a:ext uri="{FF2B5EF4-FFF2-40B4-BE49-F238E27FC236}">
                <a16:creationId xmlns:a16="http://schemas.microsoft.com/office/drawing/2014/main" id="{2E442C94-7D15-40DE-9ECE-937B11E2237C}"/>
              </a:ext>
            </a:extLst>
          </p:cNvPr>
          <p:cNvSpPr>
            <a:spLocks noGrp="1"/>
          </p:cNvSpPr>
          <p:nvPr>
            <p:ph type="sldNum" sz="quarter" idx="4"/>
          </p:nvPr>
        </p:nvSpPr>
        <p:spPr/>
        <p:txBody>
          <a:bodyPr/>
          <a:lstStyle/>
          <a:p>
            <a:fld id="{30EB25C8-E9E3-4D25-B37F-35DF7D8D9C13}" type="slidenum">
              <a:rPr lang="nl-NL" smtClean="0"/>
              <a:pPr/>
              <a:t>29</a:t>
            </a:fld>
            <a:endParaRPr lang="nl-NL" dirty="0"/>
          </a:p>
        </p:txBody>
      </p:sp>
      <p:sp>
        <p:nvSpPr>
          <p:cNvPr id="5" name="Titel 1">
            <a:extLst>
              <a:ext uri="{FF2B5EF4-FFF2-40B4-BE49-F238E27FC236}">
                <a16:creationId xmlns:a16="http://schemas.microsoft.com/office/drawing/2014/main" id="{B174ED42-29F1-4C53-AEF2-5C510BF3D743}"/>
              </a:ext>
            </a:extLst>
          </p:cNvPr>
          <p:cNvSpPr txBox="1">
            <a:spLocks/>
          </p:cNvSpPr>
          <p:nvPr/>
        </p:nvSpPr>
        <p:spPr>
          <a:xfrm>
            <a:off x="344192" y="33126"/>
            <a:ext cx="10658475" cy="430887"/>
          </a:xfrm>
          <a:prstGeom prst="rect">
            <a:avLst/>
          </a:prstGeom>
        </p:spPr>
        <p:txBody>
          <a:bodyPr vert="horz" wrap="square" lIns="0" tIns="0" rIns="0" bIns="0" rtlCol="0" anchor="b">
            <a:spAutoFit/>
          </a:bodyPr>
          <a:lstStyle>
            <a:lvl1pPr algn="l" defTabSz="914400" rtl="0" eaLnBrk="1" latinLnBrk="0" hangingPunct="1">
              <a:lnSpc>
                <a:spcPct val="100000"/>
              </a:lnSpc>
              <a:spcBef>
                <a:spcPct val="0"/>
              </a:spcBef>
              <a:buNone/>
              <a:defRPr sz="3600" b="1" kern="1200">
                <a:solidFill>
                  <a:schemeClr val="tx1"/>
                </a:solidFill>
                <a:latin typeface="+mj-lt"/>
                <a:ea typeface="+mj-ea"/>
                <a:cs typeface="+mj-cs"/>
              </a:defRPr>
            </a:lvl1pPr>
          </a:lstStyle>
          <a:p>
            <a:r>
              <a:rPr lang="nl-NL" sz="2800" dirty="0"/>
              <a:t>Gesprekken met de stakeholders </a:t>
            </a:r>
            <a:endParaRPr lang="LID4096" sz="2800" dirty="0"/>
          </a:p>
        </p:txBody>
      </p:sp>
      <p:sp>
        <p:nvSpPr>
          <p:cNvPr id="7" name="Tekstvak 6">
            <a:extLst>
              <a:ext uri="{FF2B5EF4-FFF2-40B4-BE49-F238E27FC236}">
                <a16:creationId xmlns:a16="http://schemas.microsoft.com/office/drawing/2014/main" id="{0E02FB3F-1137-473C-B9EE-490709DD9ECE}"/>
              </a:ext>
            </a:extLst>
          </p:cNvPr>
          <p:cNvSpPr txBox="1"/>
          <p:nvPr/>
        </p:nvSpPr>
        <p:spPr>
          <a:xfrm>
            <a:off x="333726" y="533493"/>
            <a:ext cx="6573265" cy="338554"/>
          </a:xfrm>
          <a:prstGeom prst="rect">
            <a:avLst/>
          </a:prstGeom>
          <a:solidFill>
            <a:schemeClr val="accent6">
              <a:lumMod val="20000"/>
              <a:lumOff val="80000"/>
            </a:schemeClr>
          </a:solidFill>
          <a:ln>
            <a:solidFill>
              <a:schemeClr val="accent6">
                <a:lumMod val="20000"/>
                <a:lumOff val="80000"/>
              </a:schemeClr>
            </a:solidFill>
          </a:ln>
        </p:spPr>
        <p:txBody>
          <a:bodyPr wrap="square" rtlCol="0">
            <a:spAutoFit/>
          </a:bodyPr>
          <a:lstStyle/>
          <a:p>
            <a:r>
              <a:rPr lang="nl-NL" sz="1600" b="1" dirty="0"/>
              <a:t>Het blijkt dat recreatieve gebieden steeds drukker worden. </a:t>
            </a:r>
            <a:endParaRPr lang="LID4096" sz="1600" b="1" dirty="0"/>
          </a:p>
        </p:txBody>
      </p:sp>
      <p:sp>
        <p:nvSpPr>
          <p:cNvPr id="8" name="Tekstvak 7">
            <a:extLst>
              <a:ext uri="{FF2B5EF4-FFF2-40B4-BE49-F238E27FC236}">
                <a16:creationId xmlns:a16="http://schemas.microsoft.com/office/drawing/2014/main" id="{24D11228-8BC9-4CCA-8201-E302ED673E9C}"/>
              </a:ext>
            </a:extLst>
          </p:cNvPr>
          <p:cNvSpPr txBox="1"/>
          <p:nvPr/>
        </p:nvSpPr>
        <p:spPr>
          <a:xfrm>
            <a:off x="333725" y="1053666"/>
            <a:ext cx="6573265" cy="584775"/>
          </a:xfrm>
          <a:prstGeom prst="rect">
            <a:avLst/>
          </a:prstGeom>
          <a:solidFill>
            <a:schemeClr val="accent6">
              <a:lumMod val="20000"/>
              <a:lumOff val="80000"/>
            </a:schemeClr>
          </a:solidFill>
          <a:ln>
            <a:solidFill>
              <a:schemeClr val="accent6">
                <a:lumMod val="20000"/>
                <a:lumOff val="80000"/>
              </a:schemeClr>
            </a:solidFill>
          </a:ln>
        </p:spPr>
        <p:txBody>
          <a:bodyPr wrap="square" rtlCol="0">
            <a:spAutoFit/>
          </a:bodyPr>
          <a:lstStyle/>
          <a:p>
            <a:r>
              <a:rPr lang="nl-NL" sz="1600" b="1" dirty="0"/>
              <a:t>Er is een grote diversiteit aan gebruikers op de fietspaden, van wielrenners tot families op de fiets. </a:t>
            </a:r>
            <a:endParaRPr lang="LID4096" sz="1600" b="1" dirty="0"/>
          </a:p>
        </p:txBody>
      </p:sp>
      <p:sp>
        <p:nvSpPr>
          <p:cNvPr id="9" name="Tekstvak 8">
            <a:extLst>
              <a:ext uri="{FF2B5EF4-FFF2-40B4-BE49-F238E27FC236}">
                <a16:creationId xmlns:a16="http://schemas.microsoft.com/office/drawing/2014/main" id="{B093A164-C9C4-49D1-AD03-C2AEF16D1EF6}"/>
              </a:ext>
            </a:extLst>
          </p:cNvPr>
          <p:cNvSpPr txBox="1"/>
          <p:nvPr/>
        </p:nvSpPr>
        <p:spPr>
          <a:xfrm>
            <a:off x="333725" y="1820060"/>
            <a:ext cx="6573265" cy="430887"/>
          </a:xfrm>
          <a:prstGeom prst="rect">
            <a:avLst/>
          </a:prstGeom>
          <a:solidFill>
            <a:schemeClr val="accent6">
              <a:lumMod val="20000"/>
              <a:lumOff val="80000"/>
            </a:schemeClr>
          </a:solidFill>
        </p:spPr>
        <p:txBody>
          <a:bodyPr wrap="square" rtlCol="0">
            <a:spAutoFit/>
          </a:bodyPr>
          <a:lstStyle/>
          <a:p>
            <a:r>
              <a:rPr lang="nl-NL" sz="1100" dirty="0">
                <a:solidFill>
                  <a:schemeClr val="bg1">
                    <a:lumMod val="50000"/>
                  </a:schemeClr>
                </a:solidFill>
              </a:rPr>
              <a:t>Verschillende doelgroepen gaan niet altijd goed samen op een fietspad, bijvoorbeeld door grote snelheidsverschillen. </a:t>
            </a:r>
            <a:endParaRPr lang="LID4096" sz="1100" dirty="0">
              <a:solidFill>
                <a:schemeClr val="bg1">
                  <a:lumMod val="50000"/>
                </a:schemeClr>
              </a:solidFill>
            </a:endParaRPr>
          </a:p>
        </p:txBody>
      </p:sp>
      <p:sp>
        <p:nvSpPr>
          <p:cNvPr id="10" name="Tekstvak 9">
            <a:extLst>
              <a:ext uri="{FF2B5EF4-FFF2-40B4-BE49-F238E27FC236}">
                <a16:creationId xmlns:a16="http://schemas.microsoft.com/office/drawing/2014/main" id="{017E1418-F632-4940-A4ED-5371F51053A3}"/>
              </a:ext>
            </a:extLst>
          </p:cNvPr>
          <p:cNvSpPr txBox="1"/>
          <p:nvPr/>
        </p:nvSpPr>
        <p:spPr>
          <a:xfrm>
            <a:off x="344193" y="3045072"/>
            <a:ext cx="6573265" cy="430887"/>
          </a:xfrm>
          <a:prstGeom prst="rect">
            <a:avLst/>
          </a:prstGeom>
          <a:solidFill>
            <a:schemeClr val="accent6">
              <a:lumMod val="20000"/>
              <a:lumOff val="80000"/>
            </a:schemeClr>
          </a:solidFill>
        </p:spPr>
        <p:txBody>
          <a:bodyPr wrap="square" rtlCol="0">
            <a:spAutoFit/>
          </a:bodyPr>
          <a:lstStyle/>
          <a:p>
            <a:r>
              <a:rPr lang="nl-NL" sz="1100" dirty="0">
                <a:solidFill>
                  <a:schemeClr val="bg1">
                    <a:lumMod val="50000"/>
                  </a:schemeClr>
                </a:solidFill>
              </a:rPr>
              <a:t>Er is ook een groep recreanten die met de fiets in/op de auto naar de recreatieve gebieden komt. Parkeerplaatsen zijn daardoor erg druk. </a:t>
            </a:r>
            <a:endParaRPr lang="LID4096" sz="1100" dirty="0">
              <a:solidFill>
                <a:schemeClr val="bg1">
                  <a:lumMod val="50000"/>
                </a:schemeClr>
              </a:solidFill>
            </a:endParaRPr>
          </a:p>
        </p:txBody>
      </p:sp>
      <p:sp>
        <p:nvSpPr>
          <p:cNvPr id="11" name="Tekstvak 10">
            <a:extLst>
              <a:ext uri="{FF2B5EF4-FFF2-40B4-BE49-F238E27FC236}">
                <a16:creationId xmlns:a16="http://schemas.microsoft.com/office/drawing/2014/main" id="{9F0349DD-F980-4803-BA4C-EA852CAC020D}"/>
              </a:ext>
            </a:extLst>
          </p:cNvPr>
          <p:cNvSpPr txBox="1"/>
          <p:nvPr/>
        </p:nvSpPr>
        <p:spPr>
          <a:xfrm>
            <a:off x="333718" y="4423972"/>
            <a:ext cx="6573265" cy="261610"/>
          </a:xfrm>
          <a:prstGeom prst="rect">
            <a:avLst/>
          </a:prstGeom>
          <a:solidFill>
            <a:schemeClr val="accent6">
              <a:lumMod val="20000"/>
              <a:lumOff val="80000"/>
            </a:schemeClr>
          </a:solidFill>
          <a:ln>
            <a:solidFill>
              <a:schemeClr val="accent6">
                <a:lumMod val="20000"/>
                <a:lumOff val="80000"/>
              </a:schemeClr>
            </a:solidFill>
          </a:ln>
        </p:spPr>
        <p:txBody>
          <a:bodyPr wrap="square" rtlCol="0">
            <a:spAutoFit/>
          </a:bodyPr>
          <a:lstStyle/>
          <a:p>
            <a:r>
              <a:rPr lang="nl-NL" sz="1100" dirty="0">
                <a:solidFill>
                  <a:schemeClr val="bg1">
                    <a:lumMod val="50000"/>
                  </a:schemeClr>
                </a:solidFill>
              </a:rPr>
              <a:t>Recreatief fietsen is veel meer dan alleen een stad-landverbinding. </a:t>
            </a:r>
            <a:endParaRPr lang="LID4096" sz="1100" dirty="0">
              <a:solidFill>
                <a:schemeClr val="bg1">
                  <a:lumMod val="50000"/>
                </a:schemeClr>
              </a:solidFill>
            </a:endParaRPr>
          </a:p>
        </p:txBody>
      </p:sp>
      <p:sp>
        <p:nvSpPr>
          <p:cNvPr id="12" name="Tekstvak 11">
            <a:extLst>
              <a:ext uri="{FF2B5EF4-FFF2-40B4-BE49-F238E27FC236}">
                <a16:creationId xmlns:a16="http://schemas.microsoft.com/office/drawing/2014/main" id="{2683FAB6-2C3D-4852-84C2-BCB2EE093DE8}"/>
              </a:ext>
            </a:extLst>
          </p:cNvPr>
          <p:cNvSpPr txBox="1"/>
          <p:nvPr/>
        </p:nvSpPr>
        <p:spPr>
          <a:xfrm>
            <a:off x="333719" y="4867201"/>
            <a:ext cx="6573265" cy="584775"/>
          </a:xfrm>
          <a:prstGeom prst="rect">
            <a:avLst/>
          </a:prstGeom>
          <a:solidFill>
            <a:schemeClr val="accent6">
              <a:lumMod val="20000"/>
              <a:lumOff val="80000"/>
            </a:schemeClr>
          </a:solidFill>
          <a:ln>
            <a:solidFill>
              <a:schemeClr val="accent6">
                <a:lumMod val="20000"/>
                <a:lumOff val="80000"/>
              </a:schemeClr>
            </a:solidFill>
          </a:ln>
        </p:spPr>
        <p:txBody>
          <a:bodyPr wrap="square" rtlCol="0">
            <a:spAutoFit/>
          </a:bodyPr>
          <a:lstStyle/>
          <a:p>
            <a:r>
              <a:rPr lang="nl-NL" sz="1600" b="1" dirty="0"/>
              <a:t>Er is nog geen goede bron beschikbaar om de recreatieve drukte te registreren. </a:t>
            </a:r>
            <a:endParaRPr lang="LID4096" sz="1600" b="1" dirty="0"/>
          </a:p>
        </p:txBody>
      </p:sp>
      <p:sp>
        <p:nvSpPr>
          <p:cNvPr id="14" name="Tekstvak 13">
            <a:extLst>
              <a:ext uri="{FF2B5EF4-FFF2-40B4-BE49-F238E27FC236}">
                <a16:creationId xmlns:a16="http://schemas.microsoft.com/office/drawing/2014/main" id="{16D1B69C-645B-4924-A70A-6A919B5913FB}"/>
              </a:ext>
            </a:extLst>
          </p:cNvPr>
          <p:cNvSpPr txBox="1"/>
          <p:nvPr/>
        </p:nvSpPr>
        <p:spPr>
          <a:xfrm>
            <a:off x="333718" y="3657578"/>
            <a:ext cx="6573265" cy="584775"/>
          </a:xfrm>
          <a:prstGeom prst="rect">
            <a:avLst/>
          </a:prstGeom>
          <a:solidFill>
            <a:schemeClr val="accent6">
              <a:lumMod val="20000"/>
              <a:lumOff val="80000"/>
            </a:schemeClr>
          </a:solidFill>
          <a:ln>
            <a:solidFill>
              <a:schemeClr val="accent6">
                <a:lumMod val="20000"/>
                <a:lumOff val="80000"/>
              </a:schemeClr>
            </a:solidFill>
          </a:ln>
        </p:spPr>
        <p:txBody>
          <a:bodyPr wrap="square" rtlCol="0">
            <a:spAutoFit/>
          </a:bodyPr>
          <a:lstStyle/>
          <a:p>
            <a:r>
              <a:rPr lang="nl-NL" sz="1600" b="1" dirty="0"/>
              <a:t>Barrières opheffen zijn belangrijk in het creëren van een aantrekkelijk recreatief netwerk. </a:t>
            </a:r>
            <a:endParaRPr lang="LID4096" sz="1600" b="1" dirty="0"/>
          </a:p>
        </p:txBody>
      </p:sp>
      <p:pic>
        <p:nvPicPr>
          <p:cNvPr id="2052" name="Picture 4" descr="NTFU Wielersportbond |">
            <a:extLst>
              <a:ext uri="{FF2B5EF4-FFF2-40B4-BE49-F238E27FC236}">
                <a16:creationId xmlns:a16="http://schemas.microsoft.com/office/drawing/2014/main" id="{6CBBA38D-E310-42B2-889A-E409B5C826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3327" y="820465"/>
            <a:ext cx="1705877" cy="81491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ANWB in beeld">
            <a:extLst>
              <a:ext uri="{FF2B5EF4-FFF2-40B4-BE49-F238E27FC236}">
                <a16:creationId xmlns:a16="http://schemas.microsoft.com/office/drawing/2014/main" id="{ABFCDEC4-1AAE-4768-AC6F-C7CC40EBD0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70552" y="1751588"/>
            <a:ext cx="1824051" cy="95282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De Fietsersbond heeft een nieuw logo - VrijwilligersNet">
            <a:extLst>
              <a:ext uri="{FF2B5EF4-FFF2-40B4-BE49-F238E27FC236}">
                <a16:creationId xmlns:a16="http://schemas.microsoft.com/office/drawing/2014/main" id="{D84FBBB1-B708-4785-8778-FAFE11C0E0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0413" y="2396308"/>
            <a:ext cx="1705877" cy="699676"/>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Fietsplatform (@Fietsplatform) | Twitter">
            <a:extLst>
              <a:ext uri="{FF2B5EF4-FFF2-40B4-BE49-F238E27FC236}">
                <a16:creationId xmlns:a16="http://schemas.microsoft.com/office/drawing/2014/main" id="{2B3E3829-DFF9-4011-A8C7-13E686ABF7C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39853" y="800817"/>
            <a:ext cx="1418422" cy="1418422"/>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Logo-provincie-noord-holland – Laguna beach">
            <a:extLst>
              <a:ext uri="{FF2B5EF4-FFF2-40B4-BE49-F238E27FC236}">
                <a16:creationId xmlns:a16="http://schemas.microsoft.com/office/drawing/2014/main" id="{38CC07B2-8F73-4700-8DDF-CB5574E115F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76502" y="3045152"/>
            <a:ext cx="2399123" cy="1050816"/>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logo Provincie Utrecht Mitopics | Mitopics">
            <a:extLst>
              <a:ext uri="{FF2B5EF4-FFF2-40B4-BE49-F238E27FC236}">
                <a16:creationId xmlns:a16="http://schemas.microsoft.com/office/drawing/2014/main" id="{C2733C70-B754-4B5B-9196-BB1385EC059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75531" y="2720173"/>
            <a:ext cx="2221024" cy="829182"/>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Routebureau Utrecht | routes en routenetwerken in de provincie Utrecht">
            <a:extLst>
              <a:ext uri="{FF2B5EF4-FFF2-40B4-BE49-F238E27FC236}">
                <a16:creationId xmlns:a16="http://schemas.microsoft.com/office/drawing/2014/main" id="{D453B063-8512-4F85-8664-DCE22A7859B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13355" y="3919802"/>
            <a:ext cx="2345377" cy="639388"/>
          </a:xfrm>
          <a:prstGeom prst="rect">
            <a:avLst/>
          </a:prstGeom>
          <a:noFill/>
          <a:extLst>
            <a:ext uri="{909E8E84-426E-40DD-AFC4-6F175D3DCCD1}">
              <a14:hiddenFill xmlns:a14="http://schemas.microsoft.com/office/drawing/2010/main">
                <a:solidFill>
                  <a:srgbClr val="FFFFFF"/>
                </a:solidFill>
              </a14:hiddenFill>
            </a:ext>
          </a:extLst>
        </p:spPr>
      </p:pic>
      <p:pic>
        <p:nvPicPr>
          <p:cNvPr id="17" name="Afbeelding 16">
            <a:extLst>
              <a:ext uri="{FF2B5EF4-FFF2-40B4-BE49-F238E27FC236}">
                <a16:creationId xmlns:a16="http://schemas.microsoft.com/office/drawing/2014/main" id="{8A31E883-7BB9-44E8-A15B-FE51015067E8}"/>
              </a:ext>
            </a:extLst>
          </p:cNvPr>
          <p:cNvPicPr>
            <a:picLocks noChangeAspect="1"/>
          </p:cNvPicPr>
          <p:nvPr/>
        </p:nvPicPr>
        <p:blipFill>
          <a:blip r:embed="rId9"/>
          <a:stretch>
            <a:fillRect/>
          </a:stretch>
        </p:blipFill>
        <p:spPr>
          <a:xfrm>
            <a:off x="9209501" y="5331645"/>
            <a:ext cx="2230028" cy="791300"/>
          </a:xfrm>
          <a:prstGeom prst="rect">
            <a:avLst/>
          </a:prstGeom>
        </p:spPr>
      </p:pic>
      <p:pic>
        <p:nvPicPr>
          <p:cNvPr id="2074" name="Picture 26" descr="Recreatieschap Westfriesland">
            <a:extLst>
              <a:ext uri="{FF2B5EF4-FFF2-40B4-BE49-F238E27FC236}">
                <a16:creationId xmlns:a16="http://schemas.microsoft.com/office/drawing/2014/main" id="{7CBD8D0E-AAB6-414A-A1E3-0967ABBB0C7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52549" y="4047392"/>
            <a:ext cx="2230028" cy="821031"/>
          </a:xfrm>
          <a:prstGeom prst="rect">
            <a:avLst/>
          </a:prstGeom>
          <a:noFill/>
          <a:extLst>
            <a:ext uri="{909E8E84-426E-40DD-AFC4-6F175D3DCCD1}">
              <a14:hiddenFill xmlns:a14="http://schemas.microsoft.com/office/drawing/2010/main">
                <a:solidFill>
                  <a:srgbClr val="FFFFFF"/>
                </a:solidFill>
              </a14:hiddenFill>
            </a:ext>
          </a:extLst>
        </p:spPr>
      </p:pic>
      <p:sp>
        <p:nvSpPr>
          <p:cNvPr id="23" name="Tekstvak 22">
            <a:extLst>
              <a:ext uri="{FF2B5EF4-FFF2-40B4-BE49-F238E27FC236}">
                <a16:creationId xmlns:a16="http://schemas.microsoft.com/office/drawing/2014/main" id="{A8D2066B-18EF-49E4-990C-134D29F07714}"/>
              </a:ext>
            </a:extLst>
          </p:cNvPr>
          <p:cNvSpPr txBox="1"/>
          <p:nvPr/>
        </p:nvSpPr>
        <p:spPr>
          <a:xfrm>
            <a:off x="333723" y="5633595"/>
            <a:ext cx="6573265" cy="261610"/>
          </a:xfrm>
          <a:prstGeom prst="rect">
            <a:avLst/>
          </a:prstGeom>
          <a:solidFill>
            <a:schemeClr val="accent6">
              <a:lumMod val="20000"/>
              <a:lumOff val="80000"/>
            </a:schemeClr>
          </a:solidFill>
        </p:spPr>
        <p:txBody>
          <a:bodyPr wrap="square" rtlCol="0">
            <a:spAutoFit/>
          </a:bodyPr>
          <a:lstStyle/>
          <a:p>
            <a:r>
              <a:rPr lang="nl-NL" sz="1100" dirty="0">
                <a:solidFill>
                  <a:schemeClr val="bg1">
                    <a:lumMod val="50000"/>
                  </a:schemeClr>
                </a:solidFill>
              </a:rPr>
              <a:t>Er is nu weinig bekend over ongevallendata in relatie tot de recreatieve fiets. </a:t>
            </a:r>
            <a:endParaRPr lang="LID4096" sz="1100" dirty="0">
              <a:solidFill>
                <a:schemeClr val="bg1">
                  <a:lumMod val="50000"/>
                </a:schemeClr>
              </a:solidFill>
            </a:endParaRPr>
          </a:p>
        </p:txBody>
      </p:sp>
      <p:sp>
        <p:nvSpPr>
          <p:cNvPr id="22" name="Tekstvak 21">
            <a:extLst>
              <a:ext uri="{FF2B5EF4-FFF2-40B4-BE49-F238E27FC236}">
                <a16:creationId xmlns:a16="http://schemas.microsoft.com/office/drawing/2014/main" id="{FFBC82E5-9E61-4F9A-BB67-19F2BC541D28}"/>
              </a:ext>
            </a:extLst>
          </p:cNvPr>
          <p:cNvSpPr txBox="1"/>
          <p:nvPr/>
        </p:nvSpPr>
        <p:spPr>
          <a:xfrm>
            <a:off x="344193" y="2432566"/>
            <a:ext cx="6573265" cy="430887"/>
          </a:xfrm>
          <a:prstGeom prst="rect">
            <a:avLst/>
          </a:prstGeom>
          <a:solidFill>
            <a:schemeClr val="accent6">
              <a:lumMod val="20000"/>
              <a:lumOff val="80000"/>
            </a:schemeClr>
          </a:solidFill>
        </p:spPr>
        <p:txBody>
          <a:bodyPr wrap="square" rtlCol="0">
            <a:spAutoFit/>
          </a:bodyPr>
          <a:lstStyle/>
          <a:p>
            <a:r>
              <a:rPr lang="nl-NL" sz="1100" dirty="0">
                <a:solidFill>
                  <a:schemeClr val="bg1">
                    <a:lumMod val="50000"/>
                  </a:schemeClr>
                </a:solidFill>
              </a:rPr>
              <a:t>Het is belangrijk om het recreatieve publiek te nuanceren. Doelgroepen onderscheiden is hierin belangrijk. </a:t>
            </a:r>
            <a:endParaRPr lang="LID4096" sz="1100" dirty="0">
              <a:solidFill>
                <a:schemeClr val="bg1">
                  <a:lumMod val="50000"/>
                </a:schemeClr>
              </a:solidFill>
            </a:endParaRPr>
          </a:p>
        </p:txBody>
      </p:sp>
      <p:sp>
        <p:nvSpPr>
          <p:cNvPr id="24" name="Tekstvak 23">
            <a:extLst>
              <a:ext uri="{FF2B5EF4-FFF2-40B4-BE49-F238E27FC236}">
                <a16:creationId xmlns:a16="http://schemas.microsoft.com/office/drawing/2014/main" id="{E3D31A5D-0E81-40B3-B8B0-8FB008183F18}"/>
              </a:ext>
            </a:extLst>
          </p:cNvPr>
          <p:cNvSpPr txBox="1"/>
          <p:nvPr/>
        </p:nvSpPr>
        <p:spPr>
          <a:xfrm>
            <a:off x="333718" y="6076827"/>
            <a:ext cx="6573265" cy="584775"/>
          </a:xfrm>
          <a:prstGeom prst="rect">
            <a:avLst/>
          </a:prstGeom>
          <a:solidFill>
            <a:schemeClr val="accent6">
              <a:lumMod val="20000"/>
              <a:lumOff val="80000"/>
            </a:schemeClr>
          </a:solidFill>
          <a:ln>
            <a:solidFill>
              <a:schemeClr val="accent6">
                <a:lumMod val="20000"/>
                <a:lumOff val="80000"/>
              </a:schemeClr>
            </a:solidFill>
          </a:ln>
        </p:spPr>
        <p:txBody>
          <a:bodyPr wrap="square" rtlCol="0">
            <a:spAutoFit/>
          </a:bodyPr>
          <a:lstStyle/>
          <a:p>
            <a:r>
              <a:rPr lang="nl-NL" sz="1600" b="1" dirty="0"/>
              <a:t>De aantrekkelijkheid van een gebied, zowel stedelijk als landelijk, speelt een rol in de routekeuze van fietsers. </a:t>
            </a:r>
            <a:endParaRPr lang="LID4096" sz="1600" b="1" dirty="0"/>
          </a:p>
        </p:txBody>
      </p:sp>
    </p:spTree>
    <p:extLst>
      <p:ext uri="{BB962C8B-B14F-4D97-AF65-F5344CB8AC3E}">
        <p14:creationId xmlns:p14="http://schemas.microsoft.com/office/powerpoint/2010/main" val="2849956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B9DDF5-9B72-4CBC-A773-A82A2B633566}"/>
              </a:ext>
            </a:extLst>
          </p:cNvPr>
          <p:cNvSpPr>
            <a:spLocks noGrp="1"/>
          </p:cNvSpPr>
          <p:nvPr>
            <p:ph type="title"/>
          </p:nvPr>
        </p:nvSpPr>
        <p:spPr/>
        <p:txBody>
          <a:bodyPr/>
          <a:lstStyle/>
          <a:p>
            <a:r>
              <a:rPr lang="nl-NL" dirty="0"/>
              <a:t>Agenda </a:t>
            </a:r>
            <a:endParaRPr lang="LID4096" dirty="0"/>
          </a:p>
        </p:txBody>
      </p:sp>
      <p:sp>
        <p:nvSpPr>
          <p:cNvPr id="3" name="Tijdelijke aanduiding voor inhoud 2">
            <a:extLst>
              <a:ext uri="{FF2B5EF4-FFF2-40B4-BE49-F238E27FC236}">
                <a16:creationId xmlns:a16="http://schemas.microsoft.com/office/drawing/2014/main" id="{8FA17B23-5C79-4C3D-AB65-790955F99A00}"/>
              </a:ext>
            </a:extLst>
          </p:cNvPr>
          <p:cNvSpPr>
            <a:spLocks noGrp="1"/>
          </p:cNvSpPr>
          <p:nvPr>
            <p:ph idx="1"/>
          </p:nvPr>
        </p:nvSpPr>
        <p:spPr/>
        <p:txBody>
          <a:bodyPr/>
          <a:lstStyle/>
          <a:p>
            <a:pPr marL="342900" indent="-342900">
              <a:buFont typeface="Wingdings" panose="05000000000000000000" pitchFamily="2" charset="2"/>
              <a:buChar char="§"/>
            </a:pPr>
            <a:r>
              <a:rPr lang="nl-NL" dirty="0"/>
              <a:t>Netwerken in provincie Noord-Holland en Utrecht</a:t>
            </a:r>
          </a:p>
          <a:p>
            <a:pPr marL="342900" indent="-342900">
              <a:buFont typeface="Wingdings" panose="05000000000000000000" pitchFamily="2" charset="2"/>
              <a:buChar char="§"/>
            </a:pPr>
            <a:r>
              <a:rPr lang="nl-NL" dirty="0"/>
              <a:t>Welke data is verder beschikbaar? </a:t>
            </a:r>
          </a:p>
          <a:p>
            <a:pPr marL="342900" indent="-342900">
              <a:buFont typeface="Wingdings" panose="05000000000000000000" pitchFamily="2" charset="2"/>
              <a:buChar char="§"/>
            </a:pPr>
            <a:r>
              <a:rPr lang="nl-NL" dirty="0"/>
              <a:t>Welke analyses zijn gedaan? </a:t>
            </a:r>
          </a:p>
          <a:p>
            <a:pPr marL="342900" indent="-342900">
              <a:buFont typeface="Wingdings" panose="05000000000000000000" pitchFamily="2" charset="2"/>
              <a:buChar char="§"/>
            </a:pPr>
            <a:r>
              <a:rPr lang="nl-NL" dirty="0"/>
              <a:t>Wat leren we hiervan? (conclusies)</a:t>
            </a:r>
          </a:p>
          <a:p>
            <a:pPr marL="342900" indent="-342900">
              <a:buFont typeface="Wingdings" panose="05000000000000000000" pitchFamily="2" charset="2"/>
              <a:buChar char="§"/>
            </a:pPr>
            <a:r>
              <a:rPr lang="nl-NL" dirty="0"/>
              <a:t>Resultaten: generiek versus specifiek </a:t>
            </a:r>
            <a:endParaRPr lang="LID4096" dirty="0"/>
          </a:p>
        </p:txBody>
      </p:sp>
      <p:sp>
        <p:nvSpPr>
          <p:cNvPr id="4" name="Tijdelijke aanduiding voor datum 3">
            <a:extLst>
              <a:ext uri="{FF2B5EF4-FFF2-40B4-BE49-F238E27FC236}">
                <a16:creationId xmlns:a16="http://schemas.microsoft.com/office/drawing/2014/main" id="{75C079E7-DE00-4CD2-959A-FF38C9FD9942}"/>
              </a:ext>
            </a:extLst>
          </p:cNvPr>
          <p:cNvSpPr>
            <a:spLocks noGrp="1"/>
          </p:cNvSpPr>
          <p:nvPr>
            <p:ph type="dt" sz="half" idx="10"/>
          </p:nvPr>
        </p:nvSpPr>
        <p:spPr/>
        <p:txBody>
          <a:bodyPr/>
          <a:lstStyle/>
          <a:p>
            <a:fld id="{6CEB389F-A23A-4C84-A054-0738B04119FB}" type="datetime2">
              <a:rPr lang="nl-NL" smtClean="0"/>
              <a:t>vrijdag 4 juni 2021</a:t>
            </a:fld>
            <a:endParaRPr lang="nl-NL" dirty="0"/>
          </a:p>
        </p:txBody>
      </p:sp>
      <p:sp>
        <p:nvSpPr>
          <p:cNvPr id="5" name="Tijdelijke aanduiding voor dianummer 4">
            <a:extLst>
              <a:ext uri="{FF2B5EF4-FFF2-40B4-BE49-F238E27FC236}">
                <a16:creationId xmlns:a16="http://schemas.microsoft.com/office/drawing/2014/main" id="{5407A628-9706-4793-8008-AD68D6F99260}"/>
              </a:ext>
            </a:extLst>
          </p:cNvPr>
          <p:cNvSpPr>
            <a:spLocks noGrp="1"/>
          </p:cNvSpPr>
          <p:nvPr>
            <p:ph type="sldNum" sz="quarter" idx="4"/>
          </p:nvPr>
        </p:nvSpPr>
        <p:spPr/>
        <p:txBody>
          <a:bodyPr/>
          <a:lstStyle/>
          <a:p>
            <a:fld id="{30EB25C8-E9E3-4D25-B37F-35DF7D8D9C13}" type="slidenum">
              <a:rPr lang="nl-NL" smtClean="0"/>
              <a:pPr/>
              <a:t>3</a:t>
            </a:fld>
            <a:endParaRPr lang="nl-NL" dirty="0"/>
          </a:p>
        </p:txBody>
      </p:sp>
    </p:spTree>
    <p:extLst>
      <p:ext uri="{BB962C8B-B14F-4D97-AF65-F5344CB8AC3E}">
        <p14:creationId xmlns:p14="http://schemas.microsoft.com/office/powerpoint/2010/main" val="7914958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BABFCF-1041-4286-B8B0-EF3E53DE53A2}"/>
              </a:ext>
            </a:extLst>
          </p:cNvPr>
          <p:cNvSpPr>
            <a:spLocks noGrp="1"/>
          </p:cNvSpPr>
          <p:nvPr>
            <p:ph type="ctrTitle"/>
          </p:nvPr>
        </p:nvSpPr>
        <p:spPr>
          <a:xfrm>
            <a:off x="766764" y="2725751"/>
            <a:ext cx="5721122" cy="553998"/>
          </a:xfrm>
        </p:spPr>
        <p:txBody>
          <a:bodyPr/>
          <a:lstStyle/>
          <a:p>
            <a:r>
              <a:rPr lang="nl-NL" dirty="0"/>
              <a:t>Conclusie </a:t>
            </a:r>
            <a:endParaRPr lang="LID4096" dirty="0"/>
          </a:p>
        </p:txBody>
      </p:sp>
      <p:sp>
        <p:nvSpPr>
          <p:cNvPr id="3" name="Ondertitel 2">
            <a:extLst>
              <a:ext uri="{FF2B5EF4-FFF2-40B4-BE49-F238E27FC236}">
                <a16:creationId xmlns:a16="http://schemas.microsoft.com/office/drawing/2014/main" id="{6F5F0E44-2252-45F9-B00F-F0C0CB78DD89}"/>
              </a:ext>
            </a:extLst>
          </p:cNvPr>
          <p:cNvSpPr>
            <a:spLocks noGrp="1"/>
          </p:cNvSpPr>
          <p:nvPr>
            <p:ph type="subTitle" idx="1"/>
          </p:nvPr>
        </p:nvSpPr>
        <p:spPr/>
        <p:txBody>
          <a:bodyPr/>
          <a:lstStyle/>
          <a:p>
            <a:endParaRPr lang="LID4096"/>
          </a:p>
        </p:txBody>
      </p:sp>
      <p:sp>
        <p:nvSpPr>
          <p:cNvPr id="4" name="Tijdelijke aanduiding voor datum 3">
            <a:extLst>
              <a:ext uri="{FF2B5EF4-FFF2-40B4-BE49-F238E27FC236}">
                <a16:creationId xmlns:a16="http://schemas.microsoft.com/office/drawing/2014/main" id="{65D976B3-FDAB-4451-B576-36096748273D}"/>
              </a:ext>
            </a:extLst>
          </p:cNvPr>
          <p:cNvSpPr>
            <a:spLocks noGrp="1"/>
          </p:cNvSpPr>
          <p:nvPr>
            <p:ph type="dt" sz="half" idx="2"/>
          </p:nvPr>
        </p:nvSpPr>
        <p:spPr/>
        <p:txBody>
          <a:bodyPr/>
          <a:lstStyle/>
          <a:p>
            <a:fld id="{3BF7C83B-B063-44B7-B836-92FAAB183C88}"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5BF4AFF8-83F8-42EC-9F62-8C22981DE84E}"/>
              </a:ext>
            </a:extLst>
          </p:cNvPr>
          <p:cNvSpPr>
            <a:spLocks noGrp="1"/>
          </p:cNvSpPr>
          <p:nvPr>
            <p:ph type="sldNum" sz="quarter" idx="4"/>
          </p:nvPr>
        </p:nvSpPr>
        <p:spPr/>
        <p:txBody>
          <a:bodyPr/>
          <a:lstStyle/>
          <a:p>
            <a:fld id="{30EB25C8-E9E3-4D25-B37F-35DF7D8D9C13}" type="slidenum">
              <a:rPr lang="nl-NL" smtClean="0"/>
              <a:pPr/>
              <a:t>30</a:t>
            </a:fld>
            <a:endParaRPr lang="nl-NL" dirty="0"/>
          </a:p>
        </p:txBody>
      </p:sp>
    </p:spTree>
    <p:extLst>
      <p:ext uri="{BB962C8B-B14F-4D97-AF65-F5344CB8AC3E}">
        <p14:creationId xmlns:p14="http://schemas.microsoft.com/office/powerpoint/2010/main" val="17598356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464CF720-9B64-4464-B288-48F914975A2A}"/>
              </a:ext>
            </a:extLst>
          </p:cNvPr>
          <p:cNvSpPr>
            <a:spLocks noGrp="1"/>
          </p:cNvSpPr>
          <p:nvPr>
            <p:ph type="dt" sz="half" idx="10"/>
          </p:nvPr>
        </p:nvSpPr>
        <p:spPr/>
        <p:txBody>
          <a:bodyPr/>
          <a:lstStyle/>
          <a:p>
            <a:fld id="{3078B01D-8BF0-401F-8878-FCA578337766}" type="datetime2">
              <a:rPr lang="nl-NL" smtClean="0"/>
              <a:t>vrijdag 4 juni 2021</a:t>
            </a:fld>
            <a:endParaRPr lang="nl-NL"/>
          </a:p>
        </p:txBody>
      </p:sp>
      <p:sp>
        <p:nvSpPr>
          <p:cNvPr id="3" name="Tijdelijke aanduiding voor dianummer 2">
            <a:extLst>
              <a:ext uri="{FF2B5EF4-FFF2-40B4-BE49-F238E27FC236}">
                <a16:creationId xmlns:a16="http://schemas.microsoft.com/office/drawing/2014/main" id="{AF9461D3-A713-418A-A774-B6CE58EABC5B}"/>
              </a:ext>
            </a:extLst>
          </p:cNvPr>
          <p:cNvSpPr>
            <a:spLocks noGrp="1"/>
          </p:cNvSpPr>
          <p:nvPr>
            <p:ph type="sldNum" sz="quarter" idx="4"/>
          </p:nvPr>
        </p:nvSpPr>
        <p:spPr/>
        <p:txBody>
          <a:bodyPr/>
          <a:lstStyle/>
          <a:p>
            <a:fld id="{30EB25C8-E9E3-4D25-B37F-35DF7D8D9C13}" type="slidenum">
              <a:rPr lang="nl-NL" smtClean="0"/>
              <a:pPr/>
              <a:t>31</a:t>
            </a:fld>
            <a:endParaRPr lang="nl-NL" dirty="0"/>
          </a:p>
        </p:txBody>
      </p:sp>
      <p:sp>
        <p:nvSpPr>
          <p:cNvPr id="6" name="Titel 1">
            <a:extLst>
              <a:ext uri="{FF2B5EF4-FFF2-40B4-BE49-F238E27FC236}">
                <a16:creationId xmlns:a16="http://schemas.microsoft.com/office/drawing/2014/main" id="{43F165A3-2DCD-4CF5-8FB4-5551DDE4C0AE}"/>
              </a:ext>
            </a:extLst>
          </p:cNvPr>
          <p:cNvSpPr txBox="1">
            <a:spLocks/>
          </p:cNvSpPr>
          <p:nvPr/>
        </p:nvSpPr>
        <p:spPr>
          <a:xfrm>
            <a:off x="333722" y="196398"/>
            <a:ext cx="10658475" cy="430887"/>
          </a:xfrm>
          <a:prstGeom prst="rect">
            <a:avLst/>
          </a:prstGeom>
        </p:spPr>
        <p:txBody>
          <a:bodyPr vert="horz" wrap="square" lIns="0" tIns="0" rIns="0" bIns="0" rtlCol="0" anchor="b">
            <a:spAutoFit/>
          </a:bodyPr>
          <a:lstStyle>
            <a:lvl1pPr algn="l" defTabSz="914400" rtl="0" eaLnBrk="1" latinLnBrk="0" hangingPunct="1">
              <a:lnSpc>
                <a:spcPct val="100000"/>
              </a:lnSpc>
              <a:spcBef>
                <a:spcPct val="0"/>
              </a:spcBef>
              <a:buNone/>
              <a:defRPr sz="3600" b="1" kern="1200">
                <a:solidFill>
                  <a:schemeClr val="tx1"/>
                </a:solidFill>
                <a:latin typeface="+mj-lt"/>
                <a:ea typeface="+mj-ea"/>
                <a:cs typeface="+mj-cs"/>
              </a:defRPr>
            </a:lvl1pPr>
          </a:lstStyle>
          <a:p>
            <a:r>
              <a:rPr lang="nl-NL" sz="2800" dirty="0"/>
              <a:t>Conclusies</a:t>
            </a:r>
            <a:endParaRPr lang="LID4096" sz="2800" dirty="0"/>
          </a:p>
        </p:txBody>
      </p:sp>
      <p:grpSp>
        <p:nvGrpSpPr>
          <p:cNvPr id="67" name="Groep 66">
            <a:extLst>
              <a:ext uri="{FF2B5EF4-FFF2-40B4-BE49-F238E27FC236}">
                <a16:creationId xmlns:a16="http://schemas.microsoft.com/office/drawing/2014/main" id="{01C6418E-059A-4854-BD20-2DF9BAADCC83}"/>
              </a:ext>
            </a:extLst>
          </p:cNvPr>
          <p:cNvGrpSpPr/>
          <p:nvPr/>
        </p:nvGrpSpPr>
        <p:grpSpPr>
          <a:xfrm>
            <a:off x="524555" y="4819915"/>
            <a:ext cx="5569022" cy="1854933"/>
            <a:chOff x="605923" y="3308211"/>
            <a:chExt cx="5569022" cy="1854933"/>
          </a:xfrm>
        </p:grpSpPr>
        <p:pic>
          <p:nvPicPr>
            <p:cNvPr id="65" name="Graphic 64" descr="Netwerk silhouet">
              <a:extLst>
                <a:ext uri="{FF2B5EF4-FFF2-40B4-BE49-F238E27FC236}">
                  <a16:creationId xmlns:a16="http://schemas.microsoft.com/office/drawing/2014/main" id="{A973BFC1-0A88-40B4-8346-E2ADBFC721A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14978" y="3308211"/>
              <a:ext cx="1854933" cy="1854933"/>
            </a:xfrm>
            <a:prstGeom prst="rect">
              <a:avLst/>
            </a:prstGeom>
          </p:spPr>
        </p:pic>
        <p:pic>
          <p:nvPicPr>
            <p:cNvPr id="36" name="Graphic 35" descr="Scène in het bos met effen opvulling">
              <a:extLst>
                <a:ext uri="{FF2B5EF4-FFF2-40B4-BE49-F238E27FC236}">
                  <a16:creationId xmlns:a16="http://schemas.microsoft.com/office/drawing/2014/main" id="{070C74C5-D7C6-4CF3-B77B-E022F648F05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11197" y="3886200"/>
              <a:ext cx="914400" cy="914400"/>
            </a:xfrm>
            <a:prstGeom prst="rect">
              <a:avLst/>
            </a:prstGeom>
          </p:spPr>
        </p:pic>
        <p:pic>
          <p:nvPicPr>
            <p:cNvPr id="38" name="Graphic 37" descr="Stad met effen opvulling">
              <a:extLst>
                <a:ext uri="{FF2B5EF4-FFF2-40B4-BE49-F238E27FC236}">
                  <a16:creationId xmlns:a16="http://schemas.microsoft.com/office/drawing/2014/main" id="{5BD0B969-9856-473B-A212-815854D308E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70112" y="3886200"/>
              <a:ext cx="914400" cy="914400"/>
            </a:xfrm>
            <a:prstGeom prst="rect">
              <a:avLst/>
            </a:prstGeom>
          </p:spPr>
        </p:pic>
        <p:sp>
          <p:nvSpPr>
            <p:cNvPr id="39" name="Tekstvak 38">
              <a:extLst>
                <a:ext uri="{FF2B5EF4-FFF2-40B4-BE49-F238E27FC236}">
                  <a16:creationId xmlns:a16="http://schemas.microsoft.com/office/drawing/2014/main" id="{04CE4461-1DC0-443C-A401-B445EB9B88F2}"/>
                </a:ext>
              </a:extLst>
            </p:cNvPr>
            <p:cNvSpPr txBox="1"/>
            <p:nvPr/>
          </p:nvSpPr>
          <p:spPr>
            <a:xfrm>
              <a:off x="605923" y="4631323"/>
              <a:ext cx="1042778" cy="400110"/>
            </a:xfrm>
            <a:prstGeom prst="rect">
              <a:avLst/>
            </a:prstGeom>
            <a:noFill/>
          </p:spPr>
          <p:txBody>
            <a:bodyPr wrap="square" rtlCol="0">
              <a:spAutoFit/>
            </a:bodyPr>
            <a:lstStyle/>
            <a:p>
              <a:pPr algn="ctr"/>
              <a:r>
                <a:rPr lang="nl-NL" sz="1000" dirty="0"/>
                <a:t>Enkele grote steden</a:t>
              </a:r>
              <a:endParaRPr lang="LID4096" sz="1000" dirty="0"/>
            </a:p>
          </p:txBody>
        </p:sp>
        <p:sp>
          <p:nvSpPr>
            <p:cNvPr id="40" name="Tekstvak 39">
              <a:extLst>
                <a:ext uri="{FF2B5EF4-FFF2-40B4-BE49-F238E27FC236}">
                  <a16:creationId xmlns:a16="http://schemas.microsoft.com/office/drawing/2014/main" id="{83279F29-E932-468C-BE59-91538EB45342}"/>
                </a:ext>
              </a:extLst>
            </p:cNvPr>
            <p:cNvSpPr txBox="1"/>
            <p:nvPr/>
          </p:nvSpPr>
          <p:spPr>
            <a:xfrm>
              <a:off x="4704671" y="4714227"/>
              <a:ext cx="1470274" cy="246221"/>
            </a:xfrm>
            <a:prstGeom prst="rect">
              <a:avLst/>
            </a:prstGeom>
            <a:noFill/>
          </p:spPr>
          <p:txBody>
            <a:bodyPr wrap="none" rtlCol="0">
              <a:spAutoFit/>
            </a:bodyPr>
            <a:lstStyle/>
            <a:p>
              <a:r>
                <a:rPr lang="nl-NL" sz="1000" dirty="0"/>
                <a:t>Recreatief fietsnetwerk</a:t>
              </a:r>
              <a:endParaRPr lang="LID4096" sz="1000" dirty="0"/>
            </a:p>
          </p:txBody>
        </p:sp>
        <p:sp>
          <p:nvSpPr>
            <p:cNvPr id="63" name="Tekstvak 62">
              <a:extLst>
                <a:ext uri="{FF2B5EF4-FFF2-40B4-BE49-F238E27FC236}">
                  <a16:creationId xmlns:a16="http://schemas.microsoft.com/office/drawing/2014/main" id="{083EF34E-4614-445F-8873-4ACAC061A488}"/>
                </a:ext>
              </a:extLst>
            </p:cNvPr>
            <p:cNvSpPr txBox="1"/>
            <p:nvPr/>
          </p:nvSpPr>
          <p:spPr>
            <a:xfrm>
              <a:off x="2541162" y="4311955"/>
              <a:ext cx="1271502" cy="215444"/>
            </a:xfrm>
            <a:prstGeom prst="rect">
              <a:avLst/>
            </a:prstGeom>
            <a:noFill/>
          </p:spPr>
          <p:txBody>
            <a:bodyPr wrap="none" rtlCol="0">
              <a:spAutoFit/>
            </a:bodyPr>
            <a:lstStyle/>
            <a:p>
              <a:r>
                <a:rPr lang="nl-NL" sz="800" i="1" dirty="0"/>
                <a:t>Nu: weinig verbindingen</a:t>
              </a:r>
              <a:endParaRPr lang="LID4096" sz="800" i="1" dirty="0"/>
            </a:p>
          </p:txBody>
        </p:sp>
        <p:cxnSp>
          <p:nvCxnSpPr>
            <p:cNvPr id="61" name="Rechte verbindingslijn met pijl 60">
              <a:extLst>
                <a:ext uri="{FF2B5EF4-FFF2-40B4-BE49-F238E27FC236}">
                  <a16:creationId xmlns:a16="http://schemas.microsoft.com/office/drawing/2014/main" id="{A1F16C29-B4C7-4BDD-A492-9EC88FE2ED35}"/>
                </a:ext>
              </a:extLst>
            </p:cNvPr>
            <p:cNvCxnSpPr>
              <a:stCxn id="38" idx="3"/>
              <a:endCxn id="36" idx="1"/>
            </p:cNvCxnSpPr>
            <p:nvPr/>
          </p:nvCxnSpPr>
          <p:spPr>
            <a:xfrm>
              <a:off x="1584512" y="4343400"/>
              <a:ext cx="3326685" cy="0"/>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grpSp>
      <p:grpSp>
        <p:nvGrpSpPr>
          <p:cNvPr id="23" name="Groep 22">
            <a:extLst>
              <a:ext uri="{FF2B5EF4-FFF2-40B4-BE49-F238E27FC236}">
                <a16:creationId xmlns:a16="http://schemas.microsoft.com/office/drawing/2014/main" id="{B989E84E-E97E-43E7-8644-0F2DD66C9D7C}"/>
              </a:ext>
            </a:extLst>
          </p:cNvPr>
          <p:cNvGrpSpPr/>
          <p:nvPr/>
        </p:nvGrpSpPr>
        <p:grpSpPr>
          <a:xfrm>
            <a:off x="584301" y="3012407"/>
            <a:ext cx="5779276" cy="1395018"/>
            <a:chOff x="584301" y="3012407"/>
            <a:chExt cx="5779276" cy="1395018"/>
          </a:xfrm>
        </p:grpSpPr>
        <p:pic>
          <p:nvPicPr>
            <p:cNvPr id="45" name="Graphic 44">
              <a:extLst>
                <a:ext uri="{FF2B5EF4-FFF2-40B4-BE49-F238E27FC236}">
                  <a16:creationId xmlns:a16="http://schemas.microsoft.com/office/drawing/2014/main" id="{38A75F69-6978-4EE3-8C48-EEBF74994BA6}"/>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19492" r="18711"/>
            <a:stretch/>
          </p:blipFill>
          <p:spPr>
            <a:xfrm>
              <a:off x="1754133" y="3767337"/>
              <a:ext cx="2289274" cy="640088"/>
            </a:xfrm>
            <a:prstGeom prst="rect">
              <a:avLst/>
            </a:prstGeom>
          </p:spPr>
        </p:pic>
        <p:cxnSp>
          <p:nvCxnSpPr>
            <p:cNvPr id="32" name="Rechte verbindingslijn met pijl 31">
              <a:extLst>
                <a:ext uri="{FF2B5EF4-FFF2-40B4-BE49-F238E27FC236}">
                  <a16:creationId xmlns:a16="http://schemas.microsoft.com/office/drawing/2014/main" id="{AA05DC72-7FD1-4726-8802-73761281D902}"/>
                </a:ext>
              </a:extLst>
            </p:cNvPr>
            <p:cNvCxnSpPr/>
            <p:nvPr/>
          </p:nvCxnSpPr>
          <p:spPr>
            <a:xfrm>
              <a:off x="4043407" y="3486266"/>
              <a:ext cx="15454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34" name="Graphic 33" descr="Winkelwagen met effen opvulling">
              <a:extLst>
                <a:ext uri="{FF2B5EF4-FFF2-40B4-BE49-F238E27FC236}">
                  <a16:creationId xmlns:a16="http://schemas.microsoft.com/office/drawing/2014/main" id="{14752528-E3D4-4B86-9073-A1C0B81FBFC4}"/>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479079" y="3136595"/>
              <a:ext cx="540000" cy="540000"/>
            </a:xfrm>
            <a:prstGeom prst="rect">
              <a:avLst/>
            </a:prstGeom>
          </p:spPr>
        </p:pic>
        <p:pic>
          <p:nvPicPr>
            <p:cNvPr id="35" name="Graphic 34" descr="Huis met effen opvulling">
              <a:extLst>
                <a:ext uri="{FF2B5EF4-FFF2-40B4-BE49-F238E27FC236}">
                  <a16:creationId xmlns:a16="http://schemas.microsoft.com/office/drawing/2014/main" id="{A9C3C244-76DC-4EC7-9745-804F21CE741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84301" y="3174205"/>
              <a:ext cx="914400" cy="914400"/>
            </a:xfrm>
            <a:prstGeom prst="rect">
              <a:avLst/>
            </a:prstGeom>
          </p:spPr>
        </p:pic>
        <p:cxnSp>
          <p:nvCxnSpPr>
            <p:cNvPr id="37" name="Rechte verbindingslijn met pijl 36">
              <a:extLst>
                <a:ext uri="{FF2B5EF4-FFF2-40B4-BE49-F238E27FC236}">
                  <a16:creationId xmlns:a16="http://schemas.microsoft.com/office/drawing/2014/main" id="{439A1F49-7E0D-4EC4-BFCC-AEC7A1C1CDC5}"/>
                </a:ext>
              </a:extLst>
            </p:cNvPr>
            <p:cNvCxnSpPr/>
            <p:nvPr/>
          </p:nvCxnSpPr>
          <p:spPr>
            <a:xfrm>
              <a:off x="1757407" y="3840435"/>
              <a:ext cx="244054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41" name="Graphic 40">
              <a:extLst>
                <a:ext uri="{FF2B5EF4-FFF2-40B4-BE49-F238E27FC236}">
                  <a16:creationId xmlns:a16="http://schemas.microsoft.com/office/drawing/2014/main" id="{B655FD0B-818F-438B-93E2-5907D757AF1D}"/>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19492" r="18711"/>
            <a:stretch/>
          </p:blipFill>
          <p:spPr>
            <a:xfrm>
              <a:off x="1754133" y="3012407"/>
              <a:ext cx="2289274" cy="640088"/>
            </a:xfrm>
            <a:prstGeom prst="rect">
              <a:avLst/>
            </a:prstGeom>
          </p:spPr>
        </p:pic>
        <p:sp>
          <p:nvSpPr>
            <p:cNvPr id="42" name="Tekstvak 41">
              <a:extLst>
                <a:ext uri="{FF2B5EF4-FFF2-40B4-BE49-F238E27FC236}">
                  <a16:creationId xmlns:a16="http://schemas.microsoft.com/office/drawing/2014/main" id="{4481FFAE-4D93-43CD-B276-75C0CE38D72C}"/>
                </a:ext>
              </a:extLst>
            </p:cNvPr>
            <p:cNvSpPr txBox="1"/>
            <p:nvPr/>
          </p:nvSpPr>
          <p:spPr>
            <a:xfrm>
              <a:off x="1700876" y="3631682"/>
              <a:ext cx="1323684" cy="400110"/>
            </a:xfrm>
            <a:prstGeom prst="rect">
              <a:avLst/>
            </a:prstGeom>
            <a:noFill/>
            <a:ln>
              <a:noFill/>
            </a:ln>
          </p:spPr>
          <p:txBody>
            <a:bodyPr wrap="square" rtlCol="0">
              <a:spAutoFit/>
            </a:bodyPr>
            <a:lstStyle/>
            <a:p>
              <a:r>
                <a:rPr lang="nl-NL" sz="1000" dirty="0"/>
                <a:t>Overlap recreatief en utilitair netwerk</a:t>
              </a:r>
              <a:endParaRPr lang="LID4096" sz="1000" dirty="0"/>
            </a:p>
          </p:txBody>
        </p:sp>
        <p:cxnSp>
          <p:nvCxnSpPr>
            <p:cNvPr id="44" name="Rechte verbindingslijn met pijl 43">
              <a:extLst>
                <a:ext uri="{FF2B5EF4-FFF2-40B4-BE49-F238E27FC236}">
                  <a16:creationId xmlns:a16="http://schemas.microsoft.com/office/drawing/2014/main" id="{DD8EDA30-101E-4105-991C-9F5FB33CE130}"/>
                </a:ext>
              </a:extLst>
            </p:cNvPr>
            <p:cNvCxnSpPr/>
            <p:nvPr/>
          </p:nvCxnSpPr>
          <p:spPr>
            <a:xfrm>
              <a:off x="4043407" y="4241196"/>
              <a:ext cx="15454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3" name="Graphic 12" descr="Home1 met effen opvulling">
              <a:extLst>
                <a:ext uri="{FF2B5EF4-FFF2-40B4-BE49-F238E27FC236}">
                  <a16:creationId xmlns:a16="http://schemas.microsoft.com/office/drawing/2014/main" id="{D33FB661-80CD-4BFA-A7E5-4F56BED8DCC6}"/>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151328" y="3115716"/>
              <a:ext cx="540000" cy="540000"/>
            </a:xfrm>
            <a:prstGeom prst="rect">
              <a:avLst/>
            </a:prstGeom>
          </p:spPr>
        </p:pic>
        <p:pic>
          <p:nvPicPr>
            <p:cNvPr id="17" name="Graphic 16" descr="Huis met effen opvulling">
              <a:extLst>
                <a:ext uri="{FF2B5EF4-FFF2-40B4-BE49-F238E27FC236}">
                  <a16:creationId xmlns:a16="http://schemas.microsoft.com/office/drawing/2014/main" id="{8678BA89-A9D5-4B30-AA18-1624D34DD01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827935" y="3612844"/>
              <a:ext cx="540000" cy="540000"/>
            </a:xfrm>
            <a:prstGeom prst="rect">
              <a:avLst/>
            </a:prstGeom>
          </p:spPr>
        </p:pic>
        <p:pic>
          <p:nvPicPr>
            <p:cNvPr id="20" name="Graphic 19" descr="Scène in het bos met effen opvulling">
              <a:extLst>
                <a:ext uri="{FF2B5EF4-FFF2-40B4-BE49-F238E27FC236}">
                  <a16:creationId xmlns:a16="http://schemas.microsoft.com/office/drawing/2014/main" id="{09691FCE-1FCC-49B6-9F82-3481D912C0AF}"/>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5491610" y="3631682"/>
              <a:ext cx="540000" cy="540000"/>
            </a:xfrm>
            <a:prstGeom prst="rect">
              <a:avLst/>
            </a:prstGeom>
          </p:spPr>
        </p:pic>
        <p:sp>
          <p:nvSpPr>
            <p:cNvPr id="46" name="Tekstvak 45">
              <a:extLst>
                <a:ext uri="{FF2B5EF4-FFF2-40B4-BE49-F238E27FC236}">
                  <a16:creationId xmlns:a16="http://schemas.microsoft.com/office/drawing/2014/main" id="{4E08ABA1-5039-4F2E-9554-1E1A8CBD26A3}"/>
                </a:ext>
              </a:extLst>
            </p:cNvPr>
            <p:cNvSpPr txBox="1"/>
            <p:nvPr/>
          </p:nvSpPr>
          <p:spPr>
            <a:xfrm>
              <a:off x="3075318" y="4043643"/>
              <a:ext cx="575799" cy="246221"/>
            </a:xfrm>
            <a:prstGeom prst="rect">
              <a:avLst/>
            </a:prstGeom>
            <a:noFill/>
          </p:spPr>
          <p:txBody>
            <a:bodyPr wrap="none" rtlCol="0">
              <a:spAutoFit/>
            </a:bodyPr>
            <a:lstStyle/>
            <a:p>
              <a:r>
                <a:rPr lang="nl-NL" sz="1000" dirty="0"/>
                <a:t>utilitair</a:t>
              </a:r>
              <a:endParaRPr lang="LID4096" sz="1000" dirty="0"/>
            </a:p>
          </p:txBody>
        </p:sp>
        <p:sp>
          <p:nvSpPr>
            <p:cNvPr id="47" name="Tekstvak 46">
              <a:extLst>
                <a:ext uri="{FF2B5EF4-FFF2-40B4-BE49-F238E27FC236}">
                  <a16:creationId xmlns:a16="http://schemas.microsoft.com/office/drawing/2014/main" id="{AF548DD5-F9E1-47E9-BEA5-4864FD434F22}"/>
                </a:ext>
              </a:extLst>
            </p:cNvPr>
            <p:cNvSpPr txBox="1"/>
            <p:nvPr/>
          </p:nvSpPr>
          <p:spPr>
            <a:xfrm>
              <a:off x="3047790" y="3307809"/>
              <a:ext cx="715260" cy="246221"/>
            </a:xfrm>
            <a:prstGeom prst="rect">
              <a:avLst/>
            </a:prstGeom>
            <a:noFill/>
          </p:spPr>
          <p:txBody>
            <a:bodyPr wrap="none" rtlCol="0">
              <a:spAutoFit/>
            </a:bodyPr>
            <a:lstStyle/>
            <a:p>
              <a:r>
                <a:rPr lang="nl-NL" sz="1000" dirty="0"/>
                <a:t>recreatief</a:t>
              </a:r>
              <a:endParaRPr lang="LID4096" sz="1000" dirty="0"/>
            </a:p>
          </p:txBody>
        </p:sp>
        <p:sp>
          <p:nvSpPr>
            <p:cNvPr id="48" name="Tekstvak 47">
              <a:extLst>
                <a:ext uri="{FF2B5EF4-FFF2-40B4-BE49-F238E27FC236}">
                  <a16:creationId xmlns:a16="http://schemas.microsoft.com/office/drawing/2014/main" id="{2EB4AC17-375B-4937-BC91-59199F812503}"/>
                </a:ext>
              </a:extLst>
            </p:cNvPr>
            <p:cNvSpPr txBox="1"/>
            <p:nvPr/>
          </p:nvSpPr>
          <p:spPr>
            <a:xfrm>
              <a:off x="2836473" y="3652710"/>
              <a:ext cx="651140" cy="369332"/>
            </a:xfrm>
            <a:prstGeom prst="rect">
              <a:avLst/>
            </a:prstGeom>
            <a:noFill/>
          </p:spPr>
          <p:txBody>
            <a:bodyPr wrap="none" rtlCol="0">
              <a:spAutoFit/>
            </a:bodyPr>
            <a:lstStyle/>
            <a:p>
              <a:r>
                <a:rPr lang="nl-NL" b="1" dirty="0"/>
                <a:t>45%</a:t>
              </a:r>
              <a:endParaRPr lang="LID4096" b="1" dirty="0"/>
            </a:p>
          </p:txBody>
        </p:sp>
        <p:pic>
          <p:nvPicPr>
            <p:cNvPr id="22" name="Graphic 21" descr="Hamburger en frisdrank met effen opvulling">
              <a:extLst>
                <a:ext uri="{FF2B5EF4-FFF2-40B4-BE49-F238E27FC236}">
                  <a16:creationId xmlns:a16="http://schemas.microsoft.com/office/drawing/2014/main" id="{25A4008C-AE74-4550-9A91-0E631DEB4742}"/>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5823577" y="3138009"/>
              <a:ext cx="540000" cy="540000"/>
            </a:xfrm>
            <a:prstGeom prst="rect">
              <a:avLst/>
            </a:prstGeom>
          </p:spPr>
        </p:pic>
        <p:sp>
          <p:nvSpPr>
            <p:cNvPr id="51" name="Tekstvak 50">
              <a:extLst>
                <a:ext uri="{FF2B5EF4-FFF2-40B4-BE49-F238E27FC236}">
                  <a16:creationId xmlns:a16="http://schemas.microsoft.com/office/drawing/2014/main" id="{C9643336-5CB5-494D-85C6-D0DE948D2E3C}"/>
                </a:ext>
              </a:extLst>
            </p:cNvPr>
            <p:cNvSpPr txBox="1"/>
            <p:nvPr/>
          </p:nvSpPr>
          <p:spPr>
            <a:xfrm>
              <a:off x="5031541" y="4093269"/>
              <a:ext cx="891591" cy="246221"/>
            </a:xfrm>
            <a:prstGeom prst="rect">
              <a:avLst/>
            </a:prstGeom>
            <a:noFill/>
          </p:spPr>
          <p:txBody>
            <a:bodyPr wrap="none" rtlCol="0">
              <a:spAutoFit/>
            </a:bodyPr>
            <a:lstStyle/>
            <a:p>
              <a:r>
                <a:rPr lang="nl-NL" sz="1000" dirty="0"/>
                <a:t>bestemming</a:t>
              </a:r>
              <a:endParaRPr lang="LID4096" sz="1000" dirty="0"/>
            </a:p>
          </p:txBody>
        </p:sp>
        <p:sp>
          <p:nvSpPr>
            <p:cNvPr id="52" name="Tekstvak 51">
              <a:extLst>
                <a:ext uri="{FF2B5EF4-FFF2-40B4-BE49-F238E27FC236}">
                  <a16:creationId xmlns:a16="http://schemas.microsoft.com/office/drawing/2014/main" id="{661F2B64-E279-415B-BA0F-3378D599435E}"/>
                </a:ext>
              </a:extLst>
            </p:cNvPr>
            <p:cNvSpPr txBox="1"/>
            <p:nvPr/>
          </p:nvSpPr>
          <p:spPr>
            <a:xfrm>
              <a:off x="683069" y="3964270"/>
              <a:ext cx="716863" cy="246221"/>
            </a:xfrm>
            <a:prstGeom prst="rect">
              <a:avLst/>
            </a:prstGeom>
            <a:noFill/>
          </p:spPr>
          <p:txBody>
            <a:bodyPr wrap="none" rtlCol="0">
              <a:spAutoFit/>
            </a:bodyPr>
            <a:lstStyle/>
            <a:p>
              <a:r>
                <a:rPr lang="nl-NL" sz="1000" dirty="0"/>
                <a:t>herkomst</a:t>
              </a:r>
              <a:endParaRPr lang="LID4096" sz="1000" dirty="0"/>
            </a:p>
          </p:txBody>
        </p:sp>
      </p:grpSp>
      <p:grpSp>
        <p:nvGrpSpPr>
          <p:cNvPr id="28" name="Groep 27">
            <a:extLst>
              <a:ext uri="{FF2B5EF4-FFF2-40B4-BE49-F238E27FC236}">
                <a16:creationId xmlns:a16="http://schemas.microsoft.com/office/drawing/2014/main" id="{9830E070-A1A2-4198-9EA8-2AC0CF8D218C}"/>
              </a:ext>
            </a:extLst>
          </p:cNvPr>
          <p:cNvGrpSpPr/>
          <p:nvPr/>
        </p:nvGrpSpPr>
        <p:grpSpPr>
          <a:xfrm>
            <a:off x="520112" y="219264"/>
            <a:ext cx="7457200" cy="2061819"/>
            <a:chOff x="520112" y="219264"/>
            <a:chExt cx="7457200" cy="2061819"/>
          </a:xfrm>
        </p:grpSpPr>
        <p:grpSp>
          <p:nvGrpSpPr>
            <p:cNvPr id="66" name="Groep 65">
              <a:extLst>
                <a:ext uri="{FF2B5EF4-FFF2-40B4-BE49-F238E27FC236}">
                  <a16:creationId xmlns:a16="http://schemas.microsoft.com/office/drawing/2014/main" id="{529DEDDB-F677-4722-91CB-B1F197CABB34}"/>
                </a:ext>
              </a:extLst>
            </p:cNvPr>
            <p:cNvGrpSpPr/>
            <p:nvPr/>
          </p:nvGrpSpPr>
          <p:grpSpPr>
            <a:xfrm>
              <a:off x="520112" y="219264"/>
              <a:ext cx="7457200" cy="2061819"/>
              <a:chOff x="520112" y="219264"/>
              <a:chExt cx="7457200" cy="2061819"/>
            </a:xfrm>
          </p:grpSpPr>
          <p:pic>
            <p:nvPicPr>
              <p:cNvPr id="16" name="Graphic 15" descr="Scène in het bos silhouet">
                <a:extLst>
                  <a:ext uri="{FF2B5EF4-FFF2-40B4-BE49-F238E27FC236}">
                    <a16:creationId xmlns:a16="http://schemas.microsoft.com/office/drawing/2014/main" id="{76FD3677-E768-40B5-B248-82DD79DF644B}"/>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3871637" y="810096"/>
                <a:ext cx="914400" cy="914400"/>
              </a:xfrm>
              <a:prstGeom prst="rect">
                <a:avLst/>
              </a:prstGeom>
            </p:spPr>
          </p:pic>
          <p:pic>
            <p:nvPicPr>
              <p:cNvPr id="4" name="Graphic 3" descr="Gebruikers met effen opvulling">
                <a:extLst>
                  <a:ext uri="{FF2B5EF4-FFF2-40B4-BE49-F238E27FC236}">
                    <a16:creationId xmlns:a16="http://schemas.microsoft.com/office/drawing/2014/main" id="{C66D368E-E7C1-4281-920F-39B15F8F5693}"/>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520112" y="1210235"/>
                <a:ext cx="914400" cy="914400"/>
              </a:xfrm>
              <a:prstGeom prst="rect">
                <a:avLst/>
              </a:prstGeom>
            </p:spPr>
          </p:pic>
          <p:pic>
            <p:nvPicPr>
              <p:cNvPr id="5" name="Graphic 4" descr="Chatten met effen opvulling">
                <a:extLst>
                  <a:ext uri="{FF2B5EF4-FFF2-40B4-BE49-F238E27FC236}">
                    <a16:creationId xmlns:a16="http://schemas.microsoft.com/office/drawing/2014/main" id="{632588F4-7E18-42DF-ACA7-F5426F003D3C}"/>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1127312" y="738435"/>
                <a:ext cx="914400" cy="914400"/>
              </a:xfrm>
              <a:prstGeom prst="rect">
                <a:avLst/>
              </a:prstGeom>
            </p:spPr>
          </p:pic>
          <p:cxnSp>
            <p:nvCxnSpPr>
              <p:cNvPr id="8" name="Rechte verbindingslijn met pijl 7">
                <a:extLst>
                  <a:ext uri="{FF2B5EF4-FFF2-40B4-BE49-F238E27FC236}">
                    <a16:creationId xmlns:a16="http://schemas.microsoft.com/office/drawing/2014/main" id="{D06C9254-CE29-4FE3-B84A-00511EBACB16}"/>
                  </a:ext>
                </a:extLst>
              </p:cNvPr>
              <p:cNvCxnSpPr>
                <a:cxnSpLocks/>
              </p:cNvCxnSpPr>
              <p:nvPr/>
            </p:nvCxnSpPr>
            <p:spPr>
              <a:xfrm>
                <a:off x="2408349" y="1461752"/>
                <a:ext cx="517731"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1" name="Tekstvak 10">
                <a:extLst>
                  <a:ext uri="{FF2B5EF4-FFF2-40B4-BE49-F238E27FC236}">
                    <a16:creationId xmlns:a16="http://schemas.microsoft.com/office/drawing/2014/main" id="{2C3D7EE2-D20F-4FA9-97D8-A2547BE525E0}"/>
                  </a:ext>
                </a:extLst>
              </p:cNvPr>
              <p:cNvSpPr txBox="1"/>
              <p:nvPr/>
            </p:nvSpPr>
            <p:spPr>
              <a:xfrm>
                <a:off x="566670" y="2034862"/>
                <a:ext cx="1600118" cy="246221"/>
              </a:xfrm>
              <a:prstGeom prst="rect">
                <a:avLst/>
              </a:prstGeom>
              <a:noFill/>
            </p:spPr>
            <p:txBody>
              <a:bodyPr wrap="none" rtlCol="0">
                <a:spAutoFit/>
              </a:bodyPr>
              <a:lstStyle/>
              <a:p>
                <a:r>
                  <a:rPr lang="nl-NL" sz="1000" dirty="0"/>
                  <a:t>Gesprekken stakeholders</a:t>
                </a:r>
                <a:endParaRPr lang="LID4096" sz="1000" dirty="0"/>
              </a:p>
            </p:txBody>
          </p:sp>
          <p:sp>
            <p:nvSpPr>
              <p:cNvPr id="12" name="Tekstvak 11">
                <a:extLst>
                  <a:ext uri="{FF2B5EF4-FFF2-40B4-BE49-F238E27FC236}">
                    <a16:creationId xmlns:a16="http://schemas.microsoft.com/office/drawing/2014/main" id="{46B5F4FA-D80E-4515-9520-E1D73814CD9C}"/>
                  </a:ext>
                </a:extLst>
              </p:cNvPr>
              <p:cNvSpPr txBox="1"/>
              <p:nvPr/>
            </p:nvSpPr>
            <p:spPr>
              <a:xfrm>
                <a:off x="3050325" y="1173060"/>
                <a:ext cx="852154" cy="553998"/>
              </a:xfrm>
              <a:prstGeom prst="rect">
                <a:avLst/>
              </a:prstGeom>
              <a:noFill/>
            </p:spPr>
            <p:txBody>
              <a:bodyPr wrap="square" rtlCol="0">
                <a:spAutoFit/>
              </a:bodyPr>
              <a:lstStyle/>
              <a:p>
                <a:r>
                  <a:rPr lang="nl-NL" sz="1000" dirty="0"/>
                  <a:t>Opgave recreatieve fiets </a:t>
                </a:r>
                <a:endParaRPr lang="LID4096" sz="1000" dirty="0"/>
              </a:p>
            </p:txBody>
          </p:sp>
          <p:pic>
            <p:nvPicPr>
              <p:cNvPr id="14" name="Graphic 13" descr="Fietsen met effen opvulling">
                <a:extLst>
                  <a:ext uri="{FF2B5EF4-FFF2-40B4-BE49-F238E27FC236}">
                    <a16:creationId xmlns:a16="http://schemas.microsoft.com/office/drawing/2014/main" id="{753E5352-A9D5-4AEB-B76E-A6F255B80044}"/>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3721637" y="1108769"/>
                <a:ext cx="914400" cy="914400"/>
              </a:xfrm>
              <a:prstGeom prst="rect">
                <a:avLst/>
              </a:prstGeom>
            </p:spPr>
          </p:pic>
          <p:pic>
            <p:nvPicPr>
              <p:cNvPr id="24" name="Graphic 23" descr="Database met effen opvulling">
                <a:extLst>
                  <a:ext uri="{FF2B5EF4-FFF2-40B4-BE49-F238E27FC236}">
                    <a16:creationId xmlns:a16="http://schemas.microsoft.com/office/drawing/2014/main" id="{8282B059-02AE-47F5-A566-D6056536CD86}"/>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5779332" y="798325"/>
                <a:ext cx="914400" cy="914400"/>
              </a:xfrm>
              <a:prstGeom prst="rect">
                <a:avLst/>
              </a:prstGeom>
            </p:spPr>
          </p:pic>
          <p:pic>
            <p:nvPicPr>
              <p:cNvPr id="26" name="Graphic 25" descr="Vergrootglas met effen opvulling">
                <a:extLst>
                  <a:ext uri="{FF2B5EF4-FFF2-40B4-BE49-F238E27FC236}">
                    <a16:creationId xmlns:a16="http://schemas.microsoft.com/office/drawing/2014/main" id="{6CEDB14C-6B8C-48C0-9D59-4D106726529D}"/>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6208628" y="1138855"/>
                <a:ext cx="914400" cy="914400"/>
              </a:xfrm>
              <a:prstGeom prst="rect">
                <a:avLst/>
              </a:prstGeom>
            </p:spPr>
          </p:pic>
          <p:sp>
            <p:nvSpPr>
              <p:cNvPr id="27" name="Tekstvak 26">
                <a:extLst>
                  <a:ext uri="{FF2B5EF4-FFF2-40B4-BE49-F238E27FC236}">
                    <a16:creationId xmlns:a16="http://schemas.microsoft.com/office/drawing/2014/main" id="{AC7E5F79-BE1A-4EAD-B403-9F5EA013B75E}"/>
                  </a:ext>
                </a:extLst>
              </p:cNvPr>
              <p:cNvSpPr txBox="1"/>
              <p:nvPr/>
            </p:nvSpPr>
            <p:spPr>
              <a:xfrm>
                <a:off x="5867322" y="1841515"/>
                <a:ext cx="902811" cy="246221"/>
              </a:xfrm>
              <a:prstGeom prst="rect">
                <a:avLst/>
              </a:prstGeom>
              <a:noFill/>
            </p:spPr>
            <p:txBody>
              <a:bodyPr wrap="none" rtlCol="0">
                <a:spAutoFit/>
              </a:bodyPr>
              <a:lstStyle/>
              <a:p>
                <a:r>
                  <a:rPr lang="nl-NL" sz="1000" dirty="0"/>
                  <a:t>Data analyse</a:t>
                </a:r>
                <a:endParaRPr lang="LID4096" sz="1000" dirty="0"/>
              </a:p>
            </p:txBody>
          </p:sp>
          <p:cxnSp>
            <p:nvCxnSpPr>
              <p:cNvPr id="29" name="Verbindingslijn: gebogen 28">
                <a:extLst>
                  <a:ext uri="{FF2B5EF4-FFF2-40B4-BE49-F238E27FC236}">
                    <a16:creationId xmlns:a16="http://schemas.microsoft.com/office/drawing/2014/main" id="{E866243E-43BF-4445-B587-7CD37BAE5571}"/>
                  </a:ext>
                </a:extLst>
              </p:cNvPr>
              <p:cNvCxnSpPr>
                <a:cxnSpLocks/>
              </p:cNvCxnSpPr>
              <p:nvPr/>
            </p:nvCxnSpPr>
            <p:spPr>
              <a:xfrm rot="5400000" flipH="1" flipV="1">
                <a:off x="5222418" y="641817"/>
                <a:ext cx="831497" cy="370822"/>
              </a:xfrm>
              <a:prstGeom prst="bentConnector3">
                <a:avLst>
                  <a:gd name="adj1" fmla="val 101320"/>
                </a:avLst>
              </a:prstGeom>
              <a:ln>
                <a:tailEnd type="triangle"/>
              </a:ln>
            </p:spPr>
            <p:style>
              <a:lnRef idx="1">
                <a:schemeClr val="dk1"/>
              </a:lnRef>
              <a:fillRef idx="0">
                <a:schemeClr val="dk1"/>
              </a:fillRef>
              <a:effectRef idx="0">
                <a:schemeClr val="dk1"/>
              </a:effectRef>
              <a:fontRef idx="minor">
                <a:schemeClr val="tx1"/>
              </a:fontRef>
            </p:style>
          </p:cxnSp>
          <p:sp>
            <p:nvSpPr>
              <p:cNvPr id="30" name="Tekstvak 29">
                <a:extLst>
                  <a:ext uri="{FF2B5EF4-FFF2-40B4-BE49-F238E27FC236}">
                    <a16:creationId xmlns:a16="http://schemas.microsoft.com/office/drawing/2014/main" id="{5235310F-104A-4BB2-9607-29478B08691D}"/>
                  </a:ext>
                </a:extLst>
              </p:cNvPr>
              <p:cNvSpPr txBox="1"/>
              <p:nvPr/>
            </p:nvSpPr>
            <p:spPr>
              <a:xfrm>
                <a:off x="5923132" y="219264"/>
                <a:ext cx="2054180" cy="430887"/>
              </a:xfrm>
              <a:prstGeom prst="rect">
                <a:avLst/>
              </a:prstGeom>
              <a:solidFill>
                <a:schemeClr val="accent6">
                  <a:lumMod val="20000"/>
                  <a:lumOff val="80000"/>
                </a:schemeClr>
              </a:solidFill>
              <a:ln>
                <a:solidFill>
                  <a:schemeClr val="accent6">
                    <a:lumMod val="20000"/>
                    <a:lumOff val="80000"/>
                  </a:schemeClr>
                </a:solidFill>
              </a:ln>
            </p:spPr>
            <p:txBody>
              <a:bodyPr wrap="square" rtlCol="0">
                <a:spAutoFit/>
              </a:bodyPr>
              <a:lstStyle/>
              <a:p>
                <a:r>
                  <a:rPr lang="nl-NL" sz="1100" dirty="0"/>
                  <a:t>Weinig data beschikbaar over recreatieve fietsdrukte</a:t>
                </a:r>
                <a:endParaRPr lang="LID4096" sz="1100" dirty="0"/>
              </a:p>
            </p:txBody>
          </p:sp>
        </p:grpSp>
        <p:cxnSp>
          <p:nvCxnSpPr>
            <p:cNvPr id="25" name="Rechte verbindingslijn met pijl 24">
              <a:extLst>
                <a:ext uri="{FF2B5EF4-FFF2-40B4-BE49-F238E27FC236}">
                  <a16:creationId xmlns:a16="http://schemas.microsoft.com/office/drawing/2014/main" id="{00DB3357-BD2A-48B1-88DA-EFDF0C6B4E66}"/>
                </a:ext>
              </a:extLst>
            </p:cNvPr>
            <p:cNvCxnSpPr/>
            <p:nvPr/>
          </p:nvCxnSpPr>
          <p:spPr>
            <a:xfrm flipH="1">
              <a:off x="5151328" y="1461752"/>
              <a:ext cx="540000" cy="0"/>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grpSp>
      <p:sp>
        <p:nvSpPr>
          <p:cNvPr id="50" name="Tekstvak 49">
            <a:extLst>
              <a:ext uri="{FF2B5EF4-FFF2-40B4-BE49-F238E27FC236}">
                <a16:creationId xmlns:a16="http://schemas.microsoft.com/office/drawing/2014/main" id="{1B20513F-61DC-497E-AEEF-C1788341E225}"/>
              </a:ext>
            </a:extLst>
          </p:cNvPr>
          <p:cNvSpPr txBox="1"/>
          <p:nvPr/>
        </p:nvSpPr>
        <p:spPr>
          <a:xfrm>
            <a:off x="8270345" y="711423"/>
            <a:ext cx="3837807" cy="1569660"/>
          </a:xfrm>
          <a:prstGeom prst="rect">
            <a:avLst/>
          </a:prstGeom>
          <a:noFill/>
        </p:spPr>
        <p:txBody>
          <a:bodyPr wrap="square" rtlCol="0">
            <a:spAutoFit/>
          </a:bodyPr>
          <a:lstStyle/>
          <a:p>
            <a:pPr marL="285750" indent="-285750">
              <a:buFont typeface="Wingdings" panose="05000000000000000000" pitchFamily="2" charset="2"/>
              <a:buChar char="§"/>
            </a:pPr>
            <a:r>
              <a:rPr lang="nl-NL" sz="1600" dirty="0"/>
              <a:t>Opgave is breed bevestigd in gesprekken met stakeholders. </a:t>
            </a:r>
          </a:p>
          <a:p>
            <a:pPr marL="285750" indent="-285750">
              <a:buFont typeface="Wingdings" panose="05000000000000000000" pitchFamily="2" charset="2"/>
              <a:buChar char="§"/>
            </a:pPr>
            <a:r>
              <a:rPr lang="nl-NL" sz="1600" dirty="0"/>
              <a:t>Uit data (analyse) komt dit niet volledig naar voren. </a:t>
            </a:r>
          </a:p>
          <a:p>
            <a:pPr marL="742950" lvl="1" indent="-285750">
              <a:buFont typeface="Wingdings" panose="05000000000000000000" pitchFamily="2" charset="2"/>
              <a:buChar char="§"/>
            </a:pPr>
            <a:r>
              <a:rPr lang="nl-NL" sz="1600" dirty="0"/>
              <a:t>Te weinig data over recreatieve fietsdrukte beschikbaar</a:t>
            </a:r>
            <a:endParaRPr lang="LID4096" sz="1600" dirty="0"/>
          </a:p>
        </p:txBody>
      </p:sp>
      <p:sp>
        <p:nvSpPr>
          <p:cNvPr id="58" name="Tekstvak 57">
            <a:extLst>
              <a:ext uri="{FF2B5EF4-FFF2-40B4-BE49-F238E27FC236}">
                <a16:creationId xmlns:a16="http://schemas.microsoft.com/office/drawing/2014/main" id="{BB0FAB68-56FB-4B5D-8F69-EACD21B20BBA}"/>
              </a:ext>
            </a:extLst>
          </p:cNvPr>
          <p:cNvSpPr txBox="1"/>
          <p:nvPr/>
        </p:nvSpPr>
        <p:spPr>
          <a:xfrm>
            <a:off x="8270345" y="3007258"/>
            <a:ext cx="3837807" cy="1569660"/>
          </a:xfrm>
          <a:prstGeom prst="rect">
            <a:avLst/>
          </a:prstGeom>
          <a:noFill/>
        </p:spPr>
        <p:txBody>
          <a:bodyPr wrap="square" rtlCol="0">
            <a:spAutoFit/>
          </a:bodyPr>
          <a:lstStyle/>
          <a:p>
            <a:pPr marL="285750" indent="-285750">
              <a:buFont typeface="Wingdings" panose="05000000000000000000" pitchFamily="2" charset="2"/>
              <a:buChar char="§"/>
            </a:pPr>
            <a:r>
              <a:rPr lang="nl-NL" sz="1600" dirty="0"/>
              <a:t>Netwerkvergelijking toont 45% overlap tussen utilitair en recreatief netwerk.</a:t>
            </a:r>
          </a:p>
          <a:p>
            <a:pPr marL="285750" indent="-285750">
              <a:buFont typeface="Wingdings" panose="05000000000000000000" pitchFamily="2" charset="2"/>
              <a:buChar char="§"/>
            </a:pPr>
            <a:r>
              <a:rPr lang="nl-NL" sz="1600" dirty="0"/>
              <a:t>Utilitair netwerk heeft ook een functie om bij recreatieve gebieden te komen. </a:t>
            </a:r>
          </a:p>
        </p:txBody>
      </p:sp>
      <p:sp>
        <p:nvSpPr>
          <p:cNvPr id="59" name="Tekstvak 58">
            <a:extLst>
              <a:ext uri="{FF2B5EF4-FFF2-40B4-BE49-F238E27FC236}">
                <a16:creationId xmlns:a16="http://schemas.microsoft.com/office/drawing/2014/main" id="{7D2E8D93-AC50-4C74-9955-EC6F08F66012}"/>
              </a:ext>
            </a:extLst>
          </p:cNvPr>
          <p:cNvSpPr txBox="1"/>
          <p:nvPr/>
        </p:nvSpPr>
        <p:spPr>
          <a:xfrm>
            <a:off x="8264188" y="4962551"/>
            <a:ext cx="3837807" cy="1077218"/>
          </a:xfrm>
          <a:prstGeom prst="rect">
            <a:avLst/>
          </a:prstGeom>
          <a:noFill/>
        </p:spPr>
        <p:txBody>
          <a:bodyPr wrap="square" rtlCol="0">
            <a:spAutoFit/>
          </a:bodyPr>
          <a:lstStyle/>
          <a:p>
            <a:pPr marL="285750" indent="-285750">
              <a:buFont typeface="Wingdings" panose="05000000000000000000" pitchFamily="2" charset="2"/>
              <a:buChar char="§"/>
            </a:pPr>
            <a:r>
              <a:rPr lang="nl-NL" sz="1600" dirty="0"/>
              <a:t>Potentieanalyse toont dat fietsen buiten de bebouwde kom voor inwoners in enkele grote steden beperkt mogelijk is. </a:t>
            </a:r>
          </a:p>
        </p:txBody>
      </p:sp>
    </p:spTree>
    <p:extLst>
      <p:ext uri="{BB962C8B-B14F-4D97-AF65-F5344CB8AC3E}">
        <p14:creationId xmlns:p14="http://schemas.microsoft.com/office/powerpoint/2010/main" val="1397764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5F24507-9E5A-49FA-BFE7-CF0C47F92D6F}"/>
              </a:ext>
            </a:extLst>
          </p:cNvPr>
          <p:cNvSpPr>
            <a:spLocks noGrp="1"/>
          </p:cNvSpPr>
          <p:nvPr>
            <p:ph type="dt" sz="half" idx="10"/>
          </p:nvPr>
        </p:nvSpPr>
        <p:spPr/>
        <p:txBody>
          <a:bodyPr/>
          <a:lstStyle/>
          <a:p>
            <a:fld id="{3078B01D-8BF0-401F-8878-FCA578337766}" type="datetime2">
              <a:rPr lang="nl-NL" smtClean="0"/>
              <a:t>vrijdag 4 juni 2021</a:t>
            </a:fld>
            <a:endParaRPr lang="nl-NL"/>
          </a:p>
        </p:txBody>
      </p:sp>
      <p:sp>
        <p:nvSpPr>
          <p:cNvPr id="3" name="Tijdelijke aanduiding voor dianummer 2">
            <a:extLst>
              <a:ext uri="{FF2B5EF4-FFF2-40B4-BE49-F238E27FC236}">
                <a16:creationId xmlns:a16="http://schemas.microsoft.com/office/drawing/2014/main" id="{26D2049F-DD40-4CFA-8E3F-377ECEAD0BB3}"/>
              </a:ext>
            </a:extLst>
          </p:cNvPr>
          <p:cNvSpPr>
            <a:spLocks noGrp="1"/>
          </p:cNvSpPr>
          <p:nvPr>
            <p:ph type="sldNum" sz="quarter" idx="4"/>
          </p:nvPr>
        </p:nvSpPr>
        <p:spPr/>
        <p:txBody>
          <a:bodyPr/>
          <a:lstStyle/>
          <a:p>
            <a:fld id="{30EB25C8-E9E3-4D25-B37F-35DF7D8D9C13}" type="slidenum">
              <a:rPr lang="nl-NL" smtClean="0"/>
              <a:pPr/>
              <a:t>32</a:t>
            </a:fld>
            <a:endParaRPr lang="nl-NL" dirty="0"/>
          </a:p>
        </p:txBody>
      </p:sp>
      <p:sp>
        <p:nvSpPr>
          <p:cNvPr id="4" name="Titel 1">
            <a:extLst>
              <a:ext uri="{FF2B5EF4-FFF2-40B4-BE49-F238E27FC236}">
                <a16:creationId xmlns:a16="http://schemas.microsoft.com/office/drawing/2014/main" id="{776B3946-E604-4CB3-B257-18F7864DA9D4}"/>
              </a:ext>
            </a:extLst>
          </p:cNvPr>
          <p:cNvSpPr txBox="1">
            <a:spLocks/>
          </p:cNvSpPr>
          <p:nvPr/>
        </p:nvSpPr>
        <p:spPr>
          <a:xfrm>
            <a:off x="333722" y="196398"/>
            <a:ext cx="10658475" cy="430887"/>
          </a:xfrm>
          <a:prstGeom prst="rect">
            <a:avLst/>
          </a:prstGeom>
        </p:spPr>
        <p:txBody>
          <a:bodyPr vert="horz" wrap="square" lIns="0" tIns="0" rIns="0" bIns="0" rtlCol="0" anchor="b">
            <a:spAutoFit/>
          </a:bodyPr>
          <a:lstStyle>
            <a:lvl1pPr algn="l" defTabSz="914400" rtl="0" eaLnBrk="1" latinLnBrk="0" hangingPunct="1">
              <a:lnSpc>
                <a:spcPct val="100000"/>
              </a:lnSpc>
              <a:spcBef>
                <a:spcPct val="0"/>
              </a:spcBef>
              <a:buNone/>
              <a:defRPr sz="3600" b="1" kern="1200">
                <a:solidFill>
                  <a:schemeClr val="tx1"/>
                </a:solidFill>
                <a:latin typeface="+mj-lt"/>
                <a:ea typeface="+mj-ea"/>
                <a:cs typeface="+mj-cs"/>
              </a:defRPr>
            </a:lvl1pPr>
          </a:lstStyle>
          <a:p>
            <a:r>
              <a:rPr lang="nl-NL" sz="2800" dirty="0"/>
              <a:t>Deelconclusies </a:t>
            </a:r>
            <a:endParaRPr lang="LID4096" sz="2800" dirty="0"/>
          </a:p>
        </p:txBody>
      </p:sp>
      <p:grpSp>
        <p:nvGrpSpPr>
          <p:cNvPr id="50" name="Groep 49">
            <a:extLst>
              <a:ext uri="{FF2B5EF4-FFF2-40B4-BE49-F238E27FC236}">
                <a16:creationId xmlns:a16="http://schemas.microsoft.com/office/drawing/2014/main" id="{C47FBD8C-9B0C-4539-9764-D2212102A774}"/>
              </a:ext>
            </a:extLst>
          </p:cNvPr>
          <p:cNvGrpSpPr/>
          <p:nvPr/>
        </p:nvGrpSpPr>
        <p:grpSpPr>
          <a:xfrm>
            <a:off x="359358" y="782459"/>
            <a:ext cx="4292523" cy="1227858"/>
            <a:chOff x="307281" y="4115330"/>
            <a:chExt cx="4292523" cy="1227858"/>
          </a:xfrm>
        </p:grpSpPr>
        <p:sp>
          <p:nvSpPr>
            <p:cNvPr id="11" name="Rechthoek 10">
              <a:extLst>
                <a:ext uri="{FF2B5EF4-FFF2-40B4-BE49-F238E27FC236}">
                  <a16:creationId xmlns:a16="http://schemas.microsoft.com/office/drawing/2014/main" id="{9E81C79B-4878-442E-BFDF-8FF2A8B06183}"/>
                </a:ext>
              </a:extLst>
            </p:cNvPr>
            <p:cNvSpPr/>
            <p:nvPr/>
          </p:nvSpPr>
          <p:spPr>
            <a:xfrm>
              <a:off x="344171" y="4398135"/>
              <a:ext cx="3261450" cy="430887"/>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44" name="Rechthoek 43">
              <a:extLst>
                <a:ext uri="{FF2B5EF4-FFF2-40B4-BE49-F238E27FC236}">
                  <a16:creationId xmlns:a16="http://schemas.microsoft.com/office/drawing/2014/main" id="{E485A556-DE42-482E-9A62-3B9F302F7136}"/>
                </a:ext>
              </a:extLst>
            </p:cNvPr>
            <p:cNvSpPr/>
            <p:nvPr/>
          </p:nvSpPr>
          <p:spPr>
            <a:xfrm>
              <a:off x="344170" y="4398135"/>
              <a:ext cx="2920623" cy="43088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45" name="Tekstvak 44">
              <a:extLst>
                <a:ext uri="{FF2B5EF4-FFF2-40B4-BE49-F238E27FC236}">
                  <a16:creationId xmlns:a16="http://schemas.microsoft.com/office/drawing/2014/main" id="{7141B654-4DE2-4AA7-BB6B-F9AE12479BA2}"/>
                </a:ext>
              </a:extLst>
            </p:cNvPr>
            <p:cNvSpPr txBox="1"/>
            <p:nvPr/>
          </p:nvSpPr>
          <p:spPr>
            <a:xfrm>
              <a:off x="702602" y="4115330"/>
              <a:ext cx="2473754" cy="246221"/>
            </a:xfrm>
            <a:prstGeom prst="rect">
              <a:avLst/>
            </a:prstGeom>
            <a:noFill/>
          </p:spPr>
          <p:txBody>
            <a:bodyPr wrap="none" rtlCol="0">
              <a:spAutoFit/>
            </a:bodyPr>
            <a:lstStyle/>
            <a:p>
              <a:r>
                <a:rPr lang="nl-NL" sz="1000" dirty="0"/>
                <a:t>Verharding in Noord-Holland en Utrecht</a:t>
              </a:r>
              <a:endParaRPr lang="LID4096" sz="1000" dirty="0"/>
            </a:p>
          </p:txBody>
        </p:sp>
        <p:sp>
          <p:nvSpPr>
            <p:cNvPr id="48" name="Tekstvak 47">
              <a:extLst>
                <a:ext uri="{FF2B5EF4-FFF2-40B4-BE49-F238E27FC236}">
                  <a16:creationId xmlns:a16="http://schemas.microsoft.com/office/drawing/2014/main" id="{4333E3F0-6660-422E-98FD-819EAAC13133}"/>
                </a:ext>
              </a:extLst>
            </p:cNvPr>
            <p:cNvSpPr txBox="1"/>
            <p:nvPr/>
          </p:nvSpPr>
          <p:spPr>
            <a:xfrm>
              <a:off x="307281" y="4597228"/>
              <a:ext cx="761747" cy="246221"/>
            </a:xfrm>
            <a:prstGeom prst="rect">
              <a:avLst/>
            </a:prstGeom>
            <a:noFill/>
          </p:spPr>
          <p:txBody>
            <a:bodyPr wrap="none" rtlCol="0">
              <a:spAutoFit/>
            </a:bodyPr>
            <a:lstStyle/>
            <a:p>
              <a:r>
                <a:rPr lang="nl-NL" sz="1000" b="1" dirty="0">
                  <a:solidFill>
                    <a:schemeClr val="bg1"/>
                  </a:solidFill>
                </a:rPr>
                <a:t>%verhard</a:t>
              </a:r>
              <a:endParaRPr lang="LID4096" sz="1000" b="1" dirty="0">
                <a:solidFill>
                  <a:schemeClr val="bg1"/>
                </a:solidFill>
              </a:endParaRPr>
            </a:p>
          </p:txBody>
        </p:sp>
        <p:sp>
          <p:nvSpPr>
            <p:cNvPr id="49" name="Tekstvak 48">
              <a:extLst>
                <a:ext uri="{FF2B5EF4-FFF2-40B4-BE49-F238E27FC236}">
                  <a16:creationId xmlns:a16="http://schemas.microsoft.com/office/drawing/2014/main" id="{E996B206-8043-4E55-9E72-5C35722C17D7}"/>
                </a:ext>
              </a:extLst>
            </p:cNvPr>
            <p:cNvSpPr txBox="1"/>
            <p:nvPr/>
          </p:nvSpPr>
          <p:spPr>
            <a:xfrm>
              <a:off x="3605621" y="4137487"/>
              <a:ext cx="994183" cy="246221"/>
            </a:xfrm>
            <a:prstGeom prst="rect">
              <a:avLst/>
            </a:prstGeom>
            <a:noFill/>
          </p:spPr>
          <p:txBody>
            <a:bodyPr wrap="none" rtlCol="0">
              <a:spAutoFit/>
            </a:bodyPr>
            <a:lstStyle/>
            <a:p>
              <a:r>
                <a:rPr lang="nl-NL" sz="1000" b="1" dirty="0"/>
                <a:t>%</a:t>
              </a:r>
              <a:r>
                <a:rPr lang="nl-NL" sz="1000" b="1" dirty="0" err="1"/>
                <a:t>halfverhard</a:t>
              </a:r>
              <a:endParaRPr lang="LID4096" sz="1000" b="1" dirty="0"/>
            </a:p>
          </p:txBody>
        </p:sp>
        <p:cxnSp>
          <p:nvCxnSpPr>
            <p:cNvPr id="32" name="Rechte verbindingslijn met pijl 31">
              <a:extLst>
                <a:ext uri="{FF2B5EF4-FFF2-40B4-BE49-F238E27FC236}">
                  <a16:creationId xmlns:a16="http://schemas.microsoft.com/office/drawing/2014/main" id="{B089B557-45DF-43FE-8DFC-688CE4FDECBB}"/>
                </a:ext>
              </a:extLst>
            </p:cNvPr>
            <p:cNvCxnSpPr>
              <a:cxnSpLocks/>
            </p:cNvCxnSpPr>
            <p:nvPr/>
          </p:nvCxnSpPr>
          <p:spPr>
            <a:xfrm flipH="1">
              <a:off x="3490175" y="4361551"/>
              <a:ext cx="353485" cy="1615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7" name="Rechte verbindingslijn met pijl 46">
              <a:extLst>
                <a:ext uri="{FF2B5EF4-FFF2-40B4-BE49-F238E27FC236}">
                  <a16:creationId xmlns:a16="http://schemas.microsoft.com/office/drawing/2014/main" id="{7A8B87C7-55F5-413A-A559-43F8533610C4}"/>
                </a:ext>
              </a:extLst>
            </p:cNvPr>
            <p:cNvCxnSpPr/>
            <p:nvPr/>
          </p:nvCxnSpPr>
          <p:spPr>
            <a:xfrm>
              <a:off x="1792424" y="4843449"/>
              <a:ext cx="0" cy="29210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7" name="Tekstvak 56">
              <a:extLst>
                <a:ext uri="{FF2B5EF4-FFF2-40B4-BE49-F238E27FC236}">
                  <a16:creationId xmlns:a16="http://schemas.microsoft.com/office/drawing/2014/main" id="{8865789B-8781-4164-B82B-F82889F9036E}"/>
                </a:ext>
              </a:extLst>
            </p:cNvPr>
            <p:cNvSpPr txBox="1"/>
            <p:nvPr/>
          </p:nvSpPr>
          <p:spPr>
            <a:xfrm>
              <a:off x="702602" y="5096967"/>
              <a:ext cx="2454518" cy="246221"/>
            </a:xfrm>
            <a:prstGeom prst="rect">
              <a:avLst/>
            </a:prstGeom>
            <a:noFill/>
          </p:spPr>
          <p:txBody>
            <a:bodyPr wrap="none" rtlCol="0">
              <a:spAutoFit/>
            </a:bodyPr>
            <a:lstStyle/>
            <a:p>
              <a:r>
                <a:rPr lang="nl-NL" sz="1000" dirty="0"/>
                <a:t>Geen opgave voor upgraden verharding</a:t>
              </a:r>
              <a:endParaRPr lang="LID4096" sz="1000" dirty="0"/>
            </a:p>
          </p:txBody>
        </p:sp>
      </p:grpSp>
      <p:grpSp>
        <p:nvGrpSpPr>
          <p:cNvPr id="54" name="Groep 53">
            <a:extLst>
              <a:ext uri="{FF2B5EF4-FFF2-40B4-BE49-F238E27FC236}">
                <a16:creationId xmlns:a16="http://schemas.microsoft.com/office/drawing/2014/main" id="{F1286380-5DCB-49BE-B1D6-4CB04E72B227}"/>
              </a:ext>
            </a:extLst>
          </p:cNvPr>
          <p:cNvGrpSpPr/>
          <p:nvPr/>
        </p:nvGrpSpPr>
        <p:grpSpPr>
          <a:xfrm>
            <a:off x="396247" y="2417415"/>
            <a:ext cx="4821791" cy="1840448"/>
            <a:chOff x="5692711" y="4306432"/>
            <a:chExt cx="4821791" cy="1840448"/>
          </a:xfrm>
        </p:grpSpPr>
        <p:sp>
          <p:nvSpPr>
            <p:cNvPr id="51" name="Wolk 50">
              <a:extLst>
                <a:ext uri="{FF2B5EF4-FFF2-40B4-BE49-F238E27FC236}">
                  <a16:creationId xmlns:a16="http://schemas.microsoft.com/office/drawing/2014/main" id="{0AEE6869-0D70-44D5-97EF-5E2338F722CC}"/>
                </a:ext>
              </a:extLst>
            </p:cNvPr>
            <p:cNvSpPr/>
            <p:nvPr/>
          </p:nvSpPr>
          <p:spPr>
            <a:xfrm rot="321375">
              <a:off x="5692711" y="4306432"/>
              <a:ext cx="2520689" cy="1733760"/>
            </a:xfrm>
            <a:prstGeom prst="cloud">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pic>
          <p:nvPicPr>
            <p:cNvPr id="67" name="Graphic 66">
              <a:extLst>
                <a:ext uri="{FF2B5EF4-FFF2-40B4-BE49-F238E27FC236}">
                  <a16:creationId xmlns:a16="http://schemas.microsoft.com/office/drawing/2014/main" id="{C9ACA297-E1E2-4C19-967D-363296BB30A6}"/>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19492" r="18711"/>
            <a:stretch/>
          </p:blipFill>
          <p:spPr>
            <a:xfrm>
              <a:off x="6014936" y="4706525"/>
              <a:ext cx="1876237" cy="593883"/>
            </a:xfrm>
            <a:prstGeom prst="rect">
              <a:avLst/>
            </a:prstGeom>
          </p:spPr>
        </p:pic>
        <p:sp>
          <p:nvSpPr>
            <p:cNvPr id="60" name="Tekstvak 59">
              <a:extLst>
                <a:ext uri="{FF2B5EF4-FFF2-40B4-BE49-F238E27FC236}">
                  <a16:creationId xmlns:a16="http://schemas.microsoft.com/office/drawing/2014/main" id="{B3BDDC95-C118-4BDE-8865-7DADC8A04DC6}"/>
                </a:ext>
              </a:extLst>
            </p:cNvPr>
            <p:cNvSpPr txBox="1"/>
            <p:nvPr/>
          </p:nvSpPr>
          <p:spPr>
            <a:xfrm>
              <a:off x="6096000" y="4448274"/>
              <a:ext cx="865943" cy="215444"/>
            </a:xfrm>
            <a:prstGeom prst="rect">
              <a:avLst/>
            </a:prstGeom>
            <a:noFill/>
          </p:spPr>
          <p:txBody>
            <a:bodyPr wrap="none" rtlCol="0">
              <a:spAutoFit/>
            </a:bodyPr>
            <a:lstStyle/>
            <a:p>
              <a:r>
                <a:rPr lang="nl-NL" sz="800" i="1" dirty="0"/>
                <a:t>stedelijk gebied</a:t>
              </a:r>
              <a:endParaRPr lang="LID4096" sz="800" i="1" dirty="0"/>
            </a:p>
          </p:txBody>
        </p:sp>
        <p:pic>
          <p:nvPicPr>
            <p:cNvPr id="64" name="Graphic 63" descr="Markering met effen opvulling">
              <a:extLst>
                <a:ext uri="{FF2B5EF4-FFF2-40B4-BE49-F238E27FC236}">
                  <a16:creationId xmlns:a16="http://schemas.microsoft.com/office/drawing/2014/main" id="{E83962D4-5364-44BD-8DA2-B9F61B92A7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34936" y="4791381"/>
              <a:ext cx="360000" cy="360000"/>
            </a:xfrm>
            <a:prstGeom prst="rect">
              <a:avLst/>
            </a:prstGeom>
          </p:spPr>
        </p:pic>
        <p:pic>
          <p:nvPicPr>
            <p:cNvPr id="66" name="Graphic 65" descr="Markering met effen opvulling">
              <a:extLst>
                <a:ext uri="{FF2B5EF4-FFF2-40B4-BE49-F238E27FC236}">
                  <a16:creationId xmlns:a16="http://schemas.microsoft.com/office/drawing/2014/main" id="{5D65CDE7-40A5-453C-A0A8-6B6C98FE394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708551" y="4823466"/>
              <a:ext cx="360000" cy="360000"/>
            </a:xfrm>
            <a:prstGeom prst="rect">
              <a:avLst/>
            </a:prstGeom>
          </p:spPr>
        </p:pic>
        <p:sp>
          <p:nvSpPr>
            <p:cNvPr id="68" name="Tekstvak 67">
              <a:extLst>
                <a:ext uri="{FF2B5EF4-FFF2-40B4-BE49-F238E27FC236}">
                  <a16:creationId xmlns:a16="http://schemas.microsoft.com/office/drawing/2014/main" id="{96F2B68E-0A6D-4B94-A041-B72D55F28625}"/>
                </a:ext>
              </a:extLst>
            </p:cNvPr>
            <p:cNvSpPr txBox="1"/>
            <p:nvPr/>
          </p:nvSpPr>
          <p:spPr>
            <a:xfrm>
              <a:off x="6563456" y="5177296"/>
              <a:ext cx="1327717" cy="369332"/>
            </a:xfrm>
            <a:prstGeom prst="rect">
              <a:avLst/>
            </a:prstGeom>
            <a:noFill/>
          </p:spPr>
          <p:txBody>
            <a:bodyPr wrap="square" rtlCol="0">
              <a:spAutoFit/>
            </a:bodyPr>
            <a:lstStyle/>
            <a:p>
              <a:r>
                <a:rPr lang="nl-NL" sz="900" dirty="0"/>
                <a:t>Verbindende schakels in recreatief netwerk</a:t>
              </a:r>
              <a:endParaRPr lang="LID4096" sz="900" dirty="0"/>
            </a:p>
          </p:txBody>
        </p:sp>
        <p:cxnSp>
          <p:nvCxnSpPr>
            <p:cNvPr id="53" name="Verbindingslijn: gebogen 52">
              <a:extLst>
                <a:ext uri="{FF2B5EF4-FFF2-40B4-BE49-F238E27FC236}">
                  <a16:creationId xmlns:a16="http://schemas.microsoft.com/office/drawing/2014/main" id="{3D3C3B0C-E4C8-40B7-B2FC-6BCFEEF09BFA}"/>
                </a:ext>
              </a:extLst>
            </p:cNvPr>
            <p:cNvCxnSpPr>
              <a:cxnSpLocks/>
            </p:cNvCxnSpPr>
            <p:nvPr/>
          </p:nvCxnSpPr>
          <p:spPr>
            <a:xfrm rot="16200000" flipH="1">
              <a:off x="7785575" y="4935182"/>
              <a:ext cx="276998" cy="1438511"/>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
          <p:nvSpPr>
            <p:cNvPr id="69" name="Tekstvak 68">
              <a:extLst>
                <a:ext uri="{FF2B5EF4-FFF2-40B4-BE49-F238E27FC236}">
                  <a16:creationId xmlns:a16="http://schemas.microsoft.com/office/drawing/2014/main" id="{F162F012-A1AD-4C38-8006-12CB571DB5CD}"/>
                </a:ext>
              </a:extLst>
            </p:cNvPr>
            <p:cNvSpPr txBox="1"/>
            <p:nvPr/>
          </p:nvSpPr>
          <p:spPr>
            <a:xfrm>
              <a:off x="8701305" y="5592882"/>
              <a:ext cx="1813197" cy="553998"/>
            </a:xfrm>
            <a:prstGeom prst="rect">
              <a:avLst/>
            </a:prstGeom>
            <a:solidFill>
              <a:schemeClr val="accent6">
                <a:lumMod val="20000"/>
                <a:lumOff val="80000"/>
              </a:schemeClr>
            </a:solidFill>
            <a:ln>
              <a:solidFill>
                <a:schemeClr val="accent6">
                  <a:lumMod val="20000"/>
                  <a:lumOff val="80000"/>
                </a:schemeClr>
              </a:solidFill>
            </a:ln>
          </p:spPr>
          <p:txBody>
            <a:bodyPr wrap="square" rtlCol="0">
              <a:spAutoFit/>
            </a:bodyPr>
            <a:lstStyle/>
            <a:p>
              <a:r>
                <a:rPr lang="nl-NL" sz="1000" dirty="0"/>
                <a:t>Vaak meeprofiteren op verbeteringen vanuit utilitair oogpunt</a:t>
              </a:r>
              <a:endParaRPr lang="LID4096" sz="1000" dirty="0"/>
            </a:p>
          </p:txBody>
        </p:sp>
      </p:grpSp>
      <p:grpSp>
        <p:nvGrpSpPr>
          <p:cNvPr id="55" name="Groep 54">
            <a:extLst>
              <a:ext uri="{FF2B5EF4-FFF2-40B4-BE49-F238E27FC236}">
                <a16:creationId xmlns:a16="http://schemas.microsoft.com/office/drawing/2014/main" id="{689C54AF-AE86-4A6E-887F-F135B9A810FB}"/>
              </a:ext>
            </a:extLst>
          </p:cNvPr>
          <p:cNvGrpSpPr/>
          <p:nvPr/>
        </p:nvGrpSpPr>
        <p:grpSpPr>
          <a:xfrm>
            <a:off x="538472" y="4552125"/>
            <a:ext cx="5100923" cy="1818904"/>
            <a:chOff x="2843332" y="5003001"/>
            <a:chExt cx="5100923" cy="1818904"/>
          </a:xfrm>
        </p:grpSpPr>
        <p:sp>
          <p:nvSpPr>
            <p:cNvPr id="70" name="Wolk 69">
              <a:extLst>
                <a:ext uri="{FF2B5EF4-FFF2-40B4-BE49-F238E27FC236}">
                  <a16:creationId xmlns:a16="http://schemas.microsoft.com/office/drawing/2014/main" id="{30F677D0-D704-4F60-8FF6-9182E484BB25}"/>
                </a:ext>
              </a:extLst>
            </p:cNvPr>
            <p:cNvSpPr/>
            <p:nvPr/>
          </p:nvSpPr>
          <p:spPr>
            <a:xfrm rot="321375">
              <a:off x="2843332" y="5003001"/>
              <a:ext cx="2520689" cy="1733760"/>
            </a:xfrm>
            <a:prstGeom prst="cloud">
              <a:avLst/>
            </a:prstGeom>
            <a:solidFill>
              <a:schemeClr val="accent5">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71" name="Tekstvak 70">
              <a:extLst>
                <a:ext uri="{FF2B5EF4-FFF2-40B4-BE49-F238E27FC236}">
                  <a16:creationId xmlns:a16="http://schemas.microsoft.com/office/drawing/2014/main" id="{F6EDCB08-9B8F-43A2-99FC-6B0D4A1B224B}"/>
                </a:ext>
              </a:extLst>
            </p:cNvPr>
            <p:cNvSpPr txBox="1"/>
            <p:nvPr/>
          </p:nvSpPr>
          <p:spPr>
            <a:xfrm>
              <a:off x="3231155" y="5152960"/>
              <a:ext cx="883575" cy="215444"/>
            </a:xfrm>
            <a:prstGeom prst="rect">
              <a:avLst/>
            </a:prstGeom>
            <a:noFill/>
          </p:spPr>
          <p:txBody>
            <a:bodyPr wrap="none" rtlCol="0">
              <a:spAutoFit/>
            </a:bodyPr>
            <a:lstStyle/>
            <a:p>
              <a:r>
                <a:rPr lang="nl-NL" sz="800" i="1" dirty="0"/>
                <a:t>landelijk gebied</a:t>
              </a:r>
              <a:endParaRPr lang="LID4096" sz="800" i="1" dirty="0"/>
            </a:p>
          </p:txBody>
        </p:sp>
        <p:pic>
          <p:nvPicPr>
            <p:cNvPr id="73" name="Graphic 72">
              <a:extLst>
                <a:ext uri="{FF2B5EF4-FFF2-40B4-BE49-F238E27FC236}">
                  <a16:creationId xmlns:a16="http://schemas.microsoft.com/office/drawing/2014/main" id="{F509A680-F3A2-44CC-8D3F-6394F0D63C14}"/>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19492" r="18711"/>
            <a:stretch/>
          </p:blipFill>
          <p:spPr>
            <a:xfrm>
              <a:off x="3186791" y="5403301"/>
              <a:ext cx="1876237" cy="593883"/>
            </a:xfrm>
            <a:prstGeom prst="rect">
              <a:avLst/>
            </a:prstGeom>
          </p:spPr>
        </p:pic>
        <p:pic>
          <p:nvPicPr>
            <p:cNvPr id="74" name="Graphic 73" descr="Markering met effen opvulling">
              <a:extLst>
                <a:ext uri="{FF2B5EF4-FFF2-40B4-BE49-F238E27FC236}">
                  <a16:creationId xmlns:a16="http://schemas.microsoft.com/office/drawing/2014/main" id="{9702C0E9-63F0-4DCD-ACAD-39E02D9C63F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006791" y="5488157"/>
              <a:ext cx="360000" cy="360000"/>
            </a:xfrm>
            <a:prstGeom prst="rect">
              <a:avLst/>
            </a:prstGeom>
          </p:spPr>
        </p:pic>
        <p:pic>
          <p:nvPicPr>
            <p:cNvPr id="75" name="Graphic 74" descr="Markering met effen opvulling">
              <a:extLst>
                <a:ext uri="{FF2B5EF4-FFF2-40B4-BE49-F238E27FC236}">
                  <a16:creationId xmlns:a16="http://schemas.microsoft.com/office/drawing/2014/main" id="{A6F14DCA-903D-4843-AD81-C267973ECB0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880406" y="5520242"/>
              <a:ext cx="360000" cy="360000"/>
            </a:xfrm>
            <a:prstGeom prst="rect">
              <a:avLst/>
            </a:prstGeom>
          </p:spPr>
        </p:pic>
        <p:sp>
          <p:nvSpPr>
            <p:cNvPr id="76" name="Tekstvak 75">
              <a:extLst>
                <a:ext uri="{FF2B5EF4-FFF2-40B4-BE49-F238E27FC236}">
                  <a16:creationId xmlns:a16="http://schemas.microsoft.com/office/drawing/2014/main" id="{0E27922C-F8E1-4EBF-B009-5922F88FFC37}"/>
                </a:ext>
              </a:extLst>
            </p:cNvPr>
            <p:cNvSpPr txBox="1"/>
            <p:nvPr/>
          </p:nvSpPr>
          <p:spPr>
            <a:xfrm>
              <a:off x="3749989" y="5911873"/>
              <a:ext cx="1282723" cy="230832"/>
            </a:xfrm>
            <a:prstGeom prst="rect">
              <a:avLst/>
            </a:prstGeom>
            <a:noFill/>
          </p:spPr>
          <p:txBody>
            <a:bodyPr wrap="square" rtlCol="0">
              <a:spAutoFit/>
            </a:bodyPr>
            <a:lstStyle/>
            <a:p>
              <a:r>
                <a:rPr lang="nl-NL" sz="900" dirty="0"/>
                <a:t>recreatief netwerk</a:t>
              </a:r>
              <a:endParaRPr lang="LID4096" sz="900" dirty="0"/>
            </a:p>
          </p:txBody>
        </p:sp>
        <p:cxnSp>
          <p:nvCxnSpPr>
            <p:cNvPr id="77" name="Verbindingslijn: gebogen 76">
              <a:extLst>
                <a:ext uri="{FF2B5EF4-FFF2-40B4-BE49-F238E27FC236}">
                  <a16:creationId xmlns:a16="http://schemas.microsoft.com/office/drawing/2014/main" id="{479B3EDD-D377-49DC-9E8C-7D4824317DB9}"/>
                </a:ext>
              </a:extLst>
            </p:cNvPr>
            <p:cNvCxnSpPr>
              <a:cxnSpLocks/>
            </p:cNvCxnSpPr>
            <p:nvPr/>
          </p:nvCxnSpPr>
          <p:spPr>
            <a:xfrm rot="16200000" flipH="1">
              <a:off x="4805205" y="5531060"/>
              <a:ext cx="276998" cy="1438511"/>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
          <p:nvSpPr>
            <p:cNvPr id="78" name="Tekstvak 77">
              <a:extLst>
                <a:ext uri="{FF2B5EF4-FFF2-40B4-BE49-F238E27FC236}">
                  <a16:creationId xmlns:a16="http://schemas.microsoft.com/office/drawing/2014/main" id="{7CE9C571-1B99-4048-9ED2-41A37F6FDA82}"/>
                </a:ext>
              </a:extLst>
            </p:cNvPr>
            <p:cNvSpPr txBox="1"/>
            <p:nvPr/>
          </p:nvSpPr>
          <p:spPr>
            <a:xfrm>
              <a:off x="5746279" y="6114019"/>
              <a:ext cx="2197976" cy="707886"/>
            </a:xfrm>
            <a:prstGeom prst="rect">
              <a:avLst/>
            </a:prstGeom>
            <a:solidFill>
              <a:schemeClr val="accent6">
                <a:lumMod val="20000"/>
                <a:lumOff val="80000"/>
              </a:schemeClr>
            </a:solidFill>
            <a:ln>
              <a:solidFill>
                <a:schemeClr val="accent6">
                  <a:lumMod val="20000"/>
                  <a:lumOff val="80000"/>
                </a:schemeClr>
              </a:solidFill>
            </a:ln>
          </p:spPr>
          <p:txBody>
            <a:bodyPr wrap="square" rtlCol="0">
              <a:spAutoFit/>
            </a:bodyPr>
            <a:lstStyle/>
            <a:p>
              <a:r>
                <a:rPr lang="nl-NL" sz="1000" dirty="0"/>
                <a:t>Opgaven oppakken vanuit recreatief oogpunt, want kan niet altijd meegeprofiteerd worden van utilitaire investeringen </a:t>
              </a:r>
              <a:endParaRPr lang="LID4096" sz="1000" dirty="0"/>
            </a:p>
          </p:txBody>
        </p:sp>
      </p:grpSp>
      <p:sp>
        <p:nvSpPr>
          <p:cNvPr id="79" name="Tekstvak 78">
            <a:extLst>
              <a:ext uri="{FF2B5EF4-FFF2-40B4-BE49-F238E27FC236}">
                <a16:creationId xmlns:a16="http://schemas.microsoft.com/office/drawing/2014/main" id="{9E772F74-989E-441C-A278-F2A06E56D6F9}"/>
              </a:ext>
            </a:extLst>
          </p:cNvPr>
          <p:cNvSpPr txBox="1"/>
          <p:nvPr/>
        </p:nvSpPr>
        <p:spPr>
          <a:xfrm>
            <a:off x="7096347" y="686878"/>
            <a:ext cx="4707608" cy="1323439"/>
          </a:xfrm>
          <a:prstGeom prst="rect">
            <a:avLst/>
          </a:prstGeom>
          <a:noFill/>
        </p:spPr>
        <p:txBody>
          <a:bodyPr wrap="square" rtlCol="0">
            <a:spAutoFit/>
          </a:bodyPr>
          <a:lstStyle/>
          <a:p>
            <a:pPr marL="285750" indent="-285750">
              <a:buFont typeface="Wingdings" panose="05000000000000000000" pitchFamily="2" charset="2"/>
              <a:buChar char="§"/>
            </a:pPr>
            <a:r>
              <a:rPr lang="nl-NL" sz="1600" dirty="0"/>
              <a:t>Geen opgave voor upgraden verharding in beide provincies.</a:t>
            </a:r>
          </a:p>
          <a:p>
            <a:pPr marL="742950" lvl="1" indent="-285750">
              <a:buFont typeface="Wingdings" panose="05000000000000000000" pitchFamily="2" charset="2"/>
              <a:buChar char="§"/>
            </a:pPr>
            <a:r>
              <a:rPr lang="nl-NL" sz="1600" dirty="0"/>
              <a:t>Gezien mate verstedelijking in deze provincies, kan hier in andere provincies wel een opgave liggen. </a:t>
            </a:r>
          </a:p>
        </p:txBody>
      </p:sp>
      <p:sp>
        <p:nvSpPr>
          <p:cNvPr id="81" name="Tekstvak 80">
            <a:extLst>
              <a:ext uri="{FF2B5EF4-FFF2-40B4-BE49-F238E27FC236}">
                <a16:creationId xmlns:a16="http://schemas.microsoft.com/office/drawing/2014/main" id="{403CACCD-9029-4C4B-935D-96CCCA72BE08}"/>
              </a:ext>
            </a:extLst>
          </p:cNvPr>
          <p:cNvSpPr txBox="1"/>
          <p:nvPr/>
        </p:nvSpPr>
        <p:spPr>
          <a:xfrm>
            <a:off x="7096347" y="2907100"/>
            <a:ext cx="4707608" cy="830997"/>
          </a:xfrm>
          <a:prstGeom prst="rect">
            <a:avLst/>
          </a:prstGeom>
          <a:noFill/>
        </p:spPr>
        <p:txBody>
          <a:bodyPr wrap="square" rtlCol="0">
            <a:spAutoFit/>
          </a:bodyPr>
          <a:lstStyle/>
          <a:p>
            <a:pPr marL="285750" indent="-285750">
              <a:buFont typeface="Wingdings" panose="05000000000000000000" pitchFamily="2" charset="2"/>
              <a:buChar char="§"/>
            </a:pPr>
            <a:r>
              <a:rPr lang="nl-NL" sz="1600" dirty="0"/>
              <a:t>Verbindende schakels uit recreatief netwerk in stedelijk gebied kunnen vaak meeprofiteren op utilitaire investeringen. </a:t>
            </a:r>
          </a:p>
        </p:txBody>
      </p:sp>
      <p:sp>
        <p:nvSpPr>
          <p:cNvPr id="82" name="Tekstvak 81">
            <a:extLst>
              <a:ext uri="{FF2B5EF4-FFF2-40B4-BE49-F238E27FC236}">
                <a16:creationId xmlns:a16="http://schemas.microsoft.com/office/drawing/2014/main" id="{D9F1A08F-2141-42A9-89BC-E85189CEF6A9}"/>
              </a:ext>
            </a:extLst>
          </p:cNvPr>
          <p:cNvSpPr txBox="1"/>
          <p:nvPr/>
        </p:nvSpPr>
        <p:spPr>
          <a:xfrm>
            <a:off x="7096348" y="4522134"/>
            <a:ext cx="4707607" cy="1569660"/>
          </a:xfrm>
          <a:prstGeom prst="rect">
            <a:avLst/>
          </a:prstGeom>
          <a:noFill/>
        </p:spPr>
        <p:txBody>
          <a:bodyPr wrap="square" rtlCol="0">
            <a:spAutoFit/>
          </a:bodyPr>
          <a:lstStyle/>
          <a:p>
            <a:pPr marL="285750" indent="-285750">
              <a:buFont typeface="Wingdings" panose="05000000000000000000" pitchFamily="2" charset="2"/>
              <a:buChar char="§"/>
            </a:pPr>
            <a:r>
              <a:rPr lang="nl-NL" sz="1600" dirty="0"/>
              <a:t>In landelijk gebied liggen opgaven vanuit recreatief oogpunt. </a:t>
            </a:r>
          </a:p>
          <a:p>
            <a:pPr marL="742950" lvl="1" indent="-285750">
              <a:buFont typeface="Wingdings" panose="05000000000000000000" pitchFamily="2" charset="2"/>
              <a:buChar char="§"/>
            </a:pPr>
            <a:r>
              <a:rPr lang="nl-NL" sz="1600" dirty="0"/>
              <a:t>Utilitair netwerk is daar minder uitgebreid en recreatief netwerk kan niet altijd meeprofiteren van utilitaire investeringen. </a:t>
            </a:r>
          </a:p>
          <a:p>
            <a:pPr marL="742950" lvl="1" indent="-285750">
              <a:buFont typeface="Wingdings" panose="05000000000000000000" pitchFamily="2" charset="2"/>
              <a:buChar char="§"/>
            </a:pPr>
            <a:r>
              <a:rPr lang="nl-NL" sz="1600" dirty="0"/>
              <a:t>Vb. fietspaden aanleggen langs dijkwegen</a:t>
            </a:r>
          </a:p>
        </p:txBody>
      </p:sp>
    </p:spTree>
    <p:extLst>
      <p:ext uri="{BB962C8B-B14F-4D97-AF65-F5344CB8AC3E}">
        <p14:creationId xmlns:p14="http://schemas.microsoft.com/office/powerpoint/2010/main" val="6363790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289BA81-3709-4931-BB96-1E6493F62BCA}"/>
              </a:ext>
            </a:extLst>
          </p:cNvPr>
          <p:cNvSpPr>
            <a:spLocks noGrp="1"/>
          </p:cNvSpPr>
          <p:nvPr>
            <p:ph type="dt" sz="half" idx="10"/>
          </p:nvPr>
        </p:nvSpPr>
        <p:spPr/>
        <p:txBody>
          <a:bodyPr/>
          <a:lstStyle/>
          <a:p>
            <a:fld id="{3078B01D-8BF0-401F-8878-FCA578337766}" type="datetime2">
              <a:rPr lang="nl-NL" smtClean="0"/>
              <a:t>vrijdag 4 juni 2021</a:t>
            </a:fld>
            <a:endParaRPr lang="nl-NL"/>
          </a:p>
        </p:txBody>
      </p:sp>
      <p:sp>
        <p:nvSpPr>
          <p:cNvPr id="3" name="Tijdelijke aanduiding voor dianummer 2">
            <a:extLst>
              <a:ext uri="{FF2B5EF4-FFF2-40B4-BE49-F238E27FC236}">
                <a16:creationId xmlns:a16="http://schemas.microsoft.com/office/drawing/2014/main" id="{55738352-E1FF-4C8F-B022-ED337BA3A2CF}"/>
              </a:ext>
            </a:extLst>
          </p:cNvPr>
          <p:cNvSpPr>
            <a:spLocks noGrp="1"/>
          </p:cNvSpPr>
          <p:nvPr>
            <p:ph type="sldNum" sz="quarter" idx="4"/>
          </p:nvPr>
        </p:nvSpPr>
        <p:spPr/>
        <p:txBody>
          <a:bodyPr/>
          <a:lstStyle/>
          <a:p>
            <a:fld id="{30EB25C8-E9E3-4D25-B37F-35DF7D8D9C13}" type="slidenum">
              <a:rPr lang="nl-NL" smtClean="0"/>
              <a:pPr/>
              <a:t>33</a:t>
            </a:fld>
            <a:endParaRPr lang="nl-NL" dirty="0"/>
          </a:p>
        </p:txBody>
      </p:sp>
      <p:grpSp>
        <p:nvGrpSpPr>
          <p:cNvPr id="4" name="Groep 3">
            <a:extLst>
              <a:ext uri="{FF2B5EF4-FFF2-40B4-BE49-F238E27FC236}">
                <a16:creationId xmlns:a16="http://schemas.microsoft.com/office/drawing/2014/main" id="{9D7E190A-7729-4595-BF8C-19330A39C758}"/>
              </a:ext>
            </a:extLst>
          </p:cNvPr>
          <p:cNvGrpSpPr/>
          <p:nvPr/>
        </p:nvGrpSpPr>
        <p:grpSpPr>
          <a:xfrm>
            <a:off x="332201" y="847648"/>
            <a:ext cx="4783484" cy="1271030"/>
            <a:chOff x="333722" y="1342062"/>
            <a:chExt cx="4783484" cy="1271030"/>
          </a:xfrm>
        </p:grpSpPr>
        <p:cxnSp>
          <p:nvCxnSpPr>
            <p:cNvPr id="5" name="Rechte verbindingslijn met pijl 4">
              <a:extLst>
                <a:ext uri="{FF2B5EF4-FFF2-40B4-BE49-F238E27FC236}">
                  <a16:creationId xmlns:a16="http://schemas.microsoft.com/office/drawing/2014/main" id="{88873D68-B0F4-48C0-BE1C-D2B4931EE5F8}"/>
                </a:ext>
              </a:extLst>
            </p:cNvPr>
            <p:cNvCxnSpPr/>
            <p:nvPr/>
          </p:nvCxnSpPr>
          <p:spPr>
            <a:xfrm>
              <a:off x="3792828" y="1815921"/>
              <a:ext cx="15454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nvGrpSpPr>
            <p:cNvPr id="6" name="Groep 5">
              <a:extLst>
                <a:ext uri="{FF2B5EF4-FFF2-40B4-BE49-F238E27FC236}">
                  <a16:creationId xmlns:a16="http://schemas.microsoft.com/office/drawing/2014/main" id="{4F7FEAF6-861E-453E-912C-8698D68DEC09}"/>
                </a:ext>
              </a:extLst>
            </p:cNvPr>
            <p:cNvGrpSpPr/>
            <p:nvPr/>
          </p:nvGrpSpPr>
          <p:grpSpPr>
            <a:xfrm>
              <a:off x="333722" y="1342062"/>
              <a:ext cx="4783484" cy="1271030"/>
              <a:chOff x="333722" y="627285"/>
              <a:chExt cx="4783484" cy="1271030"/>
            </a:xfrm>
          </p:grpSpPr>
          <p:pic>
            <p:nvPicPr>
              <p:cNvPr id="7" name="Graphic 6" descr="Winkelwagen met effen opvulling">
                <a:extLst>
                  <a:ext uri="{FF2B5EF4-FFF2-40B4-BE49-F238E27FC236}">
                    <a16:creationId xmlns:a16="http://schemas.microsoft.com/office/drawing/2014/main" id="{D2BE101B-7C5C-4908-9953-E7155E4DA9A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202806" y="789083"/>
                <a:ext cx="914400" cy="914400"/>
              </a:xfrm>
              <a:prstGeom prst="rect">
                <a:avLst/>
              </a:prstGeom>
            </p:spPr>
          </p:pic>
          <p:pic>
            <p:nvPicPr>
              <p:cNvPr id="8" name="Graphic 7" descr="Huis met effen opvulling">
                <a:extLst>
                  <a:ext uri="{FF2B5EF4-FFF2-40B4-BE49-F238E27FC236}">
                    <a16:creationId xmlns:a16="http://schemas.microsoft.com/office/drawing/2014/main" id="{E6D8CFBB-FBF4-47B8-AFB4-6B3A7CD9DB8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33722" y="789083"/>
                <a:ext cx="914400" cy="914400"/>
              </a:xfrm>
              <a:prstGeom prst="rect">
                <a:avLst/>
              </a:prstGeom>
            </p:spPr>
          </p:pic>
          <p:cxnSp>
            <p:nvCxnSpPr>
              <p:cNvPr id="9" name="Rechte verbindingslijn met pijl 8">
                <a:extLst>
                  <a:ext uri="{FF2B5EF4-FFF2-40B4-BE49-F238E27FC236}">
                    <a16:creationId xmlns:a16="http://schemas.microsoft.com/office/drawing/2014/main" id="{2FE99A57-21FF-4A8F-B91C-E494B8EFA914}"/>
                  </a:ext>
                </a:extLst>
              </p:cNvPr>
              <p:cNvCxnSpPr/>
              <p:nvPr/>
            </p:nvCxnSpPr>
            <p:spPr>
              <a:xfrm>
                <a:off x="1506828" y="1455313"/>
                <a:ext cx="244054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0" name="Graphic 9">
                <a:extLst>
                  <a:ext uri="{FF2B5EF4-FFF2-40B4-BE49-F238E27FC236}">
                    <a16:creationId xmlns:a16="http://schemas.microsoft.com/office/drawing/2014/main" id="{FBB1DAEF-11E4-4267-8E29-1F3944AB2657}"/>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19492" r="18711"/>
              <a:stretch/>
            </p:blipFill>
            <p:spPr>
              <a:xfrm>
                <a:off x="1503554" y="627285"/>
                <a:ext cx="2289274" cy="640088"/>
              </a:xfrm>
              <a:prstGeom prst="rect">
                <a:avLst/>
              </a:prstGeom>
            </p:spPr>
          </p:pic>
          <p:sp>
            <p:nvSpPr>
              <p:cNvPr id="11" name="Tekstvak 10">
                <a:extLst>
                  <a:ext uri="{FF2B5EF4-FFF2-40B4-BE49-F238E27FC236}">
                    <a16:creationId xmlns:a16="http://schemas.microsoft.com/office/drawing/2014/main" id="{BF06229C-635A-442D-9B03-60CE7972684A}"/>
                  </a:ext>
                </a:extLst>
              </p:cNvPr>
              <p:cNvSpPr txBox="1"/>
              <p:nvPr/>
            </p:nvSpPr>
            <p:spPr>
              <a:xfrm>
                <a:off x="1818865" y="1498205"/>
                <a:ext cx="1813197" cy="400110"/>
              </a:xfrm>
              <a:prstGeom prst="rect">
                <a:avLst/>
              </a:prstGeom>
              <a:solidFill>
                <a:schemeClr val="accent6">
                  <a:lumMod val="20000"/>
                  <a:lumOff val="80000"/>
                </a:schemeClr>
              </a:solidFill>
              <a:ln>
                <a:solidFill>
                  <a:schemeClr val="accent6">
                    <a:lumMod val="20000"/>
                    <a:lumOff val="80000"/>
                  </a:schemeClr>
                </a:solidFill>
              </a:ln>
            </p:spPr>
            <p:txBody>
              <a:bodyPr wrap="square" rtlCol="0">
                <a:spAutoFit/>
              </a:bodyPr>
              <a:lstStyle/>
              <a:p>
                <a:r>
                  <a:rPr lang="nl-NL" sz="1000" dirty="0"/>
                  <a:t>Recreatief doel, maar baat bij utilitair netwerk</a:t>
                </a:r>
                <a:endParaRPr lang="LID4096" sz="1000" dirty="0"/>
              </a:p>
            </p:txBody>
          </p:sp>
        </p:grpSp>
      </p:grpSp>
      <p:grpSp>
        <p:nvGrpSpPr>
          <p:cNvPr id="12" name="Groep 11">
            <a:extLst>
              <a:ext uri="{FF2B5EF4-FFF2-40B4-BE49-F238E27FC236}">
                <a16:creationId xmlns:a16="http://schemas.microsoft.com/office/drawing/2014/main" id="{658B0A24-8AA4-495E-8C8A-7B3FFA35402F}"/>
              </a:ext>
            </a:extLst>
          </p:cNvPr>
          <p:cNvGrpSpPr/>
          <p:nvPr/>
        </p:nvGrpSpPr>
        <p:grpSpPr>
          <a:xfrm>
            <a:off x="430969" y="4341912"/>
            <a:ext cx="4012396" cy="2075415"/>
            <a:chOff x="7254729" y="1335958"/>
            <a:chExt cx="4012396" cy="2075415"/>
          </a:xfrm>
        </p:grpSpPr>
        <p:cxnSp>
          <p:nvCxnSpPr>
            <p:cNvPr id="13" name="Rechte verbindingslijn 12">
              <a:extLst>
                <a:ext uri="{FF2B5EF4-FFF2-40B4-BE49-F238E27FC236}">
                  <a16:creationId xmlns:a16="http://schemas.microsoft.com/office/drawing/2014/main" id="{12D356E7-AB3B-494B-95ED-69F2E66B87BE}"/>
                </a:ext>
              </a:extLst>
            </p:cNvPr>
            <p:cNvCxnSpPr/>
            <p:nvPr/>
          </p:nvCxnSpPr>
          <p:spPr>
            <a:xfrm>
              <a:off x="7283272" y="3142781"/>
              <a:ext cx="232463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 name="Rechthoek 13">
              <a:extLst>
                <a:ext uri="{FF2B5EF4-FFF2-40B4-BE49-F238E27FC236}">
                  <a16:creationId xmlns:a16="http://schemas.microsoft.com/office/drawing/2014/main" id="{D39CCA09-BAE2-451B-947D-1B172C29611F}"/>
                </a:ext>
              </a:extLst>
            </p:cNvPr>
            <p:cNvSpPr/>
            <p:nvPr/>
          </p:nvSpPr>
          <p:spPr>
            <a:xfrm>
              <a:off x="7319964" y="2918691"/>
              <a:ext cx="2287944" cy="21797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15" name="Rechthoek 14">
              <a:extLst>
                <a:ext uri="{FF2B5EF4-FFF2-40B4-BE49-F238E27FC236}">
                  <a16:creationId xmlns:a16="http://schemas.microsoft.com/office/drawing/2014/main" id="{A5941F7D-43F4-4DD2-AA8F-9BC60A49DEE4}"/>
                </a:ext>
              </a:extLst>
            </p:cNvPr>
            <p:cNvSpPr/>
            <p:nvPr/>
          </p:nvSpPr>
          <p:spPr>
            <a:xfrm rot="2797118">
              <a:off x="7704973" y="2402054"/>
              <a:ext cx="282412" cy="76379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16" name="Rechthoek 15">
              <a:extLst>
                <a:ext uri="{FF2B5EF4-FFF2-40B4-BE49-F238E27FC236}">
                  <a16:creationId xmlns:a16="http://schemas.microsoft.com/office/drawing/2014/main" id="{20E111B4-E47A-46C7-8CAF-8E0C710F2495}"/>
                </a:ext>
              </a:extLst>
            </p:cNvPr>
            <p:cNvSpPr/>
            <p:nvPr/>
          </p:nvSpPr>
          <p:spPr>
            <a:xfrm rot="8041716">
              <a:off x="8881321" y="2383284"/>
              <a:ext cx="268229" cy="7726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cxnSp>
          <p:nvCxnSpPr>
            <p:cNvPr id="17" name="Rechte verbindingslijn 16">
              <a:extLst>
                <a:ext uri="{FF2B5EF4-FFF2-40B4-BE49-F238E27FC236}">
                  <a16:creationId xmlns:a16="http://schemas.microsoft.com/office/drawing/2014/main" id="{3CF72956-EFB2-41B9-B238-C2905B01B9D0}"/>
                </a:ext>
              </a:extLst>
            </p:cNvPr>
            <p:cNvCxnSpPr/>
            <p:nvPr/>
          </p:nvCxnSpPr>
          <p:spPr>
            <a:xfrm>
              <a:off x="7302321" y="1342062"/>
              <a:ext cx="0" cy="180682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Gelijkbenige driehoek 17">
              <a:extLst>
                <a:ext uri="{FF2B5EF4-FFF2-40B4-BE49-F238E27FC236}">
                  <a16:creationId xmlns:a16="http://schemas.microsoft.com/office/drawing/2014/main" id="{6AFF22B7-81F8-48B9-8AFB-8173BD85B32F}"/>
                </a:ext>
              </a:extLst>
            </p:cNvPr>
            <p:cNvSpPr/>
            <p:nvPr/>
          </p:nvSpPr>
          <p:spPr>
            <a:xfrm>
              <a:off x="7684655" y="1335958"/>
              <a:ext cx="1496290" cy="180682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19" name="Pijl: vijfhoek 18">
              <a:extLst>
                <a:ext uri="{FF2B5EF4-FFF2-40B4-BE49-F238E27FC236}">
                  <a16:creationId xmlns:a16="http://schemas.microsoft.com/office/drawing/2014/main" id="{8A0E9B49-93C4-47A4-A66D-0924747A67E3}"/>
                </a:ext>
              </a:extLst>
            </p:cNvPr>
            <p:cNvSpPr/>
            <p:nvPr/>
          </p:nvSpPr>
          <p:spPr>
            <a:xfrm rot="16200000">
              <a:off x="7980645" y="1531788"/>
              <a:ext cx="966577" cy="2287941"/>
            </a:xfrm>
            <a:prstGeom prst="homePlate">
              <a:avLst>
                <a:gd name="adj" fmla="val 31061"/>
              </a:avLst>
            </a:prstGeom>
            <a:solidFill>
              <a:schemeClr val="accent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dirty="0" err="1"/>
            </a:p>
          </p:txBody>
        </p:sp>
        <p:sp>
          <p:nvSpPr>
            <p:cNvPr id="20" name="Tekstvak 19">
              <a:extLst>
                <a:ext uri="{FF2B5EF4-FFF2-40B4-BE49-F238E27FC236}">
                  <a16:creationId xmlns:a16="http://schemas.microsoft.com/office/drawing/2014/main" id="{3B29E6AB-25EC-466D-AB9F-68A74E8481D8}"/>
                </a:ext>
              </a:extLst>
            </p:cNvPr>
            <p:cNvSpPr txBox="1"/>
            <p:nvPr/>
          </p:nvSpPr>
          <p:spPr>
            <a:xfrm>
              <a:off x="9272668" y="1841572"/>
              <a:ext cx="1994457" cy="246221"/>
            </a:xfrm>
            <a:prstGeom prst="rect">
              <a:avLst/>
            </a:prstGeom>
            <a:noFill/>
          </p:spPr>
          <p:txBody>
            <a:bodyPr wrap="none" rtlCol="0">
              <a:spAutoFit/>
            </a:bodyPr>
            <a:lstStyle/>
            <a:p>
              <a:r>
                <a:rPr lang="nl-NL" sz="1000" dirty="0"/>
                <a:t>Verspreiding recreatieve fietsers</a:t>
              </a:r>
              <a:endParaRPr lang="LID4096" sz="1000" dirty="0"/>
            </a:p>
          </p:txBody>
        </p:sp>
        <p:sp>
          <p:nvSpPr>
            <p:cNvPr id="21" name="Tekstvak 20">
              <a:extLst>
                <a:ext uri="{FF2B5EF4-FFF2-40B4-BE49-F238E27FC236}">
                  <a16:creationId xmlns:a16="http://schemas.microsoft.com/office/drawing/2014/main" id="{960118C2-C57E-42DA-B56A-6C7536C67933}"/>
                </a:ext>
              </a:extLst>
            </p:cNvPr>
            <p:cNvSpPr txBox="1"/>
            <p:nvPr/>
          </p:nvSpPr>
          <p:spPr>
            <a:xfrm>
              <a:off x="7254729" y="3165152"/>
              <a:ext cx="429926" cy="246221"/>
            </a:xfrm>
            <a:prstGeom prst="rect">
              <a:avLst/>
            </a:prstGeom>
            <a:noFill/>
          </p:spPr>
          <p:txBody>
            <a:bodyPr wrap="none" rtlCol="0">
              <a:spAutoFit/>
            </a:bodyPr>
            <a:lstStyle/>
            <a:p>
              <a:r>
                <a:rPr lang="nl-NL" sz="1000" dirty="0"/>
                <a:t>10 u</a:t>
              </a:r>
              <a:endParaRPr lang="LID4096" sz="1000" dirty="0"/>
            </a:p>
          </p:txBody>
        </p:sp>
        <p:sp>
          <p:nvSpPr>
            <p:cNvPr id="22" name="Tekstvak 21">
              <a:extLst>
                <a:ext uri="{FF2B5EF4-FFF2-40B4-BE49-F238E27FC236}">
                  <a16:creationId xmlns:a16="http://schemas.microsoft.com/office/drawing/2014/main" id="{2163A56A-1AC2-41FB-A0BA-E312202A5F54}"/>
                </a:ext>
              </a:extLst>
            </p:cNvPr>
            <p:cNvSpPr txBox="1"/>
            <p:nvPr/>
          </p:nvSpPr>
          <p:spPr>
            <a:xfrm>
              <a:off x="9272668" y="3165150"/>
              <a:ext cx="429926" cy="246221"/>
            </a:xfrm>
            <a:prstGeom prst="rect">
              <a:avLst/>
            </a:prstGeom>
            <a:noFill/>
          </p:spPr>
          <p:txBody>
            <a:bodyPr wrap="none" rtlCol="0">
              <a:spAutoFit/>
            </a:bodyPr>
            <a:lstStyle/>
            <a:p>
              <a:r>
                <a:rPr lang="nl-NL" sz="1000" dirty="0"/>
                <a:t>18 u</a:t>
              </a:r>
              <a:endParaRPr lang="LID4096" sz="1000" dirty="0"/>
            </a:p>
          </p:txBody>
        </p:sp>
        <p:sp>
          <p:nvSpPr>
            <p:cNvPr id="23" name="Tekstvak 22">
              <a:extLst>
                <a:ext uri="{FF2B5EF4-FFF2-40B4-BE49-F238E27FC236}">
                  <a16:creationId xmlns:a16="http://schemas.microsoft.com/office/drawing/2014/main" id="{77ED3437-DDEE-4E3B-B118-D977C4EA901D}"/>
                </a:ext>
              </a:extLst>
            </p:cNvPr>
            <p:cNvSpPr txBox="1"/>
            <p:nvPr/>
          </p:nvSpPr>
          <p:spPr>
            <a:xfrm>
              <a:off x="8213403" y="3165151"/>
              <a:ext cx="429926" cy="246221"/>
            </a:xfrm>
            <a:prstGeom prst="rect">
              <a:avLst/>
            </a:prstGeom>
            <a:noFill/>
          </p:spPr>
          <p:txBody>
            <a:bodyPr wrap="none" rtlCol="0">
              <a:spAutoFit/>
            </a:bodyPr>
            <a:lstStyle/>
            <a:p>
              <a:r>
                <a:rPr lang="nl-NL" sz="1000" dirty="0"/>
                <a:t>14 u</a:t>
              </a:r>
              <a:endParaRPr lang="LID4096" sz="1000" dirty="0"/>
            </a:p>
          </p:txBody>
        </p:sp>
        <p:cxnSp>
          <p:nvCxnSpPr>
            <p:cNvPr id="24" name="Rechte verbindingslijn met pijl 23">
              <a:extLst>
                <a:ext uri="{FF2B5EF4-FFF2-40B4-BE49-F238E27FC236}">
                  <a16:creationId xmlns:a16="http://schemas.microsoft.com/office/drawing/2014/main" id="{1CF5C069-CC18-4F49-9EB7-72498CAF081C}"/>
                </a:ext>
              </a:extLst>
            </p:cNvPr>
            <p:cNvCxnSpPr>
              <a:cxnSpLocks/>
            </p:cNvCxnSpPr>
            <p:nvPr/>
          </p:nvCxnSpPr>
          <p:spPr>
            <a:xfrm flipH="1">
              <a:off x="9048750" y="2087793"/>
              <a:ext cx="559156" cy="33046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
        <p:nvSpPr>
          <p:cNvPr id="25" name="Tekstvak 24">
            <a:extLst>
              <a:ext uri="{FF2B5EF4-FFF2-40B4-BE49-F238E27FC236}">
                <a16:creationId xmlns:a16="http://schemas.microsoft.com/office/drawing/2014/main" id="{AB7F9490-991B-42BB-B51C-A468A86520C7}"/>
              </a:ext>
            </a:extLst>
          </p:cNvPr>
          <p:cNvSpPr txBox="1"/>
          <p:nvPr/>
        </p:nvSpPr>
        <p:spPr>
          <a:xfrm>
            <a:off x="7150999" y="1009446"/>
            <a:ext cx="4708800" cy="1077218"/>
          </a:xfrm>
          <a:prstGeom prst="rect">
            <a:avLst/>
          </a:prstGeom>
          <a:noFill/>
        </p:spPr>
        <p:txBody>
          <a:bodyPr wrap="square" rtlCol="0">
            <a:spAutoFit/>
          </a:bodyPr>
          <a:lstStyle/>
          <a:p>
            <a:pPr marL="285750" indent="-285750">
              <a:buFont typeface="Wingdings" panose="05000000000000000000" pitchFamily="2" charset="2"/>
              <a:buChar char="§"/>
            </a:pPr>
            <a:r>
              <a:rPr lang="nl-NL" sz="1600" dirty="0"/>
              <a:t>Grote groep fietsers met recreatief doel, bijvoorbeeld winkelen of bezoek, heeft baat van het utilitaire netwerk om snelle en comfortabele route te fietsen. </a:t>
            </a:r>
          </a:p>
        </p:txBody>
      </p:sp>
      <p:grpSp>
        <p:nvGrpSpPr>
          <p:cNvPr id="26" name="Groep 25">
            <a:extLst>
              <a:ext uri="{FF2B5EF4-FFF2-40B4-BE49-F238E27FC236}">
                <a16:creationId xmlns:a16="http://schemas.microsoft.com/office/drawing/2014/main" id="{EB651A8D-3EAB-49DE-94C8-795752A85321}"/>
              </a:ext>
            </a:extLst>
          </p:cNvPr>
          <p:cNvGrpSpPr/>
          <p:nvPr/>
        </p:nvGrpSpPr>
        <p:grpSpPr>
          <a:xfrm>
            <a:off x="332201" y="2534935"/>
            <a:ext cx="5779276" cy="1327083"/>
            <a:chOff x="676012" y="4018998"/>
            <a:chExt cx="5779276" cy="1327083"/>
          </a:xfrm>
        </p:grpSpPr>
        <p:grpSp>
          <p:nvGrpSpPr>
            <p:cNvPr id="27" name="Groep 26">
              <a:extLst>
                <a:ext uri="{FF2B5EF4-FFF2-40B4-BE49-F238E27FC236}">
                  <a16:creationId xmlns:a16="http://schemas.microsoft.com/office/drawing/2014/main" id="{9B62FFE1-F3D5-428F-B1AE-D9A759029A99}"/>
                </a:ext>
              </a:extLst>
            </p:cNvPr>
            <p:cNvGrpSpPr/>
            <p:nvPr/>
          </p:nvGrpSpPr>
          <p:grpSpPr>
            <a:xfrm>
              <a:off x="676012" y="4018998"/>
              <a:ext cx="5779276" cy="1327083"/>
              <a:chOff x="584301" y="3012407"/>
              <a:chExt cx="5779276" cy="1327083"/>
            </a:xfrm>
          </p:grpSpPr>
          <p:pic>
            <p:nvPicPr>
              <p:cNvPr id="30" name="Graphic 29">
                <a:extLst>
                  <a:ext uri="{FF2B5EF4-FFF2-40B4-BE49-F238E27FC236}">
                    <a16:creationId xmlns:a16="http://schemas.microsoft.com/office/drawing/2014/main" id="{9851E2A5-CC21-4ED1-B5AA-4BBB113DCB97}"/>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19492" r="18711"/>
              <a:stretch/>
            </p:blipFill>
            <p:spPr>
              <a:xfrm>
                <a:off x="1754133" y="3466093"/>
                <a:ext cx="2289274" cy="640088"/>
              </a:xfrm>
              <a:prstGeom prst="rect">
                <a:avLst/>
              </a:prstGeom>
            </p:spPr>
          </p:pic>
          <p:cxnSp>
            <p:nvCxnSpPr>
              <p:cNvPr id="31" name="Rechte verbindingslijn met pijl 30">
                <a:extLst>
                  <a:ext uri="{FF2B5EF4-FFF2-40B4-BE49-F238E27FC236}">
                    <a16:creationId xmlns:a16="http://schemas.microsoft.com/office/drawing/2014/main" id="{EF4BEB1C-069D-485E-BCB8-A55665EF0487}"/>
                  </a:ext>
                </a:extLst>
              </p:cNvPr>
              <p:cNvCxnSpPr/>
              <p:nvPr/>
            </p:nvCxnSpPr>
            <p:spPr>
              <a:xfrm>
                <a:off x="4043407" y="3486266"/>
                <a:ext cx="15454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32" name="Graphic 31" descr="Winkelwagen met effen opvulling">
                <a:extLst>
                  <a:ext uri="{FF2B5EF4-FFF2-40B4-BE49-F238E27FC236}">
                    <a16:creationId xmlns:a16="http://schemas.microsoft.com/office/drawing/2014/main" id="{854491C3-3170-42B6-996A-2F407212BED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479079" y="3136595"/>
                <a:ext cx="540000" cy="540000"/>
              </a:xfrm>
              <a:prstGeom prst="rect">
                <a:avLst/>
              </a:prstGeom>
            </p:spPr>
          </p:pic>
          <p:pic>
            <p:nvPicPr>
              <p:cNvPr id="33" name="Graphic 32" descr="Huis met effen opvulling">
                <a:extLst>
                  <a:ext uri="{FF2B5EF4-FFF2-40B4-BE49-F238E27FC236}">
                    <a16:creationId xmlns:a16="http://schemas.microsoft.com/office/drawing/2014/main" id="{D16B0CD5-E891-41BE-A364-8AF7C06B543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4301" y="3174205"/>
                <a:ext cx="914400" cy="914400"/>
              </a:xfrm>
              <a:prstGeom prst="rect">
                <a:avLst/>
              </a:prstGeom>
            </p:spPr>
          </p:pic>
          <p:pic>
            <p:nvPicPr>
              <p:cNvPr id="34" name="Graphic 33">
                <a:extLst>
                  <a:ext uri="{FF2B5EF4-FFF2-40B4-BE49-F238E27FC236}">
                    <a16:creationId xmlns:a16="http://schemas.microsoft.com/office/drawing/2014/main" id="{B758D322-31C3-48CB-B604-6FC4B312E6D3}"/>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19492" r="18711"/>
              <a:stretch/>
            </p:blipFill>
            <p:spPr>
              <a:xfrm>
                <a:off x="1754133" y="3012407"/>
                <a:ext cx="2289274" cy="640088"/>
              </a:xfrm>
              <a:prstGeom prst="rect">
                <a:avLst/>
              </a:prstGeom>
            </p:spPr>
          </p:pic>
          <p:cxnSp>
            <p:nvCxnSpPr>
              <p:cNvPr id="35" name="Rechte verbindingslijn met pijl 34">
                <a:extLst>
                  <a:ext uri="{FF2B5EF4-FFF2-40B4-BE49-F238E27FC236}">
                    <a16:creationId xmlns:a16="http://schemas.microsoft.com/office/drawing/2014/main" id="{B29325B9-B941-4123-BF2C-664B14090D21}"/>
                  </a:ext>
                </a:extLst>
              </p:cNvPr>
              <p:cNvCxnSpPr/>
              <p:nvPr/>
            </p:nvCxnSpPr>
            <p:spPr>
              <a:xfrm>
                <a:off x="4043407" y="3939952"/>
                <a:ext cx="15454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36" name="Graphic 35" descr="Home1 met effen opvulling">
                <a:extLst>
                  <a:ext uri="{FF2B5EF4-FFF2-40B4-BE49-F238E27FC236}">
                    <a16:creationId xmlns:a16="http://schemas.microsoft.com/office/drawing/2014/main" id="{574FAA18-49FE-4E16-BAE8-4F454269D47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151328" y="3115716"/>
                <a:ext cx="540000" cy="540000"/>
              </a:xfrm>
              <a:prstGeom prst="rect">
                <a:avLst/>
              </a:prstGeom>
            </p:spPr>
          </p:pic>
          <p:pic>
            <p:nvPicPr>
              <p:cNvPr id="37" name="Graphic 36" descr="Huis met effen opvulling">
                <a:extLst>
                  <a:ext uri="{FF2B5EF4-FFF2-40B4-BE49-F238E27FC236}">
                    <a16:creationId xmlns:a16="http://schemas.microsoft.com/office/drawing/2014/main" id="{45A4EECF-ED88-4BBC-BE46-A828F68C35A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827935" y="3612844"/>
                <a:ext cx="540000" cy="540000"/>
              </a:xfrm>
              <a:prstGeom prst="rect">
                <a:avLst/>
              </a:prstGeom>
            </p:spPr>
          </p:pic>
          <p:pic>
            <p:nvPicPr>
              <p:cNvPr id="38" name="Graphic 37" descr="Scène in het bos met effen opvulling">
                <a:extLst>
                  <a:ext uri="{FF2B5EF4-FFF2-40B4-BE49-F238E27FC236}">
                    <a16:creationId xmlns:a16="http://schemas.microsoft.com/office/drawing/2014/main" id="{C42CE2BC-CC46-4201-9943-78172891235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491610" y="3631682"/>
                <a:ext cx="540000" cy="540000"/>
              </a:xfrm>
              <a:prstGeom prst="rect">
                <a:avLst/>
              </a:prstGeom>
            </p:spPr>
          </p:pic>
          <p:pic>
            <p:nvPicPr>
              <p:cNvPr id="39" name="Graphic 38" descr="Hamburger en frisdrank met effen opvulling">
                <a:extLst>
                  <a:ext uri="{FF2B5EF4-FFF2-40B4-BE49-F238E27FC236}">
                    <a16:creationId xmlns:a16="http://schemas.microsoft.com/office/drawing/2014/main" id="{D9211BD7-2CF1-4390-BE20-BF9F094C0F3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823577" y="3138009"/>
                <a:ext cx="540000" cy="540000"/>
              </a:xfrm>
              <a:prstGeom prst="rect">
                <a:avLst/>
              </a:prstGeom>
            </p:spPr>
          </p:pic>
          <p:sp>
            <p:nvSpPr>
              <p:cNvPr id="40" name="Tekstvak 39">
                <a:extLst>
                  <a:ext uri="{FF2B5EF4-FFF2-40B4-BE49-F238E27FC236}">
                    <a16:creationId xmlns:a16="http://schemas.microsoft.com/office/drawing/2014/main" id="{65DAC582-905C-4C12-B982-26D49ED45C12}"/>
                  </a:ext>
                </a:extLst>
              </p:cNvPr>
              <p:cNvSpPr txBox="1"/>
              <p:nvPr/>
            </p:nvSpPr>
            <p:spPr>
              <a:xfrm>
                <a:off x="5031541" y="4093269"/>
                <a:ext cx="891591" cy="246221"/>
              </a:xfrm>
              <a:prstGeom prst="rect">
                <a:avLst/>
              </a:prstGeom>
              <a:noFill/>
            </p:spPr>
            <p:txBody>
              <a:bodyPr wrap="none" rtlCol="0">
                <a:spAutoFit/>
              </a:bodyPr>
              <a:lstStyle/>
              <a:p>
                <a:r>
                  <a:rPr lang="nl-NL" sz="1000" dirty="0"/>
                  <a:t>bestemming</a:t>
                </a:r>
                <a:endParaRPr lang="LID4096" sz="1000" dirty="0"/>
              </a:p>
            </p:txBody>
          </p:sp>
          <p:sp>
            <p:nvSpPr>
              <p:cNvPr id="41" name="Tekstvak 40">
                <a:extLst>
                  <a:ext uri="{FF2B5EF4-FFF2-40B4-BE49-F238E27FC236}">
                    <a16:creationId xmlns:a16="http://schemas.microsoft.com/office/drawing/2014/main" id="{7CFCE934-17CA-46A0-A999-18BAEFD46C01}"/>
                  </a:ext>
                </a:extLst>
              </p:cNvPr>
              <p:cNvSpPr txBox="1"/>
              <p:nvPr/>
            </p:nvSpPr>
            <p:spPr>
              <a:xfrm>
                <a:off x="683069" y="3964270"/>
                <a:ext cx="716863" cy="246221"/>
              </a:xfrm>
              <a:prstGeom prst="rect">
                <a:avLst/>
              </a:prstGeom>
              <a:noFill/>
            </p:spPr>
            <p:txBody>
              <a:bodyPr wrap="none" rtlCol="0">
                <a:spAutoFit/>
              </a:bodyPr>
              <a:lstStyle/>
              <a:p>
                <a:r>
                  <a:rPr lang="nl-NL" sz="1000" dirty="0"/>
                  <a:t>herkomst</a:t>
                </a:r>
                <a:endParaRPr lang="LID4096" sz="1000" dirty="0"/>
              </a:p>
            </p:txBody>
          </p:sp>
        </p:grpSp>
        <p:sp>
          <p:nvSpPr>
            <p:cNvPr id="28" name="Tekstvak 27">
              <a:extLst>
                <a:ext uri="{FF2B5EF4-FFF2-40B4-BE49-F238E27FC236}">
                  <a16:creationId xmlns:a16="http://schemas.microsoft.com/office/drawing/2014/main" id="{26D4DA61-884A-422E-B831-07FE473EDC82}"/>
                </a:ext>
              </a:extLst>
            </p:cNvPr>
            <p:cNvSpPr txBox="1"/>
            <p:nvPr/>
          </p:nvSpPr>
          <p:spPr>
            <a:xfrm>
              <a:off x="2950288" y="4316496"/>
              <a:ext cx="1029449" cy="246221"/>
            </a:xfrm>
            <a:prstGeom prst="rect">
              <a:avLst/>
            </a:prstGeom>
            <a:noFill/>
          </p:spPr>
          <p:txBody>
            <a:bodyPr wrap="none" rtlCol="0">
              <a:spAutoFit/>
            </a:bodyPr>
            <a:lstStyle/>
            <a:p>
              <a:r>
                <a:rPr lang="nl-NL" sz="1000" dirty="0"/>
                <a:t>route weekend</a:t>
              </a:r>
              <a:endParaRPr lang="LID4096" sz="1000" dirty="0"/>
            </a:p>
          </p:txBody>
        </p:sp>
        <p:sp>
          <p:nvSpPr>
            <p:cNvPr id="29" name="Tekstvak 28">
              <a:extLst>
                <a:ext uri="{FF2B5EF4-FFF2-40B4-BE49-F238E27FC236}">
                  <a16:creationId xmlns:a16="http://schemas.microsoft.com/office/drawing/2014/main" id="{87EBDE0C-5279-42C6-8C68-9969C33A4810}"/>
                </a:ext>
              </a:extLst>
            </p:cNvPr>
            <p:cNvSpPr txBox="1"/>
            <p:nvPr/>
          </p:nvSpPr>
          <p:spPr>
            <a:xfrm>
              <a:off x="2871444" y="4761271"/>
              <a:ext cx="1282723" cy="246221"/>
            </a:xfrm>
            <a:prstGeom prst="rect">
              <a:avLst/>
            </a:prstGeom>
            <a:noFill/>
          </p:spPr>
          <p:txBody>
            <a:bodyPr wrap="none" rtlCol="0">
              <a:spAutoFit/>
            </a:bodyPr>
            <a:lstStyle/>
            <a:p>
              <a:r>
                <a:rPr lang="nl-NL" sz="1000" dirty="0"/>
                <a:t>route doordeweeks</a:t>
              </a:r>
              <a:endParaRPr lang="LID4096" sz="1000" dirty="0"/>
            </a:p>
          </p:txBody>
        </p:sp>
      </p:grpSp>
      <p:sp>
        <p:nvSpPr>
          <p:cNvPr id="42" name="Titel 1">
            <a:extLst>
              <a:ext uri="{FF2B5EF4-FFF2-40B4-BE49-F238E27FC236}">
                <a16:creationId xmlns:a16="http://schemas.microsoft.com/office/drawing/2014/main" id="{DC3F9887-693B-4BB9-A3D2-2CC56F7B38C6}"/>
              </a:ext>
            </a:extLst>
          </p:cNvPr>
          <p:cNvSpPr txBox="1">
            <a:spLocks/>
          </p:cNvSpPr>
          <p:nvPr/>
        </p:nvSpPr>
        <p:spPr>
          <a:xfrm>
            <a:off x="333722" y="196398"/>
            <a:ext cx="10658475" cy="430887"/>
          </a:xfrm>
          <a:prstGeom prst="rect">
            <a:avLst/>
          </a:prstGeom>
        </p:spPr>
        <p:txBody>
          <a:bodyPr vert="horz" wrap="square" lIns="0" tIns="0" rIns="0" bIns="0" rtlCol="0" anchor="b">
            <a:spAutoFit/>
          </a:bodyPr>
          <a:lstStyle>
            <a:lvl1pPr algn="l" defTabSz="914400" rtl="0" eaLnBrk="1" latinLnBrk="0" hangingPunct="1">
              <a:lnSpc>
                <a:spcPct val="100000"/>
              </a:lnSpc>
              <a:spcBef>
                <a:spcPct val="0"/>
              </a:spcBef>
              <a:buNone/>
              <a:defRPr sz="3600" b="1" kern="1200">
                <a:solidFill>
                  <a:schemeClr val="tx1"/>
                </a:solidFill>
                <a:latin typeface="+mj-lt"/>
                <a:ea typeface="+mj-ea"/>
                <a:cs typeface="+mj-cs"/>
              </a:defRPr>
            </a:lvl1pPr>
          </a:lstStyle>
          <a:p>
            <a:r>
              <a:rPr lang="nl-NL" sz="2800" dirty="0"/>
              <a:t>Deelconclusies </a:t>
            </a:r>
            <a:endParaRPr lang="LID4096" sz="2800" dirty="0"/>
          </a:p>
        </p:txBody>
      </p:sp>
      <p:sp>
        <p:nvSpPr>
          <p:cNvPr id="43" name="Tekstvak 42">
            <a:extLst>
              <a:ext uri="{FF2B5EF4-FFF2-40B4-BE49-F238E27FC236}">
                <a16:creationId xmlns:a16="http://schemas.microsoft.com/office/drawing/2014/main" id="{C1E5A5C5-3D6B-474A-BE0E-0F8E7D2021B9}"/>
              </a:ext>
            </a:extLst>
          </p:cNvPr>
          <p:cNvSpPr txBox="1"/>
          <p:nvPr/>
        </p:nvSpPr>
        <p:spPr>
          <a:xfrm>
            <a:off x="7150999" y="2618224"/>
            <a:ext cx="4708800" cy="830997"/>
          </a:xfrm>
          <a:prstGeom prst="rect">
            <a:avLst/>
          </a:prstGeom>
          <a:noFill/>
        </p:spPr>
        <p:txBody>
          <a:bodyPr wrap="square" rtlCol="0">
            <a:spAutoFit/>
          </a:bodyPr>
          <a:lstStyle/>
          <a:p>
            <a:pPr marL="285750" indent="-285750">
              <a:buFont typeface="Wingdings" panose="05000000000000000000" pitchFamily="2" charset="2"/>
              <a:buChar char="§"/>
            </a:pPr>
            <a:r>
              <a:rPr lang="nl-NL" sz="1600" dirty="0" err="1"/>
              <a:t>Strava</a:t>
            </a:r>
            <a:r>
              <a:rPr lang="nl-NL" sz="1600" dirty="0"/>
              <a:t>-data toont dat in het weekend andere routekeuzes worden gemaakt dan doordeweeks. </a:t>
            </a:r>
          </a:p>
        </p:txBody>
      </p:sp>
      <p:sp>
        <p:nvSpPr>
          <p:cNvPr id="44" name="Tekstvak 43">
            <a:extLst>
              <a:ext uri="{FF2B5EF4-FFF2-40B4-BE49-F238E27FC236}">
                <a16:creationId xmlns:a16="http://schemas.microsoft.com/office/drawing/2014/main" id="{8C58DDE7-7DF9-4505-8953-DBAE840A90EC}"/>
              </a:ext>
            </a:extLst>
          </p:cNvPr>
          <p:cNvSpPr txBox="1"/>
          <p:nvPr/>
        </p:nvSpPr>
        <p:spPr>
          <a:xfrm>
            <a:off x="7150999" y="4416936"/>
            <a:ext cx="4708800" cy="2062103"/>
          </a:xfrm>
          <a:prstGeom prst="rect">
            <a:avLst/>
          </a:prstGeom>
          <a:noFill/>
        </p:spPr>
        <p:txBody>
          <a:bodyPr wrap="square" rtlCol="0">
            <a:spAutoFit/>
          </a:bodyPr>
          <a:lstStyle/>
          <a:p>
            <a:pPr marL="285750" indent="-285750">
              <a:buFont typeface="Wingdings" panose="05000000000000000000" pitchFamily="2" charset="2"/>
              <a:buChar char="§"/>
            </a:pPr>
            <a:r>
              <a:rPr lang="nl-NL" sz="1600" dirty="0"/>
              <a:t>Verspreiding recreatieve fietsers over dag is groter en kent geen echte spits. </a:t>
            </a:r>
          </a:p>
          <a:p>
            <a:pPr marL="285750" indent="-285750">
              <a:buFont typeface="Wingdings" panose="05000000000000000000" pitchFamily="2" charset="2"/>
              <a:buChar char="§"/>
            </a:pPr>
            <a:r>
              <a:rPr lang="nl-NL" sz="1600" dirty="0"/>
              <a:t>Wel sprake van piekbelasting, waardoor het op bepaalde momenten wel heel druk kan zijn. </a:t>
            </a:r>
          </a:p>
          <a:p>
            <a:pPr marL="742950" lvl="1" indent="-285750">
              <a:buFont typeface="Wingdings" panose="05000000000000000000" pitchFamily="2" charset="2"/>
              <a:buChar char="§"/>
            </a:pPr>
            <a:r>
              <a:rPr lang="nl-NL" sz="1600" dirty="0"/>
              <a:t>Diversiteit van doelgroepen en snelheidsverschillen kunnen dan een knelpunt zijn. </a:t>
            </a:r>
          </a:p>
        </p:txBody>
      </p:sp>
    </p:spTree>
    <p:extLst>
      <p:ext uri="{BB962C8B-B14F-4D97-AF65-F5344CB8AC3E}">
        <p14:creationId xmlns:p14="http://schemas.microsoft.com/office/powerpoint/2010/main" val="38914549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E9C39AE4-31D6-4DBC-A8F5-2A69824A8A08}"/>
              </a:ext>
            </a:extLst>
          </p:cNvPr>
          <p:cNvSpPr>
            <a:spLocks noGrp="1"/>
          </p:cNvSpPr>
          <p:nvPr>
            <p:ph type="dt" sz="half" idx="10"/>
          </p:nvPr>
        </p:nvSpPr>
        <p:spPr/>
        <p:txBody>
          <a:bodyPr/>
          <a:lstStyle/>
          <a:p>
            <a:fld id="{6CEB389F-A23A-4C84-A054-0738B04119FB}" type="datetime2">
              <a:rPr lang="nl-NL" smtClean="0"/>
              <a:t>vrijdag 4 juni 2021</a:t>
            </a:fld>
            <a:endParaRPr lang="nl-NL" dirty="0"/>
          </a:p>
        </p:txBody>
      </p:sp>
      <p:sp>
        <p:nvSpPr>
          <p:cNvPr id="5" name="Tijdelijke aanduiding voor dianummer 4">
            <a:extLst>
              <a:ext uri="{FF2B5EF4-FFF2-40B4-BE49-F238E27FC236}">
                <a16:creationId xmlns:a16="http://schemas.microsoft.com/office/drawing/2014/main" id="{8A3F38DC-0D31-46E7-9EBB-D2463B1B2DB5}"/>
              </a:ext>
            </a:extLst>
          </p:cNvPr>
          <p:cNvSpPr>
            <a:spLocks noGrp="1"/>
          </p:cNvSpPr>
          <p:nvPr>
            <p:ph type="sldNum" sz="quarter" idx="4"/>
          </p:nvPr>
        </p:nvSpPr>
        <p:spPr/>
        <p:txBody>
          <a:bodyPr/>
          <a:lstStyle/>
          <a:p>
            <a:fld id="{30EB25C8-E9E3-4D25-B37F-35DF7D8D9C13}" type="slidenum">
              <a:rPr lang="nl-NL" smtClean="0"/>
              <a:pPr/>
              <a:t>34</a:t>
            </a:fld>
            <a:endParaRPr lang="nl-NL" dirty="0"/>
          </a:p>
        </p:txBody>
      </p:sp>
      <p:sp>
        <p:nvSpPr>
          <p:cNvPr id="2" name="Titel 1">
            <a:extLst>
              <a:ext uri="{FF2B5EF4-FFF2-40B4-BE49-F238E27FC236}">
                <a16:creationId xmlns:a16="http://schemas.microsoft.com/office/drawing/2014/main" id="{38E425D1-4BFB-46CC-9333-C5BAFF6112A6}"/>
              </a:ext>
            </a:extLst>
          </p:cNvPr>
          <p:cNvSpPr>
            <a:spLocks noGrp="1"/>
          </p:cNvSpPr>
          <p:nvPr>
            <p:ph type="title" idx="4294967295"/>
          </p:nvPr>
        </p:nvSpPr>
        <p:spPr>
          <a:xfrm>
            <a:off x="82920" y="47799"/>
            <a:ext cx="10658475" cy="554037"/>
          </a:xfrm>
        </p:spPr>
        <p:txBody>
          <a:bodyPr/>
          <a:lstStyle/>
          <a:p>
            <a:r>
              <a:rPr lang="nl-NL" dirty="0"/>
              <a:t>Resultaten: specifiek versus generiek </a:t>
            </a:r>
            <a:endParaRPr lang="LID4096" dirty="0"/>
          </a:p>
        </p:txBody>
      </p:sp>
      <p:sp>
        <p:nvSpPr>
          <p:cNvPr id="6" name="Tekstvak 5">
            <a:extLst>
              <a:ext uri="{FF2B5EF4-FFF2-40B4-BE49-F238E27FC236}">
                <a16:creationId xmlns:a16="http://schemas.microsoft.com/office/drawing/2014/main" id="{E50FD373-A3C7-487B-99E7-E4C923634F91}"/>
              </a:ext>
            </a:extLst>
          </p:cNvPr>
          <p:cNvSpPr txBox="1"/>
          <p:nvPr/>
        </p:nvSpPr>
        <p:spPr>
          <a:xfrm>
            <a:off x="4141020" y="856852"/>
            <a:ext cx="3337196" cy="523220"/>
          </a:xfrm>
          <a:prstGeom prst="rect">
            <a:avLst/>
          </a:prstGeom>
          <a:solidFill>
            <a:schemeClr val="accent1"/>
          </a:solidFill>
          <a:ln>
            <a:solidFill>
              <a:schemeClr val="accent1"/>
            </a:solidFill>
          </a:ln>
        </p:spPr>
        <p:style>
          <a:lnRef idx="2">
            <a:schemeClr val="accent4"/>
          </a:lnRef>
          <a:fillRef idx="1">
            <a:schemeClr val="lt1"/>
          </a:fillRef>
          <a:effectRef idx="0">
            <a:schemeClr val="accent4"/>
          </a:effectRef>
          <a:fontRef idx="minor">
            <a:schemeClr val="dk1"/>
          </a:fontRef>
        </p:style>
        <p:txBody>
          <a:bodyPr wrap="none" rtlCol="0">
            <a:spAutoFit/>
          </a:bodyPr>
          <a:lstStyle/>
          <a:p>
            <a:r>
              <a:rPr lang="nl-NL" sz="2800" b="1" dirty="0">
                <a:solidFill>
                  <a:schemeClr val="bg1"/>
                </a:solidFill>
              </a:rPr>
              <a:t>Landelijke opgave </a:t>
            </a:r>
            <a:endParaRPr lang="LID4096" sz="2800" b="1" dirty="0">
              <a:solidFill>
                <a:schemeClr val="bg1"/>
              </a:solidFill>
            </a:endParaRPr>
          </a:p>
        </p:txBody>
      </p:sp>
      <p:sp>
        <p:nvSpPr>
          <p:cNvPr id="7" name="Tekstvak 6">
            <a:extLst>
              <a:ext uri="{FF2B5EF4-FFF2-40B4-BE49-F238E27FC236}">
                <a16:creationId xmlns:a16="http://schemas.microsoft.com/office/drawing/2014/main" id="{BCB88F99-F8C3-4235-BE7F-B016355B17F8}"/>
              </a:ext>
            </a:extLst>
          </p:cNvPr>
          <p:cNvSpPr txBox="1"/>
          <p:nvPr/>
        </p:nvSpPr>
        <p:spPr>
          <a:xfrm>
            <a:off x="2946000" y="1547924"/>
            <a:ext cx="6300000" cy="1661993"/>
          </a:xfrm>
          <a:prstGeom prst="rect">
            <a:avLst/>
          </a:prstGeom>
          <a:solidFill>
            <a:schemeClr val="accent1">
              <a:lumMod val="20000"/>
              <a:lumOff val="80000"/>
            </a:schemeClr>
          </a:solidFill>
          <a:ln>
            <a:solidFill>
              <a:schemeClr val="accent1">
                <a:lumMod val="20000"/>
                <a:lumOff val="80000"/>
              </a:schemeClr>
            </a:solidFill>
          </a:ln>
        </p:spPr>
        <p:txBody>
          <a:bodyPr wrap="none" rtlCol="0">
            <a:spAutoFit/>
          </a:bodyPr>
          <a:lstStyle/>
          <a:p>
            <a:pPr marL="285750" lvl="0" indent="-285750">
              <a:buFont typeface="Arial" panose="020B0604020202020204" pitchFamily="34" charset="0"/>
              <a:buChar char="•"/>
            </a:pPr>
            <a:r>
              <a:rPr lang="nl-NL" dirty="0"/>
              <a:t>Bundelen van informatie over recreatieve drukte</a:t>
            </a:r>
            <a:endParaRPr lang="LID4096" dirty="0"/>
          </a:p>
          <a:p>
            <a:pPr marL="742950" lvl="1" indent="-285750">
              <a:buFont typeface="Arial" panose="020B0604020202020204" pitchFamily="34" charset="0"/>
              <a:buChar char="•"/>
            </a:pPr>
            <a:r>
              <a:rPr lang="nl-NL" sz="1600" i="1" dirty="0"/>
              <a:t>Waar en wanneer?</a:t>
            </a:r>
            <a:endParaRPr lang="LID4096" sz="1600" i="1" dirty="0"/>
          </a:p>
          <a:p>
            <a:pPr marL="742950" lvl="1" indent="-285750">
              <a:buFont typeface="Arial" panose="020B0604020202020204" pitchFamily="34" charset="0"/>
              <a:buChar char="•"/>
            </a:pPr>
            <a:r>
              <a:rPr lang="nl-NL" sz="1600" i="1" dirty="0"/>
              <a:t>Goede bron voor registreren van drukte</a:t>
            </a:r>
            <a:endParaRPr lang="LID4096" sz="1600" i="1" dirty="0"/>
          </a:p>
          <a:p>
            <a:pPr marL="742950" lvl="1" indent="-285750">
              <a:buFont typeface="Arial" panose="020B0604020202020204" pitchFamily="34" charset="0"/>
              <a:buChar char="•"/>
            </a:pPr>
            <a:r>
              <a:rPr lang="nl-NL" sz="1600" i="1" dirty="0"/>
              <a:t>Toegankelijkheid recreatieve gebieden (o.a. parkeerplaatsen)</a:t>
            </a:r>
            <a:endParaRPr lang="LID4096" sz="1600" i="1" dirty="0"/>
          </a:p>
          <a:p>
            <a:pPr marL="285750" lvl="0" indent="-285750">
              <a:buFont typeface="Arial" panose="020B0604020202020204" pitchFamily="34" charset="0"/>
              <a:buChar char="•"/>
            </a:pPr>
            <a:r>
              <a:rPr lang="nl-NL" dirty="0"/>
              <a:t>Wat is een aantrekkelijk recreatief fietspad?</a:t>
            </a:r>
            <a:endParaRPr lang="LID4096" dirty="0"/>
          </a:p>
          <a:p>
            <a:pPr marL="285750" lvl="0" indent="-285750">
              <a:buFont typeface="Arial" panose="020B0604020202020204" pitchFamily="34" charset="0"/>
              <a:buChar char="•"/>
            </a:pPr>
            <a:r>
              <a:rPr lang="nl-NL" dirty="0"/>
              <a:t>Tolerantie tussen doelgroepen en intensiteiten </a:t>
            </a:r>
            <a:endParaRPr lang="LID4096" dirty="0"/>
          </a:p>
        </p:txBody>
      </p:sp>
      <p:sp>
        <p:nvSpPr>
          <p:cNvPr id="8" name="Tekstvak 7">
            <a:extLst>
              <a:ext uri="{FF2B5EF4-FFF2-40B4-BE49-F238E27FC236}">
                <a16:creationId xmlns:a16="http://schemas.microsoft.com/office/drawing/2014/main" id="{8EDDD710-91C1-4E66-8AC9-AA0B9AB24A64}"/>
              </a:ext>
            </a:extLst>
          </p:cNvPr>
          <p:cNvSpPr txBox="1"/>
          <p:nvPr/>
        </p:nvSpPr>
        <p:spPr>
          <a:xfrm>
            <a:off x="4116000" y="3988152"/>
            <a:ext cx="3960000" cy="1877437"/>
          </a:xfrm>
          <a:prstGeom prst="rect">
            <a:avLst/>
          </a:prstGeom>
          <a:solidFill>
            <a:schemeClr val="accent6">
              <a:lumMod val="20000"/>
              <a:lumOff val="80000"/>
            </a:schemeClr>
          </a:solidFill>
        </p:spPr>
        <p:txBody>
          <a:bodyPr wrap="square" rtlCol="0">
            <a:spAutoFit/>
          </a:bodyPr>
          <a:lstStyle/>
          <a:p>
            <a:r>
              <a:rPr lang="nl-NL" b="1" dirty="0"/>
              <a:t>Casus specifiek</a:t>
            </a:r>
          </a:p>
          <a:p>
            <a:pPr marL="285750" lvl="0" indent="-285750">
              <a:buFont typeface="Arial" panose="020B0604020202020204" pitchFamily="34" charset="0"/>
              <a:buChar char="•"/>
            </a:pPr>
            <a:r>
              <a:rPr lang="nl-NL" sz="1400" dirty="0"/>
              <a:t>Utrecht en Noord-Holland hoge mate van stedelijkheid </a:t>
            </a:r>
          </a:p>
          <a:p>
            <a:pPr marL="742950" lvl="1" indent="-285750">
              <a:buFont typeface="Arial" panose="020B0604020202020204" pitchFamily="34" charset="0"/>
              <a:buChar char="•"/>
            </a:pPr>
            <a:r>
              <a:rPr lang="nl-NL" sz="1400" dirty="0"/>
              <a:t>Lagere potentie bereikbaarheid </a:t>
            </a:r>
            <a:r>
              <a:rPr lang="nl-NL" sz="1400" dirty="0" err="1"/>
              <a:t>bubeko</a:t>
            </a:r>
            <a:endParaRPr lang="nl-NL" sz="1400" dirty="0"/>
          </a:p>
          <a:p>
            <a:pPr marL="742950" lvl="1" indent="-285750">
              <a:buFont typeface="Arial" panose="020B0604020202020204" pitchFamily="34" charset="0"/>
              <a:buChar char="•"/>
            </a:pPr>
            <a:r>
              <a:rPr lang="nl-NL" sz="1400" dirty="0"/>
              <a:t>Geen opgave voor verharding </a:t>
            </a:r>
          </a:p>
          <a:p>
            <a:pPr marL="285750" lvl="0" indent="-285750">
              <a:buFont typeface="Arial" panose="020B0604020202020204" pitchFamily="34" charset="0"/>
              <a:buChar char="•"/>
            </a:pPr>
            <a:r>
              <a:rPr lang="nl-NL" sz="1400" dirty="0"/>
              <a:t>Keuze utilitair fietsnetwerk</a:t>
            </a:r>
          </a:p>
          <a:p>
            <a:pPr marL="285750" lvl="0" indent="-285750">
              <a:buFont typeface="Arial" panose="020B0604020202020204" pitchFamily="34" charset="0"/>
              <a:buChar char="•"/>
            </a:pPr>
            <a:r>
              <a:rPr lang="nl-NL" sz="1400" dirty="0"/>
              <a:t>Type landschap / toeristische hotspots </a:t>
            </a:r>
            <a:endParaRPr lang="LID4096" sz="1400" dirty="0"/>
          </a:p>
        </p:txBody>
      </p:sp>
      <p:sp>
        <p:nvSpPr>
          <p:cNvPr id="9" name="Tekstvak 8">
            <a:extLst>
              <a:ext uri="{FF2B5EF4-FFF2-40B4-BE49-F238E27FC236}">
                <a16:creationId xmlns:a16="http://schemas.microsoft.com/office/drawing/2014/main" id="{87364DD9-9529-421D-84E2-DD4E400CF544}"/>
              </a:ext>
            </a:extLst>
          </p:cNvPr>
          <p:cNvSpPr txBox="1"/>
          <p:nvPr/>
        </p:nvSpPr>
        <p:spPr>
          <a:xfrm>
            <a:off x="82920" y="3988153"/>
            <a:ext cx="3960000" cy="1661993"/>
          </a:xfrm>
          <a:prstGeom prst="rect">
            <a:avLst/>
          </a:prstGeom>
          <a:solidFill>
            <a:schemeClr val="accent6">
              <a:lumMod val="20000"/>
              <a:lumOff val="80000"/>
            </a:schemeClr>
          </a:solidFill>
        </p:spPr>
        <p:txBody>
          <a:bodyPr wrap="square" rtlCol="0">
            <a:spAutoFit/>
          </a:bodyPr>
          <a:lstStyle/>
          <a:p>
            <a:r>
              <a:rPr lang="nl-NL" b="1" dirty="0"/>
              <a:t>Generiek</a:t>
            </a:r>
          </a:p>
          <a:p>
            <a:pPr marL="285750" lvl="0" indent="-285750">
              <a:buFont typeface="Arial" panose="020B0604020202020204" pitchFamily="34" charset="0"/>
              <a:buChar char="•"/>
            </a:pPr>
            <a:r>
              <a:rPr lang="nl-NL" sz="1400" dirty="0"/>
              <a:t>Netwerkvergelijking (ca. 45% overlap utilitair en recreatief netwerk)</a:t>
            </a:r>
            <a:endParaRPr lang="LID4096" sz="1400" dirty="0"/>
          </a:p>
          <a:p>
            <a:pPr marL="285750" lvl="0" indent="-285750">
              <a:buFont typeface="Arial" panose="020B0604020202020204" pitchFamily="34" charset="0"/>
              <a:buChar char="•"/>
            </a:pPr>
            <a:r>
              <a:rPr lang="nl-NL" sz="1400" dirty="0"/>
              <a:t>Het recreatieve netwerk kan niet zonder een utilitair netwerk</a:t>
            </a:r>
            <a:endParaRPr lang="LID4096" sz="1400" dirty="0"/>
          </a:p>
          <a:p>
            <a:pPr marL="285750" lvl="0" indent="-285750">
              <a:buFont typeface="Arial" panose="020B0604020202020204" pitchFamily="34" charset="0"/>
              <a:buChar char="•"/>
            </a:pPr>
            <a:r>
              <a:rPr lang="nl-NL" sz="1400" dirty="0"/>
              <a:t>Stad-landverbindingen zijn een aandachtspunt</a:t>
            </a:r>
            <a:endParaRPr lang="LID4096" sz="1400" dirty="0"/>
          </a:p>
        </p:txBody>
      </p:sp>
      <p:sp>
        <p:nvSpPr>
          <p:cNvPr id="10" name="Tekstvak 9">
            <a:extLst>
              <a:ext uri="{FF2B5EF4-FFF2-40B4-BE49-F238E27FC236}">
                <a16:creationId xmlns:a16="http://schemas.microsoft.com/office/drawing/2014/main" id="{F0FF1B4B-F2F6-494D-95E1-C4C0EE9EC2B9}"/>
              </a:ext>
            </a:extLst>
          </p:cNvPr>
          <p:cNvSpPr txBox="1"/>
          <p:nvPr/>
        </p:nvSpPr>
        <p:spPr>
          <a:xfrm>
            <a:off x="8149080" y="3988153"/>
            <a:ext cx="3960000" cy="1815882"/>
          </a:xfrm>
          <a:prstGeom prst="rect">
            <a:avLst/>
          </a:prstGeom>
          <a:solidFill>
            <a:schemeClr val="accent6">
              <a:lumMod val="20000"/>
              <a:lumOff val="80000"/>
            </a:schemeClr>
          </a:solidFill>
        </p:spPr>
        <p:txBody>
          <a:bodyPr wrap="square" rtlCol="0">
            <a:spAutoFit/>
          </a:bodyPr>
          <a:lstStyle/>
          <a:p>
            <a:r>
              <a:rPr lang="nl-NL" b="1" dirty="0"/>
              <a:t>Mogelijke analyses voor provincies</a:t>
            </a:r>
          </a:p>
          <a:p>
            <a:pPr marL="171450" indent="-171450">
              <a:buFont typeface="Arial" panose="020B0604020202020204" pitchFamily="34" charset="0"/>
              <a:buChar char="•"/>
            </a:pPr>
            <a:r>
              <a:rPr lang="nl-NL" sz="1400" dirty="0"/>
              <a:t>Netwerkvergelijking</a:t>
            </a:r>
          </a:p>
          <a:p>
            <a:pPr marL="628650" lvl="1" indent="-171450">
              <a:buFont typeface="Arial" panose="020B0604020202020204" pitchFamily="34" charset="0"/>
              <a:buChar char="•"/>
            </a:pPr>
            <a:r>
              <a:rPr lang="nl-NL" sz="1200" i="1" dirty="0"/>
              <a:t>Verharding, ligging, overlap, type fietsvoorzieningen</a:t>
            </a:r>
          </a:p>
          <a:p>
            <a:pPr marL="171450" indent="-171450">
              <a:buFont typeface="Arial" panose="020B0604020202020204" pitchFamily="34" charset="0"/>
              <a:buChar char="•"/>
            </a:pPr>
            <a:r>
              <a:rPr lang="nl-NL" sz="1400" dirty="0"/>
              <a:t>Potentie analyse </a:t>
            </a:r>
          </a:p>
          <a:p>
            <a:pPr marL="171450" indent="-171450">
              <a:buFont typeface="Arial" panose="020B0604020202020204" pitchFamily="34" charset="0"/>
              <a:buChar char="•"/>
            </a:pPr>
            <a:r>
              <a:rPr lang="nl-NL" sz="1400" dirty="0" err="1"/>
              <a:t>Strava</a:t>
            </a:r>
            <a:r>
              <a:rPr lang="nl-NL" sz="1400" dirty="0"/>
              <a:t> </a:t>
            </a:r>
          </a:p>
          <a:p>
            <a:pPr marL="171450" indent="-171450">
              <a:buFont typeface="Arial" panose="020B0604020202020204" pitchFamily="34" charset="0"/>
              <a:buChar char="•"/>
            </a:pPr>
            <a:r>
              <a:rPr lang="nl-NL" sz="1400" dirty="0"/>
              <a:t>Telpunten </a:t>
            </a:r>
          </a:p>
          <a:p>
            <a:pPr marL="171450" indent="-171450">
              <a:buFont typeface="Arial" panose="020B0604020202020204" pitchFamily="34" charset="0"/>
              <a:buChar char="•"/>
            </a:pPr>
            <a:r>
              <a:rPr lang="nl-NL" sz="1400" dirty="0"/>
              <a:t>Breedtes fietspaden  </a:t>
            </a:r>
          </a:p>
        </p:txBody>
      </p:sp>
      <p:sp>
        <p:nvSpPr>
          <p:cNvPr id="11" name="Tekstvak 10">
            <a:extLst>
              <a:ext uri="{FF2B5EF4-FFF2-40B4-BE49-F238E27FC236}">
                <a16:creationId xmlns:a16="http://schemas.microsoft.com/office/drawing/2014/main" id="{9F4DDF66-2CD3-428B-9B7C-CCACCFAF9A68}"/>
              </a:ext>
            </a:extLst>
          </p:cNvPr>
          <p:cNvSpPr txBox="1"/>
          <p:nvPr/>
        </p:nvSpPr>
        <p:spPr>
          <a:xfrm>
            <a:off x="2825102" y="6236245"/>
            <a:ext cx="6541791" cy="646331"/>
          </a:xfrm>
          <a:prstGeom prst="rect">
            <a:avLst/>
          </a:prstGeom>
          <a:noFill/>
        </p:spPr>
        <p:txBody>
          <a:bodyPr wrap="none" rtlCol="0">
            <a:spAutoFit/>
          </a:bodyPr>
          <a:lstStyle/>
          <a:p>
            <a:r>
              <a:rPr lang="nl-NL" sz="1800" b="1" dirty="0">
                <a:sym typeface="Wingdings" panose="05000000000000000000" pitchFamily="2" charset="2"/>
              </a:rPr>
              <a:t> </a:t>
            </a:r>
            <a:r>
              <a:rPr lang="nl-NL" sz="1800" b="1" dirty="0"/>
              <a:t>Breng het gesprek tussen recreatief en utilitair op gang!</a:t>
            </a:r>
          </a:p>
          <a:p>
            <a:r>
              <a:rPr lang="nl-NL" sz="1800" b="1" dirty="0">
                <a:sym typeface="Wingdings" panose="05000000000000000000" pitchFamily="2" charset="2"/>
              </a:rPr>
              <a:t> Leer van elkaar en herken de behoeftes! </a:t>
            </a:r>
            <a:endParaRPr lang="LID4096" sz="1800" b="1" dirty="0"/>
          </a:p>
        </p:txBody>
      </p:sp>
      <p:cxnSp>
        <p:nvCxnSpPr>
          <p:cNvPr id="13" name="Rechte verbindingslijn met pijl 12">
            <a:extLst>
              <a:ext uri="{FF2B5EF4-FFF2-40B4-BE49-F238E27FC236}">
                <a16:creationId xmlns:a16="http://schemas.microsoft.com/office/drawing/2014/main" id="{463A1AFB-E5B6-4250-8C87-02FD630E19BD}"/>
              </a:ext>
            </a:extLst>
          </p:cNvPr>
          <p:cNvCxnSpPr>
            <a:stCxn id="7" idx="2"/>
            <a:endCxn id="9" idx="0"/>
          </p:cNvCxnSpPr>
          <p:nvPr/>
        </p:nvCxnSpPr>
        <p:spPr>
          <a:xfrm flipH="1">
            <a:off x="2062920" y="3209917"/>
            <a:ext cx="4033080" cy="778236"/>
          </a:xfrm>
          <a:prstGeom prst="straightConnector1">
            <a:avLst/>
          </a:prstGeom>
          <a:ln w="28575">
            <a:solidFill>
              <a:schemeClr val="accent1"/>
            </a:solidFill>
            <a:prstDash val="solid"/>
            <a:tailEnd type="triangle"/>
          </a:ln>
        </p:spPr>
        <p:style>
          <a:lnRef idx="1">
            <a:schemeClr val="dk1"/>
          </a:lnRef>
          <a:fillRef idx="0">
            <a:schemeClr val="dk1"/>
          </a:fillRef>
          <a:effectRef idx="0">
            <a:schemeClr val="dk1"/>
          </a:effectRef>
          <a:fontRef idx="minor">
            <a:schemeClr val="tx1"/>
          </a:fontRef>
        </p:style>
      </p:cxnSp>
      <p:cxnSp>
        <p:nvCxnSpPr>
          <p:cNvPr id="15" name="Rechte verbindingslijn met pijl 14">
            <a:extLst>
              <a:ext uri="{FF2B5EF4-FFF2-40B4-BE49-F238E27FC236}">
                <a16:creationId xmlns:a16="http://schemas.microsoft.com/office/drawing/2014/main" id="{B8CAE7A1-61D3-4EE7-B3FE-DC08809CA736}"/>
              </a:ext>
            </a:extLst>
          </p:cNvPr>
          <p:cNvCxnSpPr>
            <a:stCxn id="7" idx="2"/>
            <a:endCxn id="8" idx="0"/>
          </p:cNvCxnSpPr>
          <p:nvPr/>
        </p:nvCxnSpPr>
        <p:spPr>
          <a:xfrm>
            <a:off x="6096000" y="3209917"/>
            <a:ext cx="0" cy="778235"/>
          </a:xfrm>
          <a:prstGeom prst="straightConnector1">
            <a:avLst/>
          </a:prstGeom>
          <a:ln w="28575">
            <a:solidFill>
              <a:schemeClr val="accent1"/>
            </a:solidFill>
            <a:prstDash val="solid"/>
            <a:tailEnd type="triangle"/>
          </a:ln>
        </p:spPr>
        <p:style>
          <a:lnRef idx="1">
            <a:schemeClr val="dk1"/>
          </a:lnRef>
          <a:fillRef idx="0">
            <a:schemeClr val="dk1"/>
          </a:fillRef>
          <a:effectRef idx="0">
            <a:schemeClr val="dk1"/>
          </a:effectRef>
          <a:fontRef idx="minor">
            <a:schemeClr val="tx1"/>
          </a:fontRef>
        </p:style>
      </p:cxnSp>
      <p:cxnSp>
        <p:nvCxnSpPr>
          <p:cNvPr id="18" name="Rechte verbindingslijn met pijl 17">
            <a:extLst>
              <a:ext uri="{FF2B5EF4-FFF2-40B4-BE49-F238E27FC236}">
                <a16:creationId xmlns:a16="http://schemas.microsoft.com/office/drawing/2014/main" id="{015994CB-9E9C-4268-BC5A-3F14CB88C14F}"/>
              </a:ext>
            </a:extLst>
          </p:cNvPr>
          <p:cNvCxnSpPr>
            <a:stCxn id="7" idx="2"/>
            <a:endCxn id="10" idx="0"/>
          </p:cNvCxnSpPr>
          <p:nvPr/>
        </p:nvCxnSpPr>
        <p:spPr>
          <a:xfrm>
            <a:off x="6096000" y="3209917"/>
            <a:ext cx="4033080" cy="778236"/>
          </a:xfrm>
          <a:prstGeom prst="straightConnector1">
            <a:avLst/>
          </a:prstGeom>
          <a:ln w="28575">
            <a:solidFill>
              <a:schemeClr val="accent1"/>
            </a:solidFill>
            <a:prstDash val="solid"/>
            <a:tailEnd type="triangle"/>
          </a:ln>
        </p:spPr>
        <p:style>
          <a:lnRef idx="1">
            <a:schemeClr val="dk1"/>
          </a:lnRef>
          <a:fillRef idx="0">
            <a:schemeClr val="dk1"/>
          </a:fillRef>
          <a:effectRef idx="0">
            <a:schemeClr val="dk1"/>
          </a:effectRef>
          <a:fontRef idx="minor">
            <a:schemeClr val="tx1"/>
          </a:fontRef>
        </p:style>
      </p:cxnSp>
      <p:sp>
        <p:nvSpPr>
          <p:cNvPr id="19" name="Rechteraccolade 18">
            <a:extLst>
              <a:ext uri="{FF2B5EF4-FFF2-40B4-BE49-F238E27FC236}">
                <a16:creationId xmlns:a16="http://schemas.microsoft.com/office/drawing/2014/main" id="{815BA98D-090E-40EC-9058-E9261CDC02E7}"/>
              </a:ext>
            </a:extLst>
          </p:cNvPr>
          <p:cNvSpPr/>
          <p:nvPr/>
        </p:nvSpPr>
        <p:spPr>
          <a:xfrm rot="5400000">
            <a:off x="5913436" y="1996150"/>
            <a:ext cx="365125" cy="8066162"/>
          </a:xfrm>
          <a:prstGeom prst="rightBrace">
            <a:avLst>
              <a:gd name="adj1" fmla="val 154573"/>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LID4096"/>
          </a:p>
        </p:txBody>
      </p:sp>
    </p:spTree>
    <p:extLst>
      <p:ext uri="{BB962C8B-B14F-4D97-AF65-F5344CB8AC3E}">
        <p14:creationId xmlns:p14="http://schemas.microsoft.com/office/powerpoint/2010/main" val="34773763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1913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3005AE-2F02-434A-A9B3-0DD4B05785A4}"/>
              </a:ext>
            </a:extLst>
          </p:cNvPr>
          <p:cNvSpPr>
            <a:spLocks noGrp="1"/>
          </p:cNvSpPr>
          <p:nvPr>
            <p:ph type="title"/>
          </p:nvPr>
        </p:nvSpPr>
        <p:spPr/>
        <p:txBody>
          <a:bodyPr/>
          <a:lstStyle/>
          <a:p>
            <a:r>
              <a:rPr lang="nl-NL" dirty="0"/>
              <a:t>Doel van de opdracht </a:t>
            </a:r>
            <a:endParaRPr lang="LID4096" dirty="0"/>
          </a:p>
        </p:txBody>
      </p:sp>
      <p:sp>
        <p:nvSpPr>
          <p:cNvPr id="3" name="Tijdelijke aanduiding voor inhoud 2">
            <a:extLst>
              <a:ext uri="{FF2B5EF4-FFF2-40B4-BE49-F238E27FC236}">
                <a16:creationId xmlns:a16="http://schemas.microsoft.com/office/drawing/2014/main" id="{3B541957-F9C3-4CAE-BFFC-2E50049CA618}"/>
              </a:ext>
            </a:extLst>
          </p:cNvPr>
          <p:cNvSpPr>
            <a:spLocks noGrp="1"/>
          </p:cNvSpPr>
          <p:nvPr>
            <p:ph idx="1"/>
          </p:nvPr>
        </p:nvSpPr>
        <p:spPr/>
        <p:txBody>
          <a:bodyPr/>
          <a:lstStyle/>
          <a:p>
            <a:r>
              <a:rPr lang="nl-NL" b="1" dirty="0"/>
              <a:t>Het in beeld brengen van de opgave voor een kwaliteitsverbetering ten behoeve van de recreatieve fiets op basis van data-analyses. </a:t>
            </a:r>
          </a:p>
          <a:p>
            <a:r>
              <a:rPr lang="nl-NL" dirty="0"/>
              <a:t>	Hierbij zijn de volgende stappen genomen:</a:t>
            </a:r>
          </a:p>
          <a:p>
            <a:pPr marL="1257300" lvl="2" indent="-342900">
              <a:buFont typeface="Wingdings" panose="05000000000000000000" pitchFamily="2" charset="2"/>
              <a:buChar char="§"/>
            </a:pPr>
            <a:r>
              <a:rPr lang="nl-NL" dirty="0"/>
              <a:t>Ophalen kennis en data bij de stakeholders;</a:t>
            </a:r>
          </a:p>
          <a:p>
            <a:pPr marL="1257300" lvl="2" indent="-342900">
              <a:buFont typeface="Wingdings" panose="05000000000000000000" pitchFamily="2" charset="2"/>
              <a:buChar char="§"/>
            </a:pPr>
            <a:r>
              <a:rPr lang="nl-NL" dirty="0"/>
              <a:t>Uitvoeren van netwerkanalyses;</a:t>
            </a:r>
          </a:p>
          <a:p>
            <a:pPr marL="1257300" lvl="2" indent="-342900">
              <a:buFont typeface="Wingdings" panose="05000000000000000000" pitchFamily="2" charset="2"/>
              <a:buChar char="§"/>
            </a:pPr>
            <a:r>
              <a:rPr lang="nl-NL" dirty="0"/>
              <a:t>In beeld brengen gebruik routes;</a:t>
            </a:r>
          </a:p>
          <a:p>
            <a:pPr marL="1257300" lvl="2" indent="-342900">
              <a:buFont typeface="Wingdings" panose="05000000000000000000" pitchFamily="2" charset="2"/>
              <a:buChar char="§"/>
            </a:pPr>
            <a:r>
              <a:rPr lang="nl-NL" dirty="0"/>
              <a:t>Opgaven duiden voor recreatieve fiets. </a:t>
            </a:r>
          </a:p>
          <a:p>
            <a:r>
              <a:rPr lang="nl-NL" b="1" dirty="0">
                <a:solidFill>
                  <a:schemeClr val="accent1"/>
                </a:solidFill>
              </a:rPr>
              <a:t>Resultaat: “QuickScan” opgave recreatieve fiets </a:t>
            </a:r>
            <a:endParaRPr lang="nl-NL" dirty="0"/>
          </a:p>
          <a:p>
            <a:pPr marL="800100" lvl="1" indent="-342900">
              <a:buFont typeface="Wingdings" panose="05000000000000000000" pitchFamily="2" charset="2"/>
              <a:buChar char="§"/>
            </a:pPr>
            <a:endParaRPr lang="LID4096" dirty="0"/>
          </a:p>
        </p:txBody>
      </p:sp>
      <p:sp>
        <p:nvSpPr>
          <p:cNvPr id="4" name="Tijdelijke aanduiding voor datum 3">
            <a:extLst>
              <a:ext uri="{FF2B5EF4-FFF2-40B4-BE49-F238E27FC236}">
                <a16:creationId xmlns:a16="http://schemas.microsoft.com/office/drawing/2014/main" id="{7AB09316-AFAC-46B9-AC67-0DF47E531624}"/>
              </a:ext>
            </a:extLst>
          </p:cNvPr>
          <p:cNvSpPr>
            <a:spLocks noGrp="1"/>
          </p:cNvSpPr>
          <p:nvPr>
            <p:ph type="dt" sz="half" idx="10"/>
          </p:nvPr>
        </p:nvSpPr>
        <p:spPr/>
        <p:txBody>
          <a:bodyPr/>
          <a:lstStyle/>
          <a:p>
            <a:fld id="{F8007EE6-DB86-4451-8671-8A472B9FD7E3}"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2232BDD7-CDD8-4428-BF62-26B568F80816}"/>
              </a:ext>
            </a:extLst>
          </p:cNvPr>
          <p:cNvSpPr>
            <a:spLocks noGrp="1"/>
          </p:cNvSpPr>
          <p:nvPr>
            <p:ph type="sldNum" sz="quarter" idx="4"/>
          </p:nvPr>
        </p:nvSpPr>
        <p:spPr/>
        <p:txBody>
          <a:bodyPr/>
          <a:lstStyle/>
          <a:p>
            <a:fld id="{30EB25C8-E9E3-4D25-B37F-35DF7D8D9C13}" type="slidenum">
              <a:rPr lang="nl-NL" smtClean="0"/>
              <a:pPr/>
              <a:t>4</a:t>
            </a:fld>
            <a:endParaRPr lang="nl-NL" dirty="0"/>
          </a:p>
        </p:txBody>
      </p:sp>
    </p:spTree>
    <p:extLst>
      <p:ext uri="{BB962C8B-B14F-4D97-AF65-F5344CB8AC3E}">
        <p14:creationId xmlns:p14="http://schemas.microsoft.com/office/powerpoint/2010/main" val="38744010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03939F-3A6F-4DAD-BEE3-AA1475CDF06F}"/>
              </a:ext>
            </a:extLst>
          </p:cNvPr>
          <p:cNvSpPr>
            <a:spLocks noGrp="1"/>
          </p:cNvSpPr>
          <p:nvPr>
            <p:ph type="ctrTitle"/>
          </p:nvPr>
        </p:nvSpPr>
        <p:spPr>
          <a:xfrm>
            <a:off x="766764" y="2725751"/>
            <a:ext cx="5721122" cy="553998"/>
          </a:xfrm>
        </p:spPr>
        <p:txBody>
          <a:bodyPr/>
          <a:lstStyle/>
          <a:p>
            <a:r>
              <a:rPr lang="nl-NL" dirty="0"/>
              <a:t>Fietsmotieven</a:t>
            </a:r>
            <a:r>
              <a:rPr lang="nl-NL" dirty="0">
                <a:highlight>
                  <a:srgbClr val="FFFF00"/>
                </a:highlight>
              </a:rPr>
              <a:t> </a:t>
            </a:r>
            <a:r>
              <a:rPr lang="nl-NL" dirty="0"/>
              <a:t> </a:t>
            </a:r>
            <a:endParaRPr lang="LID4096" dirty="0"/>
          </a:p>
        </p:txBody>
      </p:sp>
      <p:sp>
        <p:nvSpPr>
          <p:cNvPr id="3" name="Ondertitel 2">
            <a:extLst>
              <a:ext uri="{FF2B5EF4-FFF2-40B4-BE49-F238E27FC236}">
                <a16:creationId xmlns:a16="http://schemas.microsoft.com/office/drawing/2014/main" id="{25A2C499-DEC3-4179-BCB8-9DE0AF5CDCD3}"/>
              </a:ext>
            </a:extLst>
          </p:cNvPr>
          <p:cNvSpPr>
            <a:spLocks noGrp="1"/>
          </p:cNvSpPr>
          <p:nvPr>
            <p:ph type="subTitle" idx="1"/>
          </p:nvPr>
        </p:nvSpPr>
        <p:spPr>
          <a:xfrm>
            <a:off x="766763" y="3615099"/>
            <a:ext cx="5480525" cy="1946365"/>
          </a:xfrm>
        </p:spPr>
        <p:txBody>
          <a:bodyPr/>
          <a:lstStyle/>
          <a:p>
            <a:pPr marL="342900" indent="-342900">
              <a:buFont typeface="Wingdings" panose="05000000000000000000" pitchFamily="2" charset="2"/>
              <a:buChar char="§"/>
            </a:pPr>
            <a:r>
              <a:rPr lang="nl-NL" dirty="0"/>
              <a:t>Resultaten “Ik Fiets” Utrecht</a:t>
            </a:r>
            <a:endParaRPr lang="LID4096" dirty="0"/>
          </a:p>
        </p:txBody>
      </p:sp>
      <p:sp>
        <p:nvSpPr>
          <p:cNvPr id="4" name="Tijdelijke aanduiding voor datum 3">
            <a:extLst>
              <a:ext uri="{FF2B5EF4-FFF2-40B4-BE49-F238E27FC236}">
                <a16:creationId xmlns:a16="http://schemas.microsoft.com/office/drawing/2014/main" id="{D354DA0F-99B4-48AE-BD7E-603C3E4CC5DF}"/>
              </a:ext>
            </a:extLst>
          </p:cNvPr>
          <p:cNvSpPr>
            <a:spLocks noGrp="1"/>
          </p:cNvSpPr>
          <p:nvPr>
            <p:ph type="dt" sz="half" idx="2"/>
          </p:nvPr>
        </p:nvSpPr>
        <p:spPr/>
        <p:txBody>
          <a:bodyPr/>
          <a:lstStyle/>
          <a:p>
            <a:fld id="{B3E2CDCD-D626-48B7-9D69-034D3F2F5EF4}"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8D28F8D0-CCB5-4154-B25E-3FCCBBE1FF21}"/>
              </a:ext>
            </a:extLst>
          </p:cNvPr>
          <p:cNvSpPr>
            <a:spLocks noGrp="1"/>
          </p:cNvSpPr>
          <p:nvPr>
            <p:ph type="sldNum" sz="quarter" idx="4"/>
          </p:nvPr>
        </p:nvSpPr>
        <p:spPr/>
        <p:txBody>
          <a:bodyPr/>
          <a:lstStyle/>
          <a:p>
            <a:fld id="{30EB25C8-E9E3-4D25-B37F-35DF7D8D9C13}" type="slidenum">
              <a:rPr lang="nl-NL" smtClean="0"/>
              <a:pPr/>
              <a:t>5</a:t>
            </a:fld>
            <a:endParaRPr lang="nl-NL" dirty="0"/>
          </a:p>
        </p:txBody>
      </p:sp>
    </p:spTree>
    <p:extLst>
      <p:ext uri="{BB962C8B-B14F-4D97-AF65-F5344CB8AC3E}">
        <p14:creationId xmlns:p14="http://schemas.microsoft.com/office/powerpoint/2010/main" val="3469877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A898803-41CB-43D1-8D1C-9FB96D368CED}"/>
              </a:ext>
            </a:extLst>
          </p:cNvPr>
          <p:cNvSpPr>
            <a:spLocks noGrp="1"/>
          </p:cNvSpPr>
          <p:nvPr>
            <p:ph type="dt" sz="half" idx="10"/>
          </p:nvPr>
        </p:nvSpPr>
        <p:spPr/>
        <p:txBody>
          <a:bodyPr/>
          <a:lstStyle/>
          <a:p>
            <a:fld id="{3078B01D-8BF0-401F-8878-FCA578337766}" type="datetime2">
              <a:rPr lang="nl-NL" smtClean="0"/>
              <a:t>vrijdag 4 juni 2021</a:t>
            </a:fld>
            <a:endParaRPr lang="nl-NL"/>
          </a:p>
        </p:txBody>
      </p:sp>
      <p:sp>
        <p:nvSpPr>
          <p:cNvPr id="3" name="Tijdelijke aanduiding voor dianummer 2">
            <a:extLst>
              <a:ext uri="{FF2B5EF4-FFF2-40B4-BE49-F238E27FC236}">
                <a16:creationId xmlns:a16="http://schemas.microsoft.com/office/drawing/2014/main" id="{B51AC3D3-9800-49BA-876F-4289F8BB714E}"/>
              </a:ext>
            </a:extLst>
          </p:cNvPr>
          <p:cNvSpPr>
            <a:spLocks noGrp="1"/>
          </p:cNvSpPr>
          <p:nvPr>
            <p:ph type="sldNum" sz="quarter" idx="4"/>
          </p:nvPr>
        </p:nvSpPr>
        <p:spPr/>
        <p:txBody>
          <a:bodyPr/>
          <a:lstStyle/>
          <a:p>
            <a:fld id="{30EB25C8-E9E3-4D25-B37F-35DF7D8D9C13}" type="slidenum">
              <a:rPr lang="nl-NL" smtClean="0"/>
              <a:pPr/>
              <a:t>6</a:t>
            </a:fld>
            <a:endParaRPr lang="nl-NL" dirty="0"/>
          </a:p>
        </p:txBody>
      </p:sp>
      <p:sp>
        <p:nvSpPr>
          <p:cNvPr id="4" name="Titel 1">
            <a:extLst>
              <a:ext uri="{FF2B5EF4-FFF2-40B4-BE49-F238E27FC236}">
                <a16:creationId xmlns:a16="http://schemas.microsoft.com/office/drawing/2014/main" id="{C789FF95-F7E1-4843-9A44-142068A4DD72}"/>
              </a:ext>
            </a:extLst>
          </p:cNvPr>
          <p:cNvSpPr txBox="1">
            <a:spLocks/>
          </p:cNvSpPr>
          <p:nvPr/>
        </p:nvSpPr>
        <p:spPr>
          <a:xfrm>
            <a:off x="319624" y="0"/>
            <a:ext cx="10658475" cy="554037"/>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600" b="1" kern="1200">
                <a:solidFill>
                  <a:schemeClr val="tx1"/>
                </a:solidFill>
                <a:latin typeface="+mj-lt"/>
                <a:ea typeface="+mj-ea"/>
                <a:cs typeface="+mj-cs"/>
              </a:defRPr>
            </a:lvl1pPr>
          </a:lstStyle>
          <a:p>
            <a:r>
              <a:rPr lang="nl-NL" sz="2800" dirty="0"/>
              <a:t>Resultaten motieven “ik fiets” Utrecht </a:t>
            </a:r>
            <a:endParaRPr lang="LID4096" sz="2800" dirty="0"/>
          </a:p>
        </p:txBody>
      </p:sp>
      <p:graphicFrame>
        <p:nvGraphicFramePr>
          <p:cNvPr id="5" name="Grafiek 4">
            <a:extLst>
              <a:ext uri="{FF2B5EF4-FFF2-40B4-BE49-F238E27FC236}">
                <a16:creationId xmlns:a16="http://schemas.microsoft.com/office/drawing/2014/main" id="{6B3994B6-4DAB-45DF-B71D-21FB69926EE6}"/>
              </a:ext>
            </a:extLst>
          </p:cNvPr>
          <p:cNvGraphicFramePr>
            <a:graphicFrameLocks/>
          </p:cNvGraphicFramePr>
          <p:nvPr>
            <p:extLst>
              <p:ext uri="{D42A27DB-BD31-4B8C-83A1-F6EECF244321}">
                <p14:modId xmlns:p14="http://schemas.microsoft.com/office/powerpoint/2010/main" val="2016738937"/>
              </p:ext>
            </p:extLst>
          </p:nvPr>
        </p:nvGraphicFramePr>
        <p:xfrm>
          <a:off x="368823" y="1937056"/>
          <a:ext cx="4721011" cy="3387934"/>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ep 5">
            <a:extLst>
              <a:ext uri="{FF2B5EF4-FFF2-40B4-BE49-F238E27FC236}">
                <a16:creationId xmlns:a16="http://schemas.microsoft.com/office/drawing/2014/main" id="{AF3BBC9D-4D13-43B2-820A-F74C3A5400C3}"/>
              </a:ext>
            </a:extLst>
          </p:cNvPr>
          <p:cNvGrpSpPr/>
          <p:nvPr/>
        </p:nvGrpSpPr>
        <p:grpSpPr>
          <a:xfrm>
            <a:off x="772282" y="5394612"/>
            <a:ext cx="1422866" cy="377732"/>
            <a:chOff x="3345439" y="3675404"/>
            <a:chExt cx="1422866" cy="377732"/>
          </a:xfrm>
        </p:grpSpPr>
        <p:sp>
          <p:nvSpPr>
            <p:cNvPr id="7" name="Tekstvak 6">
              <a:extLst>
                <a:ext uri="{FF2B5EF4-FFF2-40B4-BE49-F238E27FC236}">
                  <a16:creationId xmlns:a16="http://schemas.microsoft.com/office/drawing/2014/main" id="{55F02E12-EF3F-4011-A60B-D7B9A5A9BD99}"/>
                </a:ext>
              </a:extLst>
            </p:cNvPr>
            <p:cNvSpPr txBox="1"/>
            <p:nvPr/>
          </p:nvSpPr>
          <p:spPr>
            <a:xfrm>
              <a:off x="3453438" y="3675404"/>
              <a:ext cx="1314867" cy="200055"/>
            </a:xfrm>
            <a:prstGeom prst="rect">
              <a:avLst/>
            </a:prstGeom>
            <a:noFill/>
          </p:spPr>
          <p:txBody>
            <a:bodyPr wrap="square" rtlCol="0">
              <a:spAutoFit/>
            </a:bodyPr>
            <a:lstStyle/>
            <a:p>
              <a:r>
                <a:rPr lang="nl-NL" sz="700" dirty="0"/>
                <a:t>Weekend</a:t>
              </a:r>
            </a:p>
          </p:txBody>
        </p:sp>
        <p:sp>
          <p:nvSpPr>
            <p:cNvPr id="8" name="Rechthoek 7">
              <a:extLst>
                <a:ext uri="{FF2B5EF4-FFF2-40B4-BE49-F238E27FC236}">
                  <a16:creationId xmlns:a16="http://schemas.microsoft.com/office/drawing/2014/main" id="{6585BD14-9980-46DF-9831-7422BA06CF0C}"/>
                </a:ext>
              </a:extLst>
            </p:cNvPr>
            <p:cNvSpPr/>
            <p:nvPr/>
          </p:nvSpPr>
          <p:spPr>
            <a:xfrm>
              <a:off x="3345439" y="3715041"/>
              <a:ext cx="108000" cy="1080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sz="2400" dirty="0" err="1"/>
            </a:p>
          </p:txBody>
        </p:sp>
        <p:sp>
          <p:nvSpPr>
            <p:cNvPr id="9" name="Rechthoek 8">
              <a:extLst>
                <a:ext uri="{FF2B5EF4-FFF2-40B4-BE49-F238E27FC236}">
                  <a16:creationId xmlns:a16="http://schemas.microsoft.com/office/drawing/2014/main" id="{3C5051F5-4F96-44BA-B66C-894E1A141198}"/>
                </a:ext>
              </a:extLst>
            </p:cNvPr>
            <p:cNvSpPr/>
            <p:nvPr/>
          </p:nvSpPr>
          <p:spPr>
            <a:xfrm>
              <a:off x="3345439" y="3899109"/>
              <a:ext cx="108000" cy="1080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sz="2400" dirty="0" err="1"/>
            </a:p>
          </p:txBody>
        </p:sp>
        <p:sp>
          <p:nvSpPr>
            <p:cNvPr id="10" name="Tekstvak 9">
              <a:extLst>
                <a:ext uri="{FF2B5EF4-FFF2-40B4-BE49-F238E27FC236}">
                  <a16:creationId xmlns:a16="http://schemas.microsoft.com/office/drawing/2014/main" id="{72BBF432-FA4C-4062-82FA-F0D449C82212}"/>
                </a:ext>
              </a:extLst>
            </p:cNvPr>
            <p:cNvSpPr txBox="1"/>
            <p:nvPr/>
          </p:nvSpPr>
          <p:spPr>
            <a:xfrm>
              <a:off x="3453438" y="3853081"/>
              <a:ext cx="1314867" cy="200055"/>
            </a:xfrm>
            <a:prstGeom prst="rect">
              <a:avLst/>
            </a:prstGeom>
            <a:noFill/>
          </p:spPr>
          <p:txBody>
            <a:bodyPr wrap="square" rtlCol="0">
              <a:spAutoFit/>
            </a:bodyPr>
            <a:lstStyle/>
            <a:p>
              <a:r>
                <a:rPr lang="nl-NL" sz="700" dirty="0"/>
                <a:t>Werkweek</a:t>
              </a:r>
            </a:p>
          </p:txBody>
        </p:sp>
      </p:grpSp>
      <p:grpSp>
        <p:nvGrpSpPr>
          <p:cNvPr id="28" name="Groep 27">
            <a:extLst>
              <a:ext uri="{FF2B5EF4-FFF2-40B4-BE49-F238E27FC236}">
                <a16:creationId xmlns:a16="http://schemas.microsoft.com/office/drawing/2014/main" id="{5E13A389-988D-4140-8C70-0C466F90B421}"/>
              </a:ext>
            </a:extLst>
          </p:cNvPr>
          <p:cNvGrpSpPr/>
          <p:nvPr/>
        </p:nvGrpSpPr>
        <p:grpSpPr>
          <a:xfrm>
            <a:off x="7102167" y="1715757"/>
            <a:ext cx="3549754" cy="1477328"/>
            <a:chOff x="7065818" y="1173018"/>
            <a:chExt cx="3549754" cy="1477328"/>
          </a:xfrm>
        </p:grpSpPr>
        <p:sp>
          <p:nvSpPr>
            <p:cNvPr id="11" name="Tekstvak 10">
              <a:extLst>
                <a:ext uri="{FF2B5EF4-FFF2-40B4-BE49-F238E27FC236}">
                  <a16:creationId xmlns:a16="http://schemas.microsoft.com/office/drawing/2014/main" id="{758E2B01-0F2B-419B-B3ED-6EBF62331B82}"/>
                </a:ext>
              </a:extLst>
            </p:cNvPr>
            <p:cNvSpPr txBox="1"/>
            <p:nvPr/>
          </p:nvSpPr>
          <p:spPr>
            <a:xfrm>
              <a:off x="7065818" y="1173018"/>
              <a:ext cx="3549754" cy="1477328"/>
            </a:xfrm>
            <a:prstGeom prst="rect">
              <a:avLst/>
            </a:prstGeom>
            <a:noFill/>
          </p:spPr>
          <p:txBody>
            <a:bodyPr wrap="none" rtlCol="0">
              <a:spAutoFit/>
            </a:bodyPr>
            <a:lstStyle/>
            <a:p>
              <a:r>
                <a:rPr lang="nl-NL" dirty="0"/>
                <a:t>Verplaatsingen tijdens werkweek:</a:t>
              </a:r>
            </a:p>
            <a:p>
              <a:pPr marL="342900" indent="-342900">
                <a:buFont typeface="+mj-lt"/>
                <a:buAutoNum type="arabicPeriod"/>
              </a:pPr>
              <a:r>
                <a:rPr lang="nl-NL" dirty="0"/>
                <a:t>Doelgericht/utilitair </a:t>
              </a:r>
            </a:p>
            <a:p>
              <a:pPr marL="342900" indent="-342900">
                <a:buFont typeface="+mj-lt"/>
                <a:buAutoNum type="arabicPeriod"/>
              </a:pPr>
              <a:r>
                <a:rPr lang="nl-NL" dirty="0"/>
                <a:t>Bezoek</a:t>
              </a:r>
            </a:p>
            <a:p>
              <a:pPr marL="342900" indent="-342900">
                <a:buFont typeface="+mj-lt"/>
                <a:buAutoNum type="arabicPeriod"/>
              </a:pPr>
              <a:r>
                <a:rPr lang="nl-NL" dirty="0"/>
                <a:t>Winkelen</a:t>
              </a:r>
            </a:p>
            <a:p>
              <a:pPr marL="342900" indent="-342900">
                <a:buFont typeface="+mj-lt"/>
                <a:buAutoNum type="arabicPeriod"/>
              </a:pPr>
              <a:r>
                <a:rPr lang="nl-NL" dirty="0"/>
                <a:t>Ontspanning </a:t>
              </a:r>
            </a:p>
          </p:txBody>
        </p:sp>
        <p:pic>
          <p:nvPicPr>
            <p:cNvPr id="14" name="Graphic 13" descr="Presentatie met controlelijst met effen opvulling">
              <a:extLst>
                <a:ext uri="{FF2B5EF4-FFF2-40B4-BE49-F238E27FC236}">
                  <a16:creationId xmlns:a16="http://schemas.microsoft.com/office/drawing/2014/main" id="{5E9C9FDE-31DB-4A24-83F8-27BF5C020B1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08139" y="1488443"/>
              <a:ext cx="360000" cy="360000"/>
            </a:xfrm>
            <a:prstGeom prst="rect">
              <a:avLst/>
            </a:prstGeom>
          </p:spPr>
        </p:pic>
        <p:pic>
          <p:nvPicPr>
            <p:cNvPr id="16" name="Graphic 15" descr="Bank met effen opvulling">
              <a:extLst>
                <a:ext uri="{FF2B5EF4-FFF2-40B4-BE49-F238E27FC236}">
                  <a16:creationId xmlns:a16="http://schemas.microsoft.com/office/drawing/2014/main" id="{0DAE38F2-2A08-433D-9723-F8D43F7A31E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80509" y="1745198"/>
              <a:ext cx="360000" cy="360000"/>
            </a:xfrm>
            <a:prstGeom prst="rect">
              <a:avLst/>
            </a:prstGeom>
          </p:spPr>
        </p:pic>
        <p:pic>
          <p:nvPicPr>
            <p:cNvPr id="21" name="Graphic 20" descr="Boodschappentas met effen opvulling">
              <a:extLst>
                <a:ext uri="{FF2B5EF4-FFF2-40B4-BE49-F238E27FC236}">
                  <a16:creationId xmlns:a16="http://schemas.microsoft.com/office/drawing/2014/main" id="{DAD35275-3064-4345-9C4D-2AC5D8B2AF2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575761" y="1938542"/>
              <a:ext cx="360000" cy="360000"/>
            </a:xfrm>
            <a:prstGeom prst="rect">
              <a:avLst/>
            </a:prstGeom>
          </p:spPr>
        </p:pic>
        <p:pic>
          <p:nvPicPr>
            <p:cNvPr id="23" name="Graphic 22" descr="Scène in het bos met effen opvulling">
              <a:extLst>
                <a:ext uri="{FF2B5EF4-FFF2-40B4-BE49-F238E27FC236}">
                  <a16:creationId xmlns:a16="http://schemas.microsoft.com/office/drawing/2014/main" id="{866CA510-8FAC-4670-AEB8-90119907488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935761" y="2267829"/>
              <a:ext cx="360000" cy="360000"/>
            </a:xfrm>
            <a:prstGeom prst="rect">
              <a:avLst/>
            </a:prstGeom>
          </p:spPr>
        </p:pic>
      </p:grpSp>
      <p:grpSp>
        <p:nvGrpSpPr>
          <p:cNvPr id="29" name="Groep 28">
            <a:extLst>
              <a:ext uri="{FF2B5EF4-FFF2-40B4-BE49-F238E27FC236}">
                <a16:creationId xmlns:a16="http://schemas.microsoft.com/office/drawing/2014/main" id="{FFA13A8F-5DD5-449D-8CDF-180742928101}"/>
              </a:ext>
            </a:extLst>
          </p:cNvPr>
          <p:cNvGrpSpPr/>
          <p:nvPr/>
        </p:nvGrpSpPr>
        <p:grpSpPr>
          <a:xfrm>
            <a:off x="7124120" y="3373526"/>
            <a:ext cx="3440878" cy="1493492"/>
            <a:chOff x="7087771" y="2630757"/>
            <a:chExt cx="3440878" cy="1493492"/>
          </a:xfrm>
        </p:grpSpPr>
        <p:sp>
          <p:nvSpPr>
            <p:cNvPr id="12" name="Tekstvak 11">
              <a:extLst>
                <a:ext uri="{FF2B5EF4-FFF2-40B4-BE49-F238E27FC236}">
                  <a16:creationId xmlns:a16="http://schemas.microsoft.com/office/drawing/2014/main" id="{BC3930C7-563D-4CF8-A90D-005EC292FD84}"/>
                </a:ext>
              </a:extLst>
            </p:cNvPr>
            <p:cNvSpPr txBox="1"/>
            <p:nvPr/>
          </p:nvSpPr>
          <p:spPr>
            <a:xfrm>
              <a:off x="7087771" y="2630757"/>
              <a:ext cx="3440878" cy="1477328"/>
            </a:xfrm>
            <a:prstGeom prst="rect">
              <a:avLst/>
            </a:prstGeom>
            <a:noFill/>
          </p:spPr>
          <p:txBody>
            <a:bodyPr wrap="none" rtlCol="0">
              <a:spAutoFit/>
            </a:bodyPr>
            <a:lstStyle/>
            <a:p>
              <a:r>
                <a:rPr lang="nl-NL" dirty="0"/>
                <a:t>Verplaatsingen tijdens weekend:</a:t>
              </a:r>
            </a:p>
            <a:p>
              <a:pPr marL="342900" indent="-342900">
                <a:buFont typeface="+mj-lt"/>
                <a:buAutoNum type="arabicPeriod"/>
              </a:pPr>
              <a:r>
                <a:rPr lang="nl-NL" dirty="0"/>
                <a:t>Bezoek </a:t>
              </a:r>
            </a:p>
            <a:p>
              <a:pPr marL="342900" indent="-342900">
                <a:buFont typeface="+mj-lt"/>
                <a:buAutoNum type="arabicPeriod"/>
              </a:pPr>
              <a:r>
                <a:rPr lang="nl-NL" dirty="0"/>
                <a:t>Winkelen </a:t>
              </a:r>
            </a:p>
            <a:p>
              <a:pPr marL="342900" indent="-342900">
                <a:buFont typeface="+mj-lt"/>
                <a:buAutoNum type="arabicPeriod"/>
              </a:pPr>
              <a:r>
                <a:rPr lang="nl-NL" dirty="0"/>
                <a:t>Ontspanning </a:t>
              </a:r>
            </a:p>
            <a:p>
              <a:pPr marL="342900" indent="-342900">
                <a:buFont typeface="+mj-lt"/>
                <a:buAutoNum type="arabicPeriod"/>
              </a:pPr>
              <a:r>
                <a:rPr lang="nl-NL" dirty="0"/>
                <a:t>Doelgericht/utilitair   </a:t>
              </a:r>
            </a:p>
          </p:txBody>
        </p:sp>
        <p:pic>
          <p:nvPicPr>
            <p:cNvPr id="24" name="Graphic 23" descr="Presentatie met controlelijst met effen opvulling">
              <a:extLst>
                <a:ext uri="{FF2B5EF4-FFF2-40B4-BE49-F238E27FC236}">
                  <a16:creationId xmlns:a16="http://schemas.microsoft.com/office/drawing/2014/main" id="{4295F5E1-3DED-49B1-A7FE-059829CDCBB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508139" y="3764249"/>
              <a:ext cx="360000" cy="360000"/>
            </a:xfrm>
            <a:prstGeom prst="rect">
              <a:avLst/>
            </a:prstGeom>
          </p:spPr>
        </p:pic>
        <p:pic>
          <p:nvPicPr>
            <p:cNvPr id="25" name="Graphic 24" descr="Bank met effen opvulling">
              <a:extLst>
                <a:ext uri="{FF2B5EF4-FFF2-40B4-BE49-F238E27FC236}">
                  <a16:creationId xmlns:a16="http://schemas.microsoft.com/office/drawing/2014/main" id="{EE923B02-D629-4C1D-9BDA-C261B1C7516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80509" y="2920388"/>
              <a:ext cx="360000" cy="360000"/>
            </a:xfrm>
            <a:prstGeom prst="rect">
              <a:avLst/>
            </a:prstGeom>
          </p:spPr>
        </p:pic>
        <p:pic>
          <p:nvPicPr>
            <p:cNvPr id="26" name="Graphic 25" descr="Boodschappentas met effen opvulling">
              <a:extLst>
                <a:ext uri="{FF2B5EF4-FFF2-40B4-BE49-F238E27FC236}">
                  <a16:creationId xmlns:a16="http://schemas.microsoft.com/office/drawing/2014/main" id="{08785ACB-E8F6-4BB2-8501-7F6F630B2DF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575761" y="3203587"/>
              <a:ext cx="360000" cy="360000"/>
            </a:xfrm>
            <a:prstGeom prst="rect">
              <a:avLst/>
            </a:prstGeom>
          </p:spPr>
        </p:pic>
        <p:pic>
          <p:nvPicPr>
            <p:cNvPr id="27" name="Graphic 26" descr="Scène in het bos met effen opvulling">
              <a:extLst>
                <a:ext uri="{FF2B5EF4-FFF2-40B4-BE49-F238E27FC236}">
                  <a16:creationId xmlns:a16="http://schemas.microsoft.com/office/drawing/2014/main" id="{EA013DFE-8041-4866-BB38-6DF5A2927B1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935761" y="3404249"/>
              <a:ext cx="360000" cy="360000"/>
            </a:xfrm>
            <a:prstGeom prst="rect">
              <a:avLst/>
            </a:prstGeom>
          </p:spPr>
        </p:pic>
      </p:grpSp>
      <p:grpSp>
        <p:nvGrpSpPr>
          <p:cNvPr id="40" name="Groep 39">
            <a:extLst>
              <a:ext uri="{FF2B5EF4-FFF2-40B4-BE49-F238E27FC236}">
                <a16:creationId xmlns:a16="http://schemas.microsoft.com/office/drawing/2014/main" id="{3EBF514C-5982-4248-BD0B-88C9B9BDA7AE}"/>
              </a:ext>
            </a:extLst>
          </p:cNvPr>
          <p:cNvGrpSpPr/>
          <p:nvPr/>
        </p:nvGrpSpPr>
        <p:grpSpPr>
          <a:xfrm>
            <a:off x="7152953" y="5130478"/>
            <a:ext cx="3373892" cy="1149835"/>
            <a:chOff x="5557890" y="5269165"/>
            <a:chExt cx="3373892" cy="1149835"/>
          </a:xfrm>
        </p:grpSpPr>
        <p:pic>
          <p:nvPicPr>
            <p:cNvPr id="31" name="Graphic 30" descr="Winkelwagen met effen opvulling">
              <a:extLst>
                <a:ext uri="{FF2B5EF4-FFF2-40B4-BE49-F238E27FC236}">
                  <a16:creationId xmlns:a16="http://schemas.microsoft.com/office/drawing/2014/main" id="{A4A78A64-AA9A-4223-ACE7-D88CC2E4589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871857" y="5269165"/>
              <a:ext cx="914400" cy="914400"/>
            </a:xfrm>
            <a:prstGeom prst="rect">
              <a:avLst/>
            </a:prstGeom>
          </p:spPr>
        </p:pic>
        <p:pic>
          <p:nvPicPr>
            <p:cNvPr id="33" name="Graphic 32" descr="Huis met effen opvulling">
              <a:extLst>
                <a:ext uri="{FF2B5EF4-FFF2-40B4-BE49-F238E27FC236}">
                  <a16:creationId xmlns:a16="http://schemas.microsoft.com/office/drawing/2014/main" id="{3F5C7F2A-C35D-455F-A229-5A24F8067314}"/>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557890" y="5269165"/>
              <a:ext cx="914400" cy="914400"/>
            </a:xfrm>
            <a:prstGeom prst="rect">
              <a:avLst/>
            </a:prstGeom>
          </p:spPr>
        </p:pic>
        <p:sp>
          <p:nvSpPr>
            <p:cNvPr id="34" name="Tekstvak 33">
              <a:extLst>
                <a:ext uri="{FF2B5EF4-FFF2-40B4-BE49-F238E27FC236}">
                  <a16:creationId xmlns:a16="http://schemas.microsoft.com/office/drawing/2014/main" id="{551E6314-C851-4036-9A78-624236581C73}"/>
                </a:ext>
              </a:extLst>
            </p:cNvPr>
            <p:cNvSpPr txBox="1"/>
            <p:nvPr/>
          </p:nvSpPr>
          <p:spPr>
            <a:xfrm>
              <a:off x="7736518" y="6142001"/>
              <a:ext cx="1195264" cy="276999"/>
            </a:xfrm>
            <a:prstGeom prst="rect">
              <a:avLst/>
            </a:prstGeom>
            <a:noFill/>
          </p:spPr>
          <p:txBody>
            <a:bodyPr wrap="none" rtlCol="0">
              <a:spAutoFit/>
            </a:bodyPr>
            <a:lstStyle/>
            <a:p>
              <a:r>
                <a:rPr lang="nl-NL" sz="1200" dirty="0"/>
                <a:t>recreatief doel </a:t>
              </a:r>
              <a:endParaRPr lang="LID4096" sz="1200" dirty="0"/>
            </a:p>
          </p:txBody>
        </p:sp>
        <p:cxnSp>
          <p:nvCxnSpPr>
            <p:cNvPr id="36" name="Rechte verbindingslijn met pijl 35">
              <a:extLst>
                <a:ext uri="{FF2B5EF4-FFF2-40B4-BE49-F238E27FC236}">
                  <a16:creationId xmlns:a16="http://schemas.microsoft.com/office/drawing/2014/main" id="{3C6C73DB-B7C7-493E-A923-C69B33EFEA78}"/>
                </a:ext>
              </a:extLst>
            </p:cNvPr>
            <p:cNvCxnSpPr>
              <a:stCxn id="33" idx="3"/>
              <a:endCxn id="31" idx="1"/>
            </p:cNvCxnSpPr>
            <p:nvPr/>
          </p:nvCxnSpPr>
          <p:spPr>
            <a:xfrm>
              <a:off x="6472290" y="5726365"/>
              <a:ext cx="1399567"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38" name="Tekstvak 37">
              <a:extLst>
                <a:ext uri="{FF2B5EF4-FFF2-40B4-BE49-F238E27FC236}">
                  <a16:creationId xmlns:a16="http://schemas.microsoft.com/office/drawing/2014/main" id="{B42D3BD9-9AED-4CF9-88DC-6994841A2AE9}"/>
                </a:ext>
              </a:extLst>
            </p:cNvPr>
            <p:cNvSpPr txBox="1"/>
            <p:nvPr/>
          </p:nvSpPr>
          <p:spPr>
            <a:xfrm>
              <a:off x="6656547" y="5339929"/>
              <a:ext cx="1042273" cy="400110"/>
            </a:xfrm>
            <a:prstGeom prst="rect">
              <a:avLst/>
            </a:prstGeom>
            <a:noFill/>
          </p:spPr>
          <p:txBody>
            <a:bodyPr wrap="none" rtlCol="0">
              <a:spAutoFit/>
            </a:bodyPr>
            <a:lstStyle/>
            <a:p>
              <a:r>
                <a:rPr lang="nl-NL" sz="1000" i="1" dirty="0"/>
                <a:t>“doelgerichte” </a:t>
              </a:r>
            </a:p>
            <a:p>
              <a:r>
                <a:rPr lang="nl-NL" sz="1000" i="1" dirty="0"/>
                <a:t>verplaatsingen </a:t>
              </a:r>
              <a:endParaRPr lang="LID4096" sz="1000" i="1" dirty="0"/>
            </a:p>
          </p:txBody>
        </p:sp>
        <p:sp>
          <p:nvSpPr>
            <p:cNvPr id="39" name="Tekstvak 38">
              <a:extLst>
                <a:ext uri="{FF2B5EF4-FFF2-40B4-BE49-F238E27FC236}">
                  <a16:creationId xmlns:a16="http://schemas.microsoft.com/office/drawing/2014/main" id="{2BA2D93C-8118-451C-9796-D5BF42D753A1}"/>
                </a:ext>
              </a:extLst>
            </p:cNvPr>
            <p:cNvSpPr txBox="1"/>
            <p:nvPr/>
          </p:nvSpPr>
          <p:spPr>
            <a:xfrm>
              <a:off x="6846503" y="5726365"/>
              <a:ext cx="651140" cy="369332"/>
            </a:xfrm>
            <a:prstGeom prst="rect">
              <a:avLst/>
            </a:prstGeom>
            <a:noFill/>
          </p:spPr>
          <p:txBody>
            <a:bodyPr wrap="none" rtlCol="0">
              <a:spAutoFit/>
            </a:bodyPr>
            <a:lstStyle/>
            <a:p>
              <a:r>
                <a:rPr lang="nl-NL" b="1" dirty="0"/>
                <a:t>50%</a:t>
              </a:r>
              <a:endParaRPr lang="LID4096" b="1" dirty="0"/>
            </a:p>
          </p:txBody>
        </p:sp>
      </p:grpSp>
      <p:sp>
        <p:nvSpPr>
          <p:cNvPr id="32" name="Tekstvak 31">
            <a:extLst>
              <a:ext uri="{FF2B5EF4-FFF2-40B4-BE49-F238E27FC236}">
                <a16:creationId xmlns:a16="http://schemas.microsoft.com/office/drawing/2014/main" id="{01EF6BF7-30BE-4B33-A230-5B1EA0CDE695}"/>
              </a:ext>
            </a:extLst>
          </p:cNvPr>
          <p:cNvSpPr txBox="1"/>
          <p:nvPr/>
        </p:nvSpPr>
        <p:spPr>
          <a:xfrm>
            <a:off x="85125" y="6540826"/>
            <a:ext cx="6739065" cy="230832"/>
          </a:xfrm>
          <a:prstGeom prst="rect">
            <a:avLst/>
          </a:prstGeom>
          <a:noFill/>
        </p:spPr>
        <p:txBody>
          <a:bodyPr wrap="square" rtlCol="0">
            <a:spAutoFit/>
          </a:bodyPr>
          <a:lstStyle/>
          <a:p>
            <a:r>
              <a:rPr lang="nl-NL" sz="900" b="1" dirty="0"/>
              <a:t>Bron: </a:t>
            </a:r>
            <a:r>
              <a:rPr lang="nl-NL" sz="900" dirty="0"/>
              <a:t>data uit Ik-Fiets-app (maart-april)</a:t>
            </a:r>
            <a:endParaRPr lang="LID4096" sz="900" b="1" dirty="0"/>
          </a:p>
        </p:txBody>
      </p:sp>
      <p:sp>
        <p:nvSpPr>
          <p:cNvPr id="35" name="Tekstvak 34">
            <a:extLst>
              <a:ext uri="{FF2B5EF4-FFF2-40B4-BE49-F238E27FC236}">
                <a16:creationId xmlns:a16="http://schemas.microsoft.com/office/drawing/2014/main" id="{8AF84D94-9F8A-4B57-88CB-9337A91F5D9F}"/>
              </a:ext>
            </a:extLst>
          </p:cNvPr>
          <p:cNvSpPr txBox="1"/>
          <p:nvPr/>
        </p:nvSpPr>
        <p:spPr>
          <a:xfrm>
            <a:off x="319623" y="577687"/>
            <a:ext cx="11105613" cy="338554"/>
          </a:xfrm>
          <a:prstGeom prst="rect">
            <a:avLst/>
          </a:prstGeom>
          <a:solidFill>
            <a:schemeClr val="accent6">
              <a:lumMod val="20000"/>
              <a:lumOff val="80000"/>
            </a:schemeClr>
          </a:solidFill>
        </p:spPr>
        <p:txBody>
          <a:bodyPr wrap="square" rtlCol="0">
            <a:spAutoFit/>
          </a:bodyPr>
          <a:lstStyle/>
          <a:p>
            <a:r>
              <a:rPr lang="nl-NL" sz="1600" dirty="0"/>
              <a:t>Met “ik fiets” zijn in Utrecht iets meer dan 2.600 respondenten getrackt. </a:t>
            </a:r>
            <a:endParaRPr lang="LID4096" sz="1600" dirty="0"/>
          </a:p>
        </p:txBody>
      </p:sp>
      <p:sp>
        <p:nvSpPr>
          <p:cNvPr id="37" name="Tekstvak 36">
            <a:extLst>
              <a:ext uri="{FF2B5EF4-FFF2-40B4-BE49-F238E27FC236}">
                <a16:creationId xmlns:a16="http://schemas.microsoft.com/office/drawing/2014/main" id="{B6ECDC7D-8DDD-4399-91C7-4BB4942D9F7A}"/>
              </a:ext>
            </a:extLst>
          </p:cNvPr>
          <p:cNvSpPr txBox="1"/>
          <p:nvPr/>
        </p:nvSpPr>
        <p:spPr>
          <a:xfrm>
            <a:off x="319623" y="1000606"/>
            <a:ext cx="11105613" cy="584775"/>
          </a:xfrm>
          <a:prstGeom prst="rect">
            <a:avLst/>
          </a:prstGeom>
          <a:solidFill>
            <a:schemeClr val="accent6">
              <a:lumMod val="20000"/>
              <a:lumOff val="80000"/>
            </a:schemeClr>
          </a:solidFill>
        </p:spPr>
        <p:txBody>
          <a:bodyPr wrap="square" rtlCol="0">
            <a:spAutoFit/>
          </a:bodyPr>
          <a:lstStyle/>
          <a:p>
            <a:r>
              <a:rPr lang="nl-NL" sz="1600" dirty="0"/>
              <a:t>De app registreert de fietskilometers van de respondenten en de data van de Ik Fiets app is gekoppeld aan bestemmingen. </a:t>
            </a:r>
            <a:endParaRPr lang="LID4096" sz="1600" dirty="0"/>
          </a:p>
        </p:txBody>
      </p:sp>
      <p:pic>
        <p:nvPicPr>
          <p:cNvPr id="41" name="Picture 2">
            <a:extLst>
              <a:ext uri="{FF2B5EF4-FFF2-40B4-BE49-F238E27FC236}">
                <a16:creationId xmlns:a16="http://schemas.microsoft.com/office/drawing/2014/main" id="{367BD2AD-0C9C-4652-8FBA-A0C6BB2DD4C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889554" y="131199"/>
            <a:ext cx="1072850" cy="733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7656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03939F-3A6F-4DAD-BEE3-AA1475CDF06F}"/>
              </a:ext>
            </a:extLst>
          </p:cNvPr>
          <p:cNvSpPr>
            <a:spLocks noGrp="1"/>
          </p:cNvSpPr>
          <p:nvPr>
            <p:ph type="ctrTitle"/>
          </p:nvPr>
        </p:nvSpPr>
        <p:spPr>
          <a:xfrm>
            <a:off x="766764" y="2725751"/>
            <a:ext cx="5721122" cy="553998"/>
          </a:xfrm>
        </p:spPr>
        <p:txBody>
          <a:bodyPr/>
          <a:lstStyle/>
          <a:p>
            <a:r>
              <a:rPr lang="nl-NL" dirty="0"/>
              <a:t>Netwerkanalyse</a:t>
            </a:r>
            <a:endParaRPr lang="LID4096" dirty="0"/>
          </a:p>
        </p:txBody>
      </p:sp>
      <p:sp>
        <p:nvSpPr>
          <p:cNvPr id="3" name="Ondertitel 2">
            <a:extLst>
              <a:ext uri="{FF2B5EF4-FFF2-40B4-BE49-F238E27FC236}">
                <a16:creationId xmlns:a16="http://schemas.microsoft.com/office/drawing/2014/main" id="{25A2C499-DEC3-4179-BCB8-9DE0AF5CDCD3}"/>
              </a:ext>
            </a:extLst>
          </p:cNvPr>
          <p:cNvSpPr>
            <a:spLocks noGrp="1"/>
          </p:cNvSpPr>
          <p:nvPr>
            <p:ph type="subTitle" idx="1"/>
          </p:nvPr>
        </p:nvSpPr>
        <p:spPr>
          <a:xfrm>
            <a:off x="766763" y="3615099"/>
            <a:ext cx="5480525" cy="1946365"/>
          </a:xfrm>
        </p:spPr>
        <p:txBody>
          <a:bodyPr/>
          <a:lstStyle/>
          <a:p>
            <a:pPr marL="342900" indent="-342900">
              <a:buFont typeface="Wingdings" panose="05000000000000000000" pitchFamily="2" charset="2"/>
              <a:buChar char="§"/>
            </a:pPr>
            <a:r>
              <a:rPr lang="nl-NL" dirty="0"/>
              <a:t>Overlap utilitair en recreatief netwerk</a:t>
            </a:r>
          </a:p>
          <a:p>
            <a:pPr marL="342900" indent="-342900">
              <a:buFont typeface="Wingdings" panose="05000000000000000000" pitchFamily="2" charset="2"/>
              <a:buChar char="§"/>
            </a:pPr>
            <a:r>
              <a:rPr lang="nl-NL" dirty="0"/>
              <a:t>Verharding </a:t>
            </a:r>
          </a:p>
          <a:p>
            <a:pPr marL="342900" indent="-342900">
              <a:buFont typeface="Wingdings" panose="05000000000000000000" pitchFamily="2" charset="2"/>
              <a:buChar char="§"/>
            </a:pPr>
            <a:r>
              <a:rPr lang="nl-NL" dirty="0"/>
              <a:t>Netwerk binnen en buiten de bebouwde kom</a:t>
            </a:r>
          </a:p>
          <a:p>
            <a:pPr marL="342900" indent="-342900">
              <a:buFont typeface="Wingdings" panose="05000000000000000000" pitchFamily="2" charset="2"/>
              <a:buChar char="§"/>
            </a:pPr>
            <a:r>
              <a:rPr lang="nl-NL" dirty="0"/>
              <a:t>Wegtype </a:t>
            </a:r>
          </a:p>
          <a:p>
            <a:endParaRPr lang="LID4096" dirty="0"/>
          </a:p>
        </p:txBody>
      </p:sp>
      <p:sp>
        <p:nvSpPr>
          <p:cNvPr id="4" name="Tijdelijke aanduiding voor datum 3">
            <a:extLst>
              <a:ext uri="{FF2B5EF4-FFF2-40B4-BE49-F238E27FC236}">
                <a16:creationId xmlns:a16="http://schemas.microsoft.com/office/drawing/2014/main" id="{D354DA0F-99B4-48AE-BD7E-603C3E4CC5DF}"/>
              </a:ext>
            </a:extLst>
          </p:cNvPr>
          <p:cNvSpPr>
            <a:spLocks noGrp="1"/>
          </p:cNvSpPr>
          <p:nvPr>
            <p:ph type="dt" sz="half" idx="2"/>
          </p:nvPr>
        </p:nvSpPr>
        <p:spPr/>
        <p:txBody>
          <a:bodyPr/>
          <a:lstStyle/>
          <a:p>
            <a:fld id="{B3E2CDCD-D626-48B7-9D69-034D3F2F5EF4}" type="datetime2">
              <a:rPr lang="nl-NL" smtClean="0"/>
              <a:t>vrijdag 4 juni 2021</a:t>
            </a:fld>
            <a:endParaRPr lang="nl-NL" dirty="0"/>
          </a:p>
        </p:txBody>
      </p:sp>
      <p:sp>
        <p:nvSpPr>
          <p:cNvPr id="6" name="Tijdelijke aanduiding voor dianummer 5">
            <a:extLst>
              <a:ext uri="{FF2B5EF4-FFF2-40B4-BE49-F238E27FC236}">
                <a16:creationId xmlns:a16="http://schemas.microsoft.com/office/drawing/2014/main" id="{8D28F8D0-CCB5-4154-B25E-3FCCBBE1FF21}"/>
              </a:ext>
            </a:extLst>
          </p:cNvPr>
          <p:cNvSpPr>
            <a:spLocks noGrp="1"/>
          </p:cNvSpPr>
          <p:nvPr>
            <p:ph type="sldNum" sz="quarter" idx="4"/>
          </p:nvPr>
        </p:nvSpPr>
        <p:spPr/>
        <p:txBody>
          <a:bodyPr/>
          <a:lstStyle/>
          <a:p>
            <a:fld id="{30EB25C8-E9E3-4D25-B37F-35DF7D8D9C13}" type="slidenum">
              <a:rPr lang="nl-NL" smtClean="0"/>
              <a:pPr/>
              <a:t>7</a:t>
            </a:fld>
            <a:endParaRPr lang="nl-NL" dirty="0"/>
          </a:p>
        </p:txBody>
      </p:sp>
    </p:spTree>
    <p:extLst>
      <p:ext uri="{BB962C8B-B14F-4D97-AF65-F5344CB8AC3E}">
        <p14:creationId xmlns:p14="http://schemas.microsoft.com/office/powerpoint/2010/main" val="28295460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37C7DD7D-4575-49E3-8B3C-11A851F8F2A1}"/>
              </a:ext>
            </a:extLst>
          </p:cNvPr>
          <p:cNvPicPr>
            <a:picLocks noChangeAspect="1"/>
          </p:cNvPicPr>
          <p:nvPr/>
        </p:nvPicPr>
        <p:blipFill>
          <a:blip r:embed="rId3"/>
          <a:stretch>
            <a:fillRect/>
          </a:stretch>
        </p:blipFill>
        <p:spPr>
          <a:xfrm>
            <a:off x="319624" y="619326"/>
            <a:ext cx="6675496" cy="5677151"/>
          </a:xfrm>
          <a:prstGeom prst="rect">
            <a:avLst/>
          </a:prstGeom>
        </p:spPr>
      </p:pic>
      <p:sp>
        <p:nvSpPr>
          <p:cNvPr id="4" name="Tijdelijke aanduiding voor datum 3">
            <a:extLst>
              <a:ext uri="{FF2B5EF4-FFF2-40B4-BE49-F238E27FC236}">
                <a16:creationId xmlns:a16="http://schemas.microsoft.com/office/drawing/2014/main" id="{E50EEBE9-7E53-4C44-82A2-C0808D13D36F}"/>
              </a:ext>
            </a:extLst>
          </p:cNvPr>
          <p:cNvSpPr>
            <a:spLocks noGrp="1"/>
          </p:cNvSpPr>
          <p:nvPr>
            <p:ph type="dt" sz="half" idx="10"/>
          </p:nvPr>
        </p:nvSpPr>
        <p:spPr/>
        <p:txBody>
          <a:bodyPr anchor="ctr">
            <a:normAutofit/>
          </a:bodyPr>
          <a:lstStyle/>
          <a:p>
            <a:pPr>
              <a:spcAft>
                <a:spcPts val="600"/>
              </a:spcAft>
            </a:pPr>
            <a:fld id="{3AC32A7E-1B1F-4BE9-A9E8-44155F963184}" type="datetime2">
              <a:rPr lang="nl-NL" smtClean="0"/>
              <a:t>vrijdag 4 juni 2021</a:t>
            </a:fld>
            <a:endParaRPr lang="nl-NL"/>
          </a:p>
        </p:txBody>
      </p:sp>
      <p:sp>
        <p:nvSpPr>
          <p:cNvPr id="6" name="Tijdelijke aanduiding voor dianummer 5">
            <a:extLst>
              <a:ext uri="{FF2B5EF4-FFF2-40B4-BE49-F238E27FC236}">
                <a16:creationId xmlns:a16="http://schemas.microsoft.com/office/drawing/2014/main" id="{CFF7F7AD-AC25-4367-AC42-4E92F348258A}"/>
              </a:ext>
            </a:extLst>
          </p:cNvPr>
          <p:cNvSpPr>
            <a:spLocks noGrp="1"/>
          </p:cNvSpPr>
          <p:nvPr>
            <p:ph type="sldNum" sz="quarter" idx="4"/>
          </p:nvPr>
        </p:nvSpPr>
        <p:spPr/>
        <p:txBody>
          <a:bodyPr anchor="ctr">
            <a:normAutofit/>
          </a:bodyPr>
          <a:lstStyle/>
          <a:p>
            <a:pPr>
              <a:spcAft>
                <a:spcPts val="600"/>
              </a:spcAft>
            </a:pPr>
            <a:fld id="{30EB25C8-E9E3-4D25-B37F-35DF7D8D9C13}" type="slidenum">
              <a:rPr lang="nl-NL" smtClean="0"/>
              <a:pPr>
                <a:spcAft>
                  <a:spcPts val="600"/>
                </a:spcAft>
              </a:pPr>
              <a:t>8</a:t>
            </a:fld>
            <a:endParaRPr lang="nl-NL"/>
          </a:p>
        </p:txBody>
      </p:sp>
      <p:sp>
        <p:nvSpPr>
          <p:cNvPr id="2" name="Titel 1">
            <a:extLst>
              <a:ext uri="{FF2B5EF4-FFF2-40B4-BE49-F238E27FC236}">
                <a16:creationId xmlns:a16="http://schemas.microsoft.com/office/drawing/2014/main" id="{BEB66455-C30F-482E-B297-9F9D28443D7B}"/>
              </a:ext>
            </a:extLst>
          </p:cNvPr>
          <p:cNvSpPr>
            <a:spLocks noGrp="1"/>
          </p:cNvSpPr>
          <p:nvPr>
            <p:ph type="title" idx="4294967295"/>
          </p:nvPr>
        </p:nvSpPr>
        <p:spPr>
          <a:xfrm>
            <a:off x="319624" y="0"/>
            <a:ext cx="10658475" cy="554037"/>
          </a:xfrm>
        </p:spPr>
        <p:txBody>
          <a:bodyPr wrap="square" anchor="b">
            <a:normAutofit/>
          </a:bodyPr>
          <a:lstStyle/>
          <a:p>
            <a:r>
              <a:rPr lang="nl-NL" sz="2800" dirty="0"/>
              <a:t>Overlap utilitair en recreatief netwerk in Utrecht</a:t>
            </a:r>
            <a:endParaRPr lang="LID4096" sz="2800" dirty="0"/>
          </a:p>
        </p:txBody>
      </p:sp>
      <p:sp>
        <p:nvSpPr>
          <p:cNvPr id="3" name="Tijdelijke aanduiding voor inhoud 2">
            <a:extLst>
              <a:ext uri="{FF2B5EF4-FFF2-40B4-BE49-F238E27FC236}">
                <a16:creationId xmlns:a16="http://schemas.microsoft.com/office/drawing/2014/main" id="{7B6F0A65-551A-4027-9F78-50E9B0FA5A52}"/>
              </a:ext>
            </a:extLst>
          </p:cNvPr>
          <p:cNvSpPr>
            <a:spLocks noGrp="1"/>
          </p:cNvSpPr>
          <p:nvPr>
            <p:ph idx="4294967295"/>
          </p:nvPr>
        </p:nvSpPr>
        <p:spPr>
          <a:xfrm>
            <a:off x="7098538" y="619326"/>
            <a:ext cx="4728897" cy="5163669"/>
          </a:xfrm>
        </p:spPr>
        <p:txBody>
          <a:bodyPr wrap="square">
            <a:normAutofit/>
          </a:bodyPr>
          <a:lstStyle/>
          <a:p>
            <a:r>
              <a:rPr lang="nl-NL" b="1" dirty="0"/>
              <a:t>Conclusie: </a:t>
            </a:r>
          </a:p>
          <a:p>
            <a:pPr marL="342900" indent="-342900">
              <a:buFont typeface="Wingdings" panose="05000000000000000000" pitchFamily="2" charset="2"/>
              <a:buChar char="§"/>
            </a:pPr>
            <a:r>
              <a:rPr lang="nl-NL" sz="1800" b="0" dirty="0"/>
              <a:t>41% van het utilitaire netwerk is tevens het recreatieve netwerk.</a:t>
            </a:r>
          </a:p>
          <a:p>
            <a:pPr marL="342900" indent="-342900">
              <a:buFont typeface="Wingdings" panose="05000000000000000000" pitchFamily="2" charset="2"/>
              <a:buChar char="§"/>
            </a:pPr>
            <a:r>
              <a:rPr lang="nl-NL" sz="1800" dirty="0"/>
              <a:t>45% van het recreatieve netwerk is tevens het utilitaire netwerk.</a:t>
            </a:r>
          </a:p>
          <a:p>
            <a:pPr marL="342900" indent="-342900">
              <a:buFont typeface="Wingdings" panose="05000000000000000000" pitchFamily="2" charset="2"/>
              <a:buChar char="§"/>
            </a:pPr>
            <a:r>
              <a:rPr lang="nl-NL" sz="1800" dirty="0"/>
              <a:t>In het stedelijk gebied kent het recreatieve netwerk grotendeels overlap met het utilitaire netwerk.</a:t>
            </a:r>
            <a:endParaRPr lang="nl-NL" sz="1800" b="0" dirty="0"/>
          </a:p>
          <a:p>
            <a:endParaRPr lang="nl-NL" dirty="0"/>
          </a:p>
        </p:txBody>
      </p:sp>
      <p:pic>
        <p:nvPicPr>
          <p:cNvPr id="11" name="Afbeelding 10">
            <a:extLst>
              <a:ext uri="{FF2B5EF4-FFF2-40B4-BE49-F238E27FC236}">
                <a16:creationId xmlns:a16="http://schemas.microsoft.com/office/drawing/2014/main" id="{8F6572B8-83F5-4A4B-BDD0-E061D6104A81}"/>
              </a:ext>
            </a:extLst>
          </p:cNvPr>
          <p:cNvPicPr>
            <a:picLocks noChangeAspect="1"/>
          </p:cNvPicPr>
          <p:nvPr/>
        </p:nvPicPr>
        <p:blipFill>
          <a:blip r:embed="rId4"/>
          <a:stretch>
            <a:fillRect/>
          </a:stretch>
        </p:blipFill>
        <p:spPr>
          <a:xfrm>
            <a:off x="5648861" y="5289604"/>
            <a:ext cx="1230977" cy="857955"/>
          </a:xfrm>
          <a:prstGeom prst="rect">
            <a:avLst/>
          </a:prstGeom>
        </p:spPr>
      </p:pic>
      <p:sp>
        <p:nvSpPr>
          <p:cNvPr id="9" name="Tekstvak 8">
            <a:extLst>
              <a:ext uri="{FF2B5EF4-FFF2-40B4-BE49-F238E27FC236}">
                <a16:creationId xmlns:a16="http://schemas.microsoft.com/office/drawing/2014/main" id="{900E700B-03DE-4F2A-BBE4-6729994FACFD}"/>
              </a:ext>
            </a:extLst>
          </p:cNvPr>
          <p:cNvSpPr txBox="1"/>
          <p:nvPr/>
        </p:nvSpPr>
        <p:spPr>
          <a:xfrm>
            <a:off x="256055" y="6296477"/>
            <a:ext cx="6739065" cy="369332"/>
          </a:xfrm>
          <a:prstGeom prst="rect">
            <a:avLst/>
          </a:prstGeom>
          <a:noFill/>
        </p:spPr>
        <p:txBody>
          <a:bodyPr wrap="square" rtlCol="0">
            <a:spAutoFit/>
          </a:bodyPr>
          <a:lstStyle/>
          <a:p>
            <a:r>
              <a:rPr lang="nl-NL" sz="900" b="1" dirty="0"/>
              <a:t>Bron recreatief netwerk: 	</a:t>
            </a:r>
            <a:r>
              <a:rPr lang="nl-NL" sz="900" dirty="0"/>
              <a:t>fietsknooppuntennetwerk </a:t>
            </a:r>
          </a:p>
          <a:p>
            <a:r>
              <a:rPr lang="nl-NL" sz="900" b="1" dirty="0"/>
              <a:t>Bron utilitair netwerk: 	</a:t>
            </a:r>
            <a:r>
              <a:rPr lang="nl-NL" sz="900" dirty="0"/>
              <a:t>fietsnetwerk Provincie Utrecht</a:t>
            </a:r>
            <a:endParaRPr lang="LID4096" sz="900" b="1" dirty="0"/>
          </a:p>
        </p:txBody>
      </p:sp>
      <p:sp>
        <p:nvSpPr>
          <p:cNvPr id="10" name="Tekstballon: rechthoek met afgeronde hoeken 9">
            <a:extLst>
              <a:ext uri="{FF2B5EF4-FFF2-40B4-BE49-F238E27FC236}">
                <a16:creationId xmlns:a16="http://schemas.microsoft.com/office/drawing/2014/main" id="{E8CCABB1-0723-4025-AC8F-C33FFCB94D2D}"/>
              </a:ext>
            </a:extLst>
          </p:cNvPr>
          <p:cNvSpPr/>
          <p:nvPr/>
        </p:nvSpPr>
        <p:spPr>
          <a:xfrm>
            <a:off x="3982313" y="5576819"/>
            <a:ext cx="1551266" cy="1084783"/>
          </a:xfrm>
          <a:prstGeom prst="wedgeRoundRectCallout">
            <a:avLst>
              <a:gd name="adj1" fmla="val -56666"/>
              <a:gd name="adj2" fmla="val -225097"/>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100" dirty="0"/>
              <a:t>Deze verbindende schakels zorgen ervoor dat je vanuit de binnenstad naar de Utrechtse Heuvelrug kunt </a:t>
            </a:r>
            <a:endParaRPr lang="LID4096" sz="1100" dirty="0" err="1"/>
          </a:p>
        </p:txBody>
      </p:sp>
    </p:spTree>
    <p:extLst>
      <p:ext uri="{BB962C8B-B14F-4D97-AF65-F5344CB8AC3E}">
        <p14:creationId xmlns:p14="http://schemas.microsoft.com/office/powerpoint/2010/main" val="32012331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Afbeelding 17">
            <a:extLst>
              <a:ext uri="{FF2B5EF4-FFF2-40B4-BE49-F238E27FC236}">
                <a16:creationId xmlns:a16="http://schemas.microsoft.com/office/drawing/2014/main" id="{2E64D2A0-5394-4F59-BA4B-A7DC5BD3BD6F}"/>
              </a:ext>
            </a:extLst>
          </p:cNvPr>
          <p:cNvPicPr>
            <a:picLocks noChangeAspect="1"/>
          </p:cNvPicPr>
          <p:nvPr/>
        </p:nvPicPr>
        <p:blipFill>
          <a:blip r:embed="rId2"/>
          <a:stretch>
            <a:fillRect/>
          </a:stretch>
        </p:blipFill>
        <p:spPr>
          <a:xfrm>
            <a:off x="262963" y="705126"/>
            <a:ext cx="6992858" cy="5591351"/>
          </a:xfrm>
          <a:prstGeom prst="rect">
            <a:avLst/>
          </a:prstGeom>
        </p:spPr>
      </p:pic>
      <p:sp>
        <p:nvSpPr>
          <p:cNvPr id="4" name="Tijdelijke aanduiding voor datum 3">
            <a:extLst>
              <a:ext uri="{FF2B5EF4-FFF2-40B4-BE49-F238E27FC236}">
                <a16:creationId xmlns:a16="http://schemas.microsoft.com/office/drawing/2014/main" id="{E50EEBE9-7E53-4C44-82A2-C0808D13D36F}"/>
              </a:ext>
            </a:extLst>
          </p:cNvPr>
          <p:cNvSpPr>
            <a:spLocks noGrp="1"/>
          </p:cNvSpPr>
          <p:nvPr>
            <p:ph type="dt" sz="half" idx="10"/>
          </p:nvPr>
        </p:nvSpPr>
        <p:spPr/>
        <p:txBody>
          <a:bodyPr anchor="ctr">
            <a:normAutofit/>
          </a:bodyPr>
          <a:lstStyle/>
          <a:p>
            <a:pPr>
              <a:spcAft>
                <a:spcPts val="600"/>
              </a:spcAft>
            </a:pPr>
            <a:fld id="{902F07C6-3A33-4CE0-97B4-8688DA8FE838}" type="datetime2">
              <a:rPr lang="nl-NL" smtClean="0"/>
              <a:t>vrijdag 4 juni 2021</a:t>
            </a:fld>
            <a:endParaRPr lang="nl-NL"/>
          </a:p>
        </p:txBody>
      </p:sp>
      <p:sp>
        <p:nvSpPr>
          <p:cNvPr id="6" name="Tijdelijke aanduiding voor dianummer 5">
            <a:extLst>
              <a:ext uri="{FF2B5EF4-FFF2-40B4-BE49-F238E27FC236}">
                <a16:creationId xmlns:a16="http://schemas.microsoft.com/office/drawing/2014/main" id="{CFF7F7AD-AC25-4367-AC42-4E92F348258A}"/>
              </a:ext>
            </a:extLst>
          </p:cNvPr>
          <p:cNvSpPr>
            <a:spLocks noGrp="1"/>
          </p:cNvSpPr>
          <p:nvPr>
            <p:ph type="sldNum" sz="quarter" idx="4"/>
          </p:nvPr>
        </p:nvSpPr>
        <p:spPr/>
        <p:txBody>
          <a:bodyPr anchor="ctr">
            <a:normAutofit/>
          </a:bodyPr>
          <a:lstStyle/>
          <a:p>
            <a:pPr>
              <a:spcAft>
                <a:spcPts val="600"/>
              </a:spcAft>
            </a:pPr>
            <a:fld id="{30EB25C8-E9E3-4D25-B37F-35DF7D8D9C13}" type="slidenum">
              <a:rPr lang="nl-NL" smtClean="0"/>
              <a:pPr>
                <a:spcAft>
                  <a:spcPts val="600"/>
                </a:spcAft>
              </a:pPr>
              <a:t>9</a:t>
            </a:fld>
            <a:endParaRPr lang="nl-NL"/>
          </a:p>
        </p:txBody>
      </p:sp>
      <p:sp>
        <p:nvSpPr>
          <p:cNvPr id="2" name="Titel 1">
            <a:extLst>
              <a:ext uri="{FF2B5EF4-FFF2-40B4-BE49-F238E27FC236}">
                <a16:creationId xmlns:a16="http://schemas.microsoft.com/office/drawing/2014/main" id="{BEB66455-C30F-482E-B297-9F9D28443D7B}"/>
              </a:ext>
            </a:extLst>
          </p:cNvPr>
          <p:cNvSpPr>
            <a:spLocks noGrp="1"/>
          </p:cNvSpPr>
          <p:nvPr>
            <p:ph type="title" idx="4294967295"/>
          </p:nvPr>
        </p:nvSpPr>
        <p:spPr>
          <a:xfrm>
            <a:off x="262965" y="0"/>
            <a:ext cx="10658475" cy="554037"/>
          </a:xfrm>
        </p:spPr>
        <p:txBody>
          <a:bodyPr wrap="square" anchor="b">
            <a:normAutofit fontScale="90000"/>
          </a:bodyPr>
          <a:lstStyle/>
          <a:p>
            <a:r>
              <a:rPr lang="nl-NL" sz="2800" dirty="0"/>
              <a:t>Overlap utilitair en recreatief netwerk zuidelijk deel Noord-Holland</a:t>
            </a:r>
            <a:endParaRPr lang="LID4096" sz="2800" dirty="0"/>
          </a:p>
        </p:txBody>
      </p:sp>
      <p:pic>
        <p:nvPicPr>
          <p:cNvPr id="11" name="Afbeelding 10">
            <a:extLst>
              <a:ext uri="{FF2B5EF4-FFF2-40B4-BE49-F238E27FC236}">
                <a16:creationId xmlns:a16="http://schemas.microsoft.com/office/drawing/2014/main" id="{8F6572B8-83F5-4A4B-BDD0-E061D6104A81}"/>
              </a:ext>
            </a:extLst>
          </p:cNvPr>
          <p:cNvPicPr>
            <a:picLocks noChangeAspect="1"/>
          </p:cNvPicPr>
          <p:nvPr/>
        </p:nvPicPr>
        <p:blipFill>
          <a:blip r:embed="rId3"/>
          <a:stretch>
            <a:fillRect/>
          </a:stretch>
        </p:blipFill>
        <p:spPr>
          <a:xfrm>
            <a:off x="382622" y="817762"/>
            <a:ext cx="1024859" cy="714297"/>
          </a:xfrm>
          <a:prstGeom prst="rect">
            <a:avLst/>
          </a:prstGeom>
        </p:spPr>
      </p:pic>
      <p:sp>
        <p:nvSpPr>
          <p:cNvPr id="9" name="Tijdelijke aanduiding voor inhoud 2">
            <a:extLst>
              <a:ext uri="{FF2B5EF4-FFF2-40B4-BE49-F238E27FC236}">
                <a16:creationId xmlns:a16="http://schemas.microsoft.com/office/drawing/2014/main" id="{E8DD2AD7-4A50-44CB-AAA5-890A721C88D8}"/>
              </a:ext>
            </a:extLst>
          </p:cNvPr>
          <p:cNvSpPr txBox="1">
            <a:spLocks/>
          </p:cNvSpPr>
          <p:nvPr/>
        </p:nvSpPr>
        <p:spPr>
          <a:xfrm>
            <a:off x="7369542" y="705126"/>
            <a:ext cx="4728897" cy="5163669"/>
          </a:xfrm>
          <a:prstGeom prst="rect">
            <a:avLst/>
          </a:prstGeom>
        </p:spPr>
        <p:txBody>
          <a:bodyPr vert="horz" wrap="square" lIns="0" tIns="0" rIns="0" bIns="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10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100000"/>
              </a:lnSpc>
              <a:spcBef>
                <a:spcPts val="500"/>
              </a:spcBef>
              <a:buFont typeface="Arial" panose="020B0604020202020204" pitchFamily="34" charset="0"/>
              <a:buNone/>
              <a:defRPr sz="1600" kern="1200">
                <a:solidFill>
                  <a:schemeClr val="tx1"/>
                </a:solidFill>
                <a:latin typeface="+mn-lt"/>
                <a:ea typeface="+mn-ea"/>
                <a:cs typeface="+mn-cs"/>
              </a:defRPr>
            </a:lvl3pPr>
            <a:lvl4pPr marL="1371600" indent="0" algn="l" defTabSz="914400" rtl="0" eaLnBrk="1" latinLnBrk="0" hangingPunct="1">
              <a:lnSpc>
                <a:spcPct val="100000"/>
              </a:lnSpc>
              <a:spcBef>
                <a:spcPts val="500"/>
              </a:spcBef>
              <a:buFont typeface="Arial" panose="020B0604020202020204" pitchFamily="34" charset="0"/>
              <a:buNone/>
              <a:defRPr sz="1400" kern="1200">
                <a:solidFill>
                  <a:schemeClr val="tx1"/>
                </a:solidFill>
                <a:latin typeface="+mn-lt"/>
                <a:ea typeface="+mn-ea"/>
                <a:cs typeface="+mn-cs"/>
              </a:defRPr>
            </a:lvl4pPr>
            <a:lvl5pPr marL="1828800" indent="0" algn="l" defTabSz="914400" rtl="0" eaLnBrk="1" latinLnBrk="0" hangingPunct="1">
              <a:lnSpc>
                <a:spcPct val="100000"/>
              </a:lnSpc>
              <a:spcBef>
                <a:spcPts val="5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b="1" dirty="0"/>
              <a:t>Conclusie: </a:t>
            </a:r>
          </a:p>
          <a:p>
            <a:pPr marL="342900" indent="-342900">
              <a:buFont typeface="Wingdings" panose="05000000000000000000" pitchFamily="2" charset="2"/>
              <a:buChar char="§"/>
            </a:pPr>
            <a:r>
              <a:rPr lang="nl-NL" sz="1800" dirty="0"/>
              <a:t>40% van het utilitaire netwerk is tevens het recreatieve netwerk. </a:t>
            </a:r>
          </a:p>
          <a:p>
            <a:pPr marL="342900" indent="-342900">
              <a:buFont typeface="Wingdings" panose="05000000000000000000" pitchFamily="2" charset="2"/>
              <a:buChar char="§"/>
            </a:pPr>
            <a:r>
              <a:rPr lang="nl-NL" sz="1800" dirty="0"/>
              <a:t>49% van het recreatieve netwerk is tevens utilitair. </a:t>
            </a:r>
          </a:p>
          <a:p>
            <a:pPr marL="342900" indent="-342900">
              <a:buFont typeface="Wingdings" panose="05000000000000000000" pitchFamily="2" charset="2"/>
              <a:buChar char="§"/>
            </a:pPr>
            <a:r>
              <a:rPr lang="nl-NL" sz="1800" dirty="0"/>
              <a:t>Het regionaal fietsnetwerk in Noord-Holland bevat ook routes die hoofdzakelijk een recreatieve functie kennen, zoals in het duingebied. </a:t>
            </a:r>
          </a:p>
          <a:p>
            <a:pPr marL="342900" indent="-342900">
              <a:buFont typeface="Wingdings" panose="05000000000000000000" pitchFamily="2" charset="2"/>
              <a:buChar char="§"/>
            </a:pPr>
            <a:r>
              <a:rPr lang="nl-NL" sz="1800" dirty="0"/>
              <a:t>In het binnenstedelijk gebied komt het recreatieve fietsnetwerk vrijwel volledig overeen met het utilitaire netwerk. </a:t>
            </a:r>
          </a:p>
        </p:txBody>
      </p:sp>
      <p:sp>
        <p:nvSpPr>
          <p:cNvPr id="10" name="Tekstvak 9">
            <a:extLst>
              <a:ext uri="{FF2B5EF4-FFF2-40B4-BE49-F238E27FC236}">
                <a16:creationId xmlns:a16="http://schemas.microsoft.com/office/drawing/2014/main" id="{D9FEBF43-BE20-4620-A62A-097C4CC44C53}"/>
              </a:ext>
            </a:extLst>
          </p:cNvPr>
          <p:cNvSpPr txBox="1"/>
          <p:nvPr/>
        </p:nvSpPr>
        <p:spPr>
          <a:xfrm>
            <a:off x="262963" y="6296477"/>
            <a:ext cx="6739065" cy="369332"/>
          </a:xfrm>
          <a:prstGeom prst="rect">
            <a:avLst/>
          </a:prstGeom>
          <a:noFill/>
        </p:spPr>
        <p:txBody>
          <a:bodyPr wrap="square" rtlCol="0">
            <a:spAutoFit/>
          </a:bodyPr>
          <a:lstStyle/>
          <a:p>
            <a:r>
              <a:rPr lang="nl-NL" sz="900" b="1" dirty="0"/>
              <a:t>Bron recreatief netwerk: 	</a:t>
            </a:r>
            <a:r>
              <a:rPr lang="nl-NL" sz="900" dirty="0"/>
              <a:t>fietsknooppuntennetwerk </a:t>
            </a:r>
          </a:p>
          <a:p>
            <a:r>
              <a:rPr lang="nl-NL" sz="900" b="1" dirty="0"/>
              <a:t>Bron utilitair netwerk: 	</a:t>
            </a:r>
            <a:r>
              <a:rPr lang="nl-NL" sz="900" dirty="0"/>
              <a:t>regionaal fietsnetwerk Noord-Holland</a:t>
            </a:r>
            <a:endParaRPr lang="LID4096" sz="900" b="1" dirty="0"/>
          </a:p>
        </p:txBody>
      </p:sp>
      <p:sp>
        <p:nvSpPr>
          <p:cNvPr id="3" name="Tekstballon: rechthoek met afgeronde hoeken 2">
            <a:extLst>
              <a:ext uri="{FF2B5EF4-FFF2-40B4-BE49-F238E27FC236}">
                <a16:creationId xmlns:a16="http://schemas.microsoft.com/office/drawing/2014/main" id="{32DF8660-4FA1-4886-88BD-ABAC163B24FD}"/>
              </a:ext>
            </a:extLst>
          </p:cNvPr>
          <p:cNvSpPr/>
          <p:nvPr/>
        </p:nvSpPr>
        <p:spPr>
          <a:xfrm>
            <a:off x="57841" y="1760338"/>
            <a:ext cx="1551266" cy="828483"/>
          </a:xfrm>
          <a:prstGeom prst="wedgeRoundRectCallout">
            <a:avLst>
              <a:gd name="adj1" fmla="val 50125"/>
              <a:gd name="adj2" fmla="val 137121"/>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100" dirty="0"/>
              <a:t>Het utilitaire netwerk bevat hier recreatieve fietspaden door de duinen. </a:t>
            </a:r>
            <a:endParaRPr lang="LID4096" sz="1100" dirty="0" err="1"/>
          </a:p>
        </p:txBody>
      </p:sp>
    </p:spTree>
    <p:extLst>
      <p:ext uri="{BB962C8B-B14F-4D97-AF65-F5344CB8AC3E}">
        <p14:creationId xmlns:p14="http://schemas.microsoft.com/office/powerpoint/2010/main" val="1499903944"/>
      </p:ext>
    </p:extLst>
  </p:cSld>
  <p:clrMapOvr>
    <a:masterClrMapping/>
  </p:clrMapOvr>
</p:sld>
</file>

<file path=ppt/theme/theme1.xml><?xml version="1.0" encoding="utf-8"?>
<a:theme xmlns:a="http://schemas.openxmlformats.org/drawingml/2006/main" name="Dat.mobility">
  <a:themeElements>
    <a:clrScheme name="Dat.mobility">
      <a:dk1>
        <a:srgbClr val="1D1D1D"/>
      </a:dk1>
      <a:lt1>
        <a:srgbClr val="FFFFFF"/>
      </a:lt1>
      <a:dk2>
        <a:srgbClr val="1D1D1D"/>
      </a:dk2>
      <a:lt2>
        <a:srgbClr val="FFFFFF"/>
      </a:lt2>
      <a:accent1>
        <a:srgbClr val="3FCFD5"/>
      </a:accent1>
      <a:accent2>
        <a:srgbClr val="E8E7E8"/>
      </a:accent2>
      <a:accent3>
        <a:srgbClr val="4A5159"/>
      </a:accent3>
      <a:accent4>
        <a:srgbClr val="0097FF"/>
      </a:accent4>
      <a:accent5>
        <a:srgbClr val="53B151"/>
      </a:accent5>
      <a:accent6>
        <a:srgbClr val="FDC300"/>
      </a:accent6>
      <a:hlink>
        <a:srgbClr val="3FCFD5"/>
      </a:hlink>
      <a:folHlink>
        <a:srgbClr val="3FCFD5"/>
      </a:folHlink>
    </a:clrScheme>
    <a:fontScheme name="Goudappel">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Goudappel Groep - DatMobility Leeg.potx" id="{E5E60B4F-88BB-4699-A7EA-E7818E7F320B}" vid="{C6619314-7D97-4677-A897-CBB10972F403}"/>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CBFC4A6B3760049B6D36982DABC601C" ma:contentTypeVersion="7" ma:contentTypeDescription="Een nieuw document maken." ma:contentTypeScope="" ma:versionID="c7f86546840a07f1a59bc3281d21eb06">
  <xsd:schema xmlns:xsd="http://www.w3.org/2001/XMLSchema" xmlns:xs="http://www.w3.org/2001/XMLSchema" xmlns:p="http://schemas.microsoft.com/office/2006/metadata/properties" xmlns:ns2="83b86f5b-de00-40be-b9a3-9af3a831cc97" targetNamespace="http://schemas.microsoft.com/office/2006/metadata/properties" ma:root="true" ma:fieldsID="0776687634892c033ec7ba9178556941" ns2:_="">
    <xsd:import namespace="83b86f5b-de00-40be-b9a3-9af3a831cc9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b86f5b-de00-40be-b9a3-9af3a831cc9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FDC141F-CF5F-4C8C-91D1-E570C3A5CCC2}"/>
</file>

<file path=customXml/itemProps2.xml><?xml version="1.0" encoding="utf-8"?>
<ds:datastoreItem xmlns:ds="http://schemas.openxmlformats.org/officeDocument/2006/customXml" ds:itemID="{610787C3-F78C-4575-920D-E33F25424C83}"/>
</file>

<file path=customXml/itemProps3.xml><?xml version="1.0" encoding="utf-8"?>
<ds:datastoreItem xmlns:ds="http://schemas.openxmlformats.org/officeDocument/2006/customXml" ds:itemID="{8D732C0B-4513-4F8B-AC08-87463D9440B3}"/>
</file>

<file path=docProps/app.xml><?xml version="1.0" encoding="utf-8"?>
<Properties xmlns="http://schemas.openxmlformats.org/officeDocument/2006/extended-properties" xmlns:vt="http://schemas.openxmlformats.org/officeDocument/2006/docPropsVTypes">
  <Template>Goudappel Groep - DatMobility Leeg</Template>
  <TotalTime>3468</TotalTime>
  <Words>3373</Words>
  <Application>Microsoft Office PowerPoint</Application>
  <PresentationFormat>Breedbeeld</PresentationFormat>
  <Paragraphs>1015</Paragraphs>
  <Slides>35</Slides>
  <Notes>8</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35</vt:i4>
      </vt:variant>
    </vt:vector>
  </HeadingPairs>
  <TitlesOfParts>
    <vt:vector size="41" baseType="lpstr">
      <vt:lpstr>Arial</vt:lpstr>
      <vt:lpstr>Calibri</vt:lpstr>
      <vt:lpstr>Segoe UI</vt:lpstr>
      <vt:lpstr>Segoe UI Light</vt:lpstr>
      <vt:lpstr>Wingdings</vt:lpstr>
      <vt:lpstr>Dat.mobility</vt:lpstr>
      <vt:lpstr>PowerPoint-presentatie</vt:lpstr>
      <vt:lpstr>Dimensionering recreatieve fiets</vt:lpstr>
      <vt:lpstr>Agenda </vt:lpstr>
      <vt:lpstr>Doel van de opdracht </vt:lpstr>
      <vt:lpstr>Fietsmotieven  </vt:lpstr>
      <vt:lpstr>PowerPoint-presentatie</vt:lpstr>
      <vt:lpstr>Netwerkanalyse</vt:lpstr>
      <vt:lpstr>Overlap utilitair en recreatief netwerk in Utrecht</vt:lpstr>
      <vt:lpstr>Overlap utilitair en recreatief netwerk zuidelijk deel Noord-Holland</vt:lpstr>
      <vt:lpstr>PowerPoint-presentatie</vt:lpstr>
      <vt:lpstr>PowerPoint-presentatie</vt:lpstr>
      <vt:lpstr>PowerPoint-presentatie</vt:lpstr>
      <vt:lpstr>PowerPoint-presentatie</vt:lpstr>
      <vt:lpstr>Verder beschikbare data</vt:lpstr>
      <vt:lpstr>Welke data is verder beschikbaar?</vt:lpstr>
      <vt:lpstr>Strava-data </vt:lpstr>
      <vt:lpstr>PowerPoint-presentatie</vt:lpstr>
      <vt:lpstr>Strava – Noord-Holland</vt:lpstr>
      <vt:lpstr>PowerPoint-presentatie</vt:lpstr>
      <vt:lpstr>PowerPoint-presentatie</vt:lpstr>
      <vt:lpstr>Telpunten </vt:lpstr>
      <vt:lpstr>Analyse: telpunten Noord-Holland </vt:lpstr>
      <vt:lpstr>Potentie recreatieve gebieden</vt:lpstr>
      <vt:lpstr>Werkwijze potentie recreatieve gebieden</vt:lpstr>
      <vt:lpstr>Potentie recreatieve gebieden - Utrecht</vt:lpstr>
      <vt:lpstr>Potentie recreatieve gebieden – Noord-Holland </vt:lpstr>
      <vt:lpstr>PowerPoint-presentatie</vt:lpstr>
      <vt:lpstr>Gesprekken met stakeholders</vt:lpstr>
      <vt:lpstr>PowerPoint-presentatie</vt:lpstr>
      <vt:lpstr>Conclusie </vt:lpstr>
      <vt:lpstr>PowerPoint-presentatie</vt:lpstr>
      <vt:lpstr>PowerPoint-presentatie</vt:lpstr>
      <vt:lpstr>PowerPoint-presentatie</vt:lpstr>
      <vt:lpstr>Resultaten: specifiek versus generiek </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Danique Gommers</dc:creator>
  <cp:lastModifiedBy>Danique Gommers</cp:lastModifiedBy>
  <cp:revision>254</cp:revision>
  <dcterms:created xsi:type="dcterms:W3CDTF">2021-03-12T07:36:57Z</dcterms:created>
  <dcterms:modified xsi:type="dcterms:W3CDTF">2021-06-04T10:15:10Z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0x010100FCBFC4A6B3760049B6D36982DABC601C</vt:lpwstr>
  </property>
</Properties>
</file>