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2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handoutMasterIdLst>
    <p:handoutMasterId r:id="rId12"/>
  </p:handoutMasterIdLst>
  <p:sldIdLst>
    <p:sldId id="1560" r:id="rId3"/>
    <p:sldId id="1561" r:id="rId4"/>
    <p:sldId id="1542" r:id="rId5"/>
    <p:sldId id="1543" r:id="rId6"/>
    <p:sldId id="1540" r:id="rId7"/>
    <p:sldId id="1545" r:id="rId8"/>
    <p:sldId id="1546" r:id="rId9"/>
    <p:sldId id="1544" r:id="rId10"/>
  </p:sldIdLst>
  <p:sldSz cx="10691813" cy="7559675"/>
  <p:notesSz cx="6805613" cy="9944100"/>
  <p:defaultTextStyle>
    <a:defPPr>
      <a:defRPr lang="nl-NL"/>
    </a:defPPr>
    <a:lvl1pPr marL="0" algn="l" defTabSz="1042873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1042873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1042873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1042873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1042873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1042873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1042873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1042873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1042873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 userDrawn="1">
          <p15:clr>
            <a:srgbClr val="A4A3A4"/>
          </p15:clr>
        </p15:guide>
        <p15:guide id="2" pos="214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C37F"/>
    <a:srgbClr val="0079B4"/>
    <a:srgbClr val="4F81BD"/>
    <a:srgbClr val="2E7A32"/>
    <a:srgbClr val="6CBB70"/>
    <a:srgbClr val="FF7021"/>
    <a:srgbClr val="3FA844"/>
    <a:srgbClr val="C00000"/>
    <a:srgbClr val="BFE7C1"/>
    <a:srgbClr val="40AA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ijl, gemiddeld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Stijl, lich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ijl, licht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24" autoAdjust="0"/>
    <p:restoredTop sz="93719" autoAdjust="0"/>
  </p:normalViewPr>
  <p:slideViewPr>
    <p:cSldViewPr>
      <p:cViewPr varScale="1">
        <p:scale>
          <a:sx n="70" d="100"/>
          <a:sy n="70" d="100"/>
        </p:scale>
        <p:origin x="408" y="43"/>
      </p:cViewPr>
      <p:guideLst>
        <p:guide orient="horz" pos="2381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>
        <p:scale>
          <a:sx n="80" d="100"/>
          <a:sy n="80" d="100"/>
        </p:scale>
        <p:origin x="-2238" y="66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customXml" Target="../customXml/item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8887" cy="497126"/>
          </a:xfrm>
          <a:prstGeom prst="rect">
            <a:avLst/>
          </a:prstGeom>
        </p:spPr>
        <p:txBody>
          <a:bodyPr vert="horz" lIns="91456" tIns="45728" rIns="91456" bIns="45728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55141" y="1"/>
            <a:ext cx="2948887" cy="497126"/>
          </a:xfrm>
          <a:prstGeom prst="rect">
            <a:avLst/>
          </a:prstGeom>
        </p:spPr>
        <p:txBody>
          <a:bodyPr vert="horz" lIns="91456" tIns="45728" rIns="91456" bIns="45728" rtlCol="0"/>
          <a:lstStyle>
            <a:lvl1pPr algn="r">
              <a:defRPr sz="1200"/>
            </a:lvl1pPr>
          </a:lstStyle>
          <a:p>
            <a:fld id="{6AC5B4F3-1FB8-40E4-87F7-EE3E90795F5B}" type="datetimeFigureOut">
              <a:rPr lang="nl-NL" smtClean="0"/>
              <a:pPr/>
              <a:t>7-6-2021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2" y="9445387"/>
            <a:ext cx="2948887" cy="497125"/>
          </a:xfrm>
          <a:prstGeom prst="rect">
            <a:avLst/>
          </a:prstGeom>
        </p:spPr>
        <p:txBody>
          <a:bodyPr vert="horz" lIns="91456" tIns="45728" rIns="91456" bIns="45728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55141" y="9445387"/>
            <a:ext cx="2948887" cy="497125"/>
          </a:xfrm>
          <a:prstGeom prst="rect">
            <a:avLst/>
          </a:prstGeom>
        </p:spPr>
        <p:txBody>
          <a:bodyPr vert="horz" lIns="91456" tIns="45728" rIns="91456" bIns="45728" rtlCol="0" anchor="b"/>
          <a:lstStyle>
            <a:lvl1pPr algn="r">
              <a:defRPr sz="1200"/>
            </a:lvl1pPr>
          </a:lstStyle>
          <a:p>
            <a:fld id="{3C7E2AFC-978B-4C1C-A300-477014B794D1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9575" cy="497126"/>
          </a:xfrm>
          <a:prstGeom prst="rect">
            <a:avLst/>
          </a:prstGeom>
        </p:spPr>
        <p:txBody>
          <a:bodyPr vert="horz" lIns="91456" tIns="45728" rIns="91456" bIns="45728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4452" y="1"/>
            <a:ext cx="2949575" cy="497126"/>
          </a:xfrm>
          <a:prstGeom prst="rect">
            <a:avLst/>
          </a:prstGeom>
        </p:spPr>
        <p:txBody>
          <a:bodyPr vert="horz" lIns="91456" tIns="45728" rIns="91456" bIns="45728" rtlCol="0"/>
          <a:lstStyle>
            <a:lvl1pPr algn="r">
              <a:defRPr sz="1200"/>
            </a:lvl1pPr>
          </a:lstStyle>
          <a:p>
            <a:fld id="{899E7916-6BF5-4E59-AEA1-FF418ED0EF15}" type="datetimeFigureOut">
              <a:rPr lang="nl-NL" smtClean="0"/>
              <a:pPr/>
              <a:t>7-6-2021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768350" y="746125"/>
            <a:ext cx="5270500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56" tIns="45728" rIns="91456" bIns="45728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1039" y="4723488"/>
            <a:ext cx="5443538" cy="4474130"/>
          </a:xfrm>
          <a:prstGeom prst="rect">
            <a:avLst/>
          </a:prstGeom>
        </p:spPr>
        <p:txBody>
          <a:bodyPr vert="horz" lIns="91456" tIns="45728" rIns="91456" bIns="45728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2" y="9445388"/>
            <a:ext cx="2949575" cy="497125"/>
          </a:xfrm>
          <a:prstGeom prst="rect">
            <a:avLst/>
          </a:prstGeom>
        </p:spPr>
        <p:txBody>
          <a:bodyPr vert="horz" lIns="91456" tIns="45728" rIns="91456" bIns="45728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4452" y="9445388"/>
            <a:ext cx="2949575" cy="497125"/>
          </a:xfrm>
          <a:prstGeom prst="rect">
            <a:avLst/>
          </a:prstGeom>
        </p:spPr>
        <p:txBody>
          <a:bodyPr vert="horz" lIns="91456" tIns="45728" rIns="91456" bIns="45728" rtlCol="0" anchor="b"/>
          <a:lstStyle>
            <a:lvl1pPr algn="r">
              <a:defRPr sz="1200"/>
            </a:lvl1pPr>
          </a:lstStyle>
          <a:p>
            <a:fld id="{414D2330-8FAC-4438-BD98-AF597B0B9853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D2330-8FAC-4438-BD98-AF597B0B9853}" type="slidenum">
              <a:rPr lang="nl-NL" smtClean="0"/>
              <a:pPr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0540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4D2330-8FAC-4438-BD98-AF597B0B9853}" type="slidenum">
              <a:rPr lang="nl-NL" smtClean="0"/>
              <a:pPr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7400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01886" y="2348400"/>
            <a:ext cx="9088041" cy="1620430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603772" y="4283816"/>
            <a:ext cx="7484269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het opmaakprofiel van de modelondertitel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AC327-EA52-4987-898F-F0A543DFC896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D367E-CB04-4D71-8034-5FA676DCB9F9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6772-3EBA-44C3-8F96-A4A15C7AFEBE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D367E-CB04-4D71-8034-5FA676DCB9F9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7751564" y="302738"/>
            <a:ext cx="2405658" cy="6450223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534591" y="302738"/>
            <a:ext cx="7038777" cy="6450223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9EAA1-D1D2-4B84-A6B0-AE727D5A4D04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D367E-CB04-4D71-8034-5FA676DCB9F9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01886" y="2348400"/>
            <a:ext cx="9088041" cy="1620430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603772" y="4283816"/>
            <a:ext cx="7484269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het opmaakprofiel van de modelondertitel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48928-7458-43EE-B233-9A9DBFBE52AF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DAFED-CBBA-44F1-93C0-3B858E14DD9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E55D4-7F6E-4381-A5D1-61923C4DFC76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DAFED-CBBA-44F1-93C0-3B858E14DD9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4580" y="4857792"/>
            <a:ext cx="9088041" cy="1501435"/>
          </a:xfrm>
        </p:spPr>
        <p:txBody>
          <a:bodyPr anchor="t"/>
          <a:lstStyle>
            <a:lvl1pPr algn="l">
              <a:defRPr sz="4409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44580" y="3204114"/>
            <a:ext cx="9088041" cy="1653678"/>
          </a:xfrm>
        </p:spPr>
        <p:txBody>
          <a:bodyPr anchor="b"/>
          <a:lstStyle>
            <a:lvl1pPr marL="0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1pPr>
            <a:lvl2pPr marL="503972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54C9-3B85-4E94-A0A5-A1A6BAFF20A0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DAFED-CBBA-44F1-93C0-3B858E14DD9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534591" y="1763925"/>
            <a:ext cx="4722217" cy="4989036"/>
          </a:xfrm>
        </p:spPr>
        <p:txBody>
          <a:bodyPr/>
          <a:lstStyle>
            <a:lvl1pPr>
              <a:defRPr sz="3086"/>
            </a:lvl1pPr>
            <a:lvl2pPr>
              <a:defRPr sz="2646"/>
            </a:lvl2pPr>
            <a:lvl3pPr>
              <a:defRPr sz="2205"/>
            </a:lvl3pPr>
            <a:lvl4pPr>
              <a:defRPr sz="1984"/>
            </a:lvl4pPr>
            <a:lvl5pPr>
              <a:defRPr sz="1984"/>
            </a:lvl5pPr>
            <a:lvl6pPr>
              <a:defRPr sz="1984"/>
            </a:lvl6pPr>
            <a:lvl7pPr>
              <a:defRPr sz="1984"/>
            </a:lvl7pPr>
            <a:lvl8pPr>
              <a:defRPr sz="1984"/>
            </a:lvl8pPr>
            <a:lvl9pPr>
              <a:defRPr sz="1984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435005" y="1763925"/>
            <a:ext cx="4722217" cy="4989036"/>
          </a:xfrm>
        </p:spPr>
        <p:txBody>
          <a:bodyPr/>
          <a:lstStyle>
            <a:lvl1pPr>
              <a:defRPr sz="3086"/>
            </a:lvl1pPr>
            <a:lvl2pPr>
              <a:defRPr sz="2646"/>
            </a:lvl2pPr>
            <a:lvl3pPr>
              <a:defRPr sz="2205"/>
            </a:lvl3pPr>
            <a:lvl4pPr>
              <a:defRPr sz="1984"/>
            </a:lvl4pPr>
            <a:lvl5pPr>
              <a:defRPr sz="1984"/>
            </a:lvl5pPr>
            <a:lvl6pPr>
              <a:defRPr sz="1984"/>
            </a:lvl6pPr>
            <a:lvl7pPr>
              <a:defRPr sz="1984"/>
            </a:lvl7pPr>
            <a:lvl8pPr>
              <a:defRPr sz="1984"/>
            </a:lvl8pPr>
            <a:lvl9pPr>
              <a:defRPr sz="1984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0AA8-3868-4D6C-882A-0571ED444072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DAFED-CBBA-44F1-93C0-3B858E14DD9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34591" y="1692178"/>
            <a:ext cx="4724074" cy="705219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34591" y="2397397"/>
            <a:ext cx="4724074" cy="4355563"/>
          </a:xfrm>
        </p:spPr>
        <p:txBody>
          <a:bodyPr/>
          <a:lstStyle>
            <a:lvl1pPr>
              <a:defRPr sz="2646"/>
            </a:lvl1pPr>
            <a:lvl2pPr>
              <a:defRPr sz="2205"/>
            </a:lvl2pPr>
            <a:lvl3pPr>
              <a:defRPr sz="1984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5431293" y="1692178"/>
            <a:ext cx="4725930" cy="705219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5431293" y="2397397"/>
            <a:ext cx="4725930" cy="4355563"/>
          </a:xfrm>
        </p:spPr>
        <p:txBody>
          <a:bodyPr/>
          <a:lstStyle>
            <a:lvl1pPr>
              <a:defRPr sz="2646"/>
            </a:lvl1pPr>
            <a:lvl2pPr>
              <a:defRPr sz="2205"/>
            </a:lvl2pPr>
            <a:lvl3pPr>
              <a:defRPr sz="1984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39909-9989-484D-9A68-A03B8118237B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DAFED-CBBA-44F1-93C0-3B858E14DD9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285B4-610C-4E6F-A618-00811C5AD760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DAFED-CBBA-44F1-93C0-3B858E14DD9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EFF1-0B84-4144-8496-0FA53A331F46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DAFED-CBBA-44F1-93C0-3B858E14DD9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591" y="300987"/>
            <a:ext cx="3517533" cy="1280945"/>
          </a:xfrm>
        </p:spPr>
        <p:txBody>
          <a:bodyPr anchor="b"/>
          <a:lstStyle>
            <a:lvl1pPr algn="l">
              <a:defRPr sz="2205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180202" y="300988"/>
            <a:ext cx="5977020" cy="6451973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534591" y="1581933"/>
            <a:ext cx="3517533" cy="5171028"/>
          </a:xfrm>
        </p:spPr>
        <p:txBody>
          <a:bodyPr/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0CD85-8CBD-4EDD-8892-FA02CA90FED9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DAFED-CBBA-44F1-93C0-3B858E14DD9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F056B-3D20-498B-97CC-F2E3942F3480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D367E-CB04-4D71-8034-5FA676DCB9F9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95670" y="5291772"/>
            <a:ext cx="6415088" cy="624724"/>
          </a:xfrm>
        </p:spPr>
        <p:txBody>
          <a:bodyPr anchor="b"/>
          <a:lstStyle>
            <a:lvl1pPr algn="l">
              <a:defRPr sz="2205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095670" y="675471"/>
            <a:ext cx="6415088" cy="4535805"/>
          </a:xfrm>
        </p:spPr>
        <p:txBody>
          <a:bodyPr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095670" y="5916496"/>
            <a:ext cx="6415088" cy="887211"/>
          </a:xfrm>
        </p:spPr>
        <p:txBody>
          <a:bodyPr/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9874C-2452-4FC8-BB1E-06ABF862E355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DAFED-CBBA-44F1-93C0-3B858E14DD9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100B9-7884-462C-A072-3936D9B96696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DAFED-CBBA-44F1-93C0-3B858E14DD9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7751564" y="302738"/>
            <a:ext cx="2405658" cy="6450223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534591" y="302738"/>
            <a:ext cx="7038777" cy="6450223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A5001-A54A-4FFE-86AC-F5A4B6B621D3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DAFED-CBBA-44F1-93C0-3B858E14DD9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4580" y="4857792"/>
            <a:ext cx="9088041" cy="1501435"/>
          </a:xfrm>
        </p:spPr>
        <p:txBody>
          <a:bodyPr anchor="t"/>
          <a:lstStyle>
            <a:lvl1pPr algn="l">
              <a:defRPr sz="4409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44580" y="3204114"/>
            <a:ext cx="9088041" cy="1653678"/>
          </a:xfrm>
        </p:spPr>
        <p:txBody>
          <a:bodyPr anchor="b"/>
          <a:lstStyle>
            <a:lvl1pPr marL="0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1pPr>
            <a:lvl2pPr marL="503972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751E2-C317-4E73-A966-7713C295B2F3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D367E-CB04-4D71-8034-5FA676DCB9F9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534591" y="1763925"/>
            <a:ext cx="4722217" cy="4989036"/>
          </a:xfrm>
        </p:spPr>
        <p:txBody>
          <a:bodyPr/>
          <a:lstStyle>
            <a:lvl1pPr>
              <a:defRPr sz="3086"/>
            </a:lvl1pPr>
            <a:lvl2pPr>
              <a:defRPr sz="2646"/>
            </a:lvl2pPr>
            <a:lvl3pPr>
              <a:defRPr sz="2205"/>
            </a:lvl3pPr>
            <a:lvl4pPr>
              <a:defRPr sz="1984"/>
            </a:lvl4pPr>
            <a:lvl5pPr>
              <a:defRPr sz="1984"/>
            </a:lvl5pPr>
            <a:lvl6pPr>
              <a:defRPr sz="1984"/>
            </a:lvl6pPr>
            <a:lvl7pPr>
              <a:defRPr sz="1984"/>
            </a:lvl7pPr>
            <a:lvl8pPr>
              <a:defRPr sz="1984"/>
            </a:lvl8pPr>
            <a:lvl9pPr>
              <a:defRPr sz="1984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435005" y="1763925"/>
            <a:ext cx="4722217" cy="4989036"/>
          </a:xfrm>
        </p:spPr>
        <p:txBody>
          <a:bodyPr/>
          <a:lstStyle>
            <a:lvl1pPr>
              <a:defRPr sz="3086"/>
            </a:lvl1pPr>
            <a:lvl2pPr>
              <a:defRPr sz="2646"/>
            </a:lvl2pPr>
            <a:lvl3pPr>
              <a:defRPr sz="2205"/>
            </a:lvl3pPr>
            <a:lvl4pPr>
              <a:defRPr sz="1984"/>
            </a:lvl4pPr>
            <a:lvl5pPr>
              <a:defRPr sz="1984"/>
            </a:lvl5pPr>
            <a:lvl6pPr>
              <a:defRPr sz="1984"/>
            </a:lvl6pPr>
            <a:lvl7pPr>
              <a:defRPr sz="1984"/>
            </a:lvl7pPr>
            <a:lvl8pPr>
              <a:defRPr sz="1984"/>
            </a:lvl8pPr>
            <a:lvl9pPr>
              <a:defRPr sz="1984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A90A-1879-4153-BE73-B18992BE906F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D367E-CB04-4D71-8034-5FA676DCB9F9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34591" y="1692178"/>
            <a:ext cx="4724074" cy="705219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34591" y="2397397"/>
            <a:ext cx="4724074" cy="4355563"/>
          </a:xfrm>
        </p:spPr>
        <p:txBody>
          <a:bodyPr/>
          <a:lstStyle>
            <a:lvl1pPr>
              <a:defRPr sz="2646"/>
            </a:lvl1pPr>
            <a:lvl2pPr>
              <a:defRPr sz="2205"/>
            </a:lvl2pPr>
            <a:lvl3pPr>
              <a:defRPr sz="1984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5431293" y="1692178"/>
            <a:ext cx="4725930" cy="705219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5431293" y="2397397"/>
            <a:ext cx="4725930" cy="4355563"/>
          </a:xfrm>
        </p:spPr>
        <p:txBody>
          <a:bodyPr/>
          <a:lstStyle>
            <a:lvl1pPr>
              <a:defRPr sz="2646"/>
            </a:lvl1pPr>
            <a:lvl2pPr>
              <a:defRPr sz="2205"/>
            </a:lvl2pPr>
            <a:lvl3pPr>
              <a:defRPr sz="1984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88B94-7D49-4B55-81C2-1E1EAB039EFE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D367E-CB04-4D71-8034-5FA676DCB9F9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729C6-8F92-4EAB-B905-68FB23FD5788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D367E-CB04-4D71-8034-5FA676DCB9F9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3A34F-CA2B-4CDA-8FD4-3AA1C65B4280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D367E-CB04-4D71-8034-5FA676DCB9F9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591" y="300987"/>
            <a:ext cx="3517533" cy="1280945"/>
          </a:xfrm>
        </p:spPr>
        <p:txBody>
          <a:bodyPr anchor="b"/>
          <a:lstStyle>
            <a:lvl1pPr algn="l">
              <a:defRPr sz="2205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180202" y="300988"/>
            <a:ext cx="5977020" cy="6451973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534591" y="1581933"/>
            <a:ext cx="3517533" cy="5171028"/>
          </a:xfrm>
        </p:spPr>
        <p:txBody>
          <a:bodyPr/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13725-15B6-4166-9859-1387FA482F7B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D367E-CB04-4D71-8034-5FA676DCB9F9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95670" y="5291772"/>
            <a:ext cx="6415088" cy="624724"/>
          </a:xfrm>
        </p:spPr>
        <p:txBody>
          <a:bodyPr anchor="b"/>
          <a:lstStyle>
            <a:lvl1pPr algn="l">
              <a:defRPr sz="2205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095670" y="675471"/>
            <a:ext cx="6415088" cy="4535805"/>
          </a:xfrm>
        </p:spPr>
        <p:txBody>
          <a:bodyPr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095670" y="5916496"/>
            <a:ext cx="6415088" cy="887211"/>
          </a:xfrm>
        </p:spPr>
        <p:txBody>
          <a:bodyPr/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0197C-8C69-45A9-A7D9-993E81DB3003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D367E-CB04-4D71-8034-5FA676DCB9F9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34591" y="302737"/>
            <a:ext cx="9622632" cy="12599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34591" y="1763925"/>
            <a:ext cx="9622632" cy="4989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534591" y="7006699"/>
            <a:ext cx="2494756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F0096-4A8A-43FF-9772-A7EC2C84AA5E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653036" y="7006699"/>
            <a:ext cx="338574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7662466" y="7006699"/>
            <a:ext cx="2494756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D367E-CB04-4D71-8034-5FA676DCB9F9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1007943" rtl="0" eaLnBrk="1" latinLnBrk="0" hangingPunct="1"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979" indent="-377979" algn="l" defTabSz="1007943" rtl="0" eaLnBrk="1" latinLnBrk="0" hangingPunct="1">
        <a:spcBef>
          <a:spcPct val="20000"/>
        </a:spcBef>
        <a:buFont typeface="Arial" pitchFamily="34" charset="0"/>
        <a:buChar char="•"/>
        <a:defRPr sz="3527" kern="1200">
          <a:solidFill>
            <a:schemeClr val="tx1"/>
          </a:solidFill>
          <a:latin typeface="+mn-lt"/>
          <a:ea typeface="+mn-ea"/>
          <a:cs typeface="+mn-cs"/>
        </a:defRPr>
      </a:lvl1pPr>
      <a:lvl2pPr marL="818954" indent="-314982" algn="l" defTabSz="1007943" rtl="0" eaLnBrk="1" latinLnBrk="0" hangingPunct="1">
        <a:spcBef>
          <a:spcPct val="20000"/>
        </a:spcBef>
        <a:buFont typeface="Arial" pitchFamily="34" charset="0"/>
        <a:buChar char="–"/>
        <a:defRPr sz="308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spcBef>
          <a:spcPct val="20000"/>
        </a:spcBef>
        <a:buFont typeface="Arial" pitchFamily="34" charset="0"/>
        <a:buChar char="–"/>
        <a:defRPr sz="2205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spcBef>
          <a:spcPct val="20000"/>
        </a:spcBef>
        <a:buFont typeface="Arial" pitchFamily="34" charset="0"/>
        <a:buChar char="»"/>
        <a:defRPr sz="2205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34591" y="302737"/>
            <a:ext cx="9622632" cy="12599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34591" y="1763925"/>
            <a:ext cx="9622632" cy="4989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534591" y="7006699"/>
            <a:ext cx="2494756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5175AC-9135-4DE1-817D-C278A6565B50}" type="datetime1">
              <a:rPr lang="nl-NL" smtClean="0"/>
              <a:pPr/>
              <a:t>7-6-2021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653036" y="7006699"/>
            <a:ext cx="338574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7662466" y="7006699"/>
            <a:ext cx="2494756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DAFED-CBBA-44F1-93C0-3B858E14DD9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1007943" rtl="0" eaLnBrk="1" latinLnBrk="0" hangingPunct="1"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979" indent="-377979" algn="l" defTabSz="1007943" rtl="0" eaLnBrk="1" latinLnBrk="0" hangingPunct="1">
        <a:spcBef>
          <a:spcPct val="20000"/>
        </a:spcBef>
        <a:buFont typeface="Arial" pitchFamily="34" charset="0"/>
        <a:buChar char="•"/>
        <a:defRPr sz="3527" kern="1200">
          <a:solidFill>
            <a:schemeClr val="tx1"/>
          </a:solidFill>
          <a:latin typeface="+mn-lt"/>
          <a:ea typeface="+mn-ea"/>
          <a:cs typeface="+mn-cs"/>
        </a:defRPr>
      </a:lvl1pPr>
      <a:lvl2pPr marL="818954" indent="-314982" algn="l" defTabSz="1007943" rtl="0" eaLnBrk="1" latinLnBrk="0" hangingPunct="1">
        <a:spcBef>
          <a:spcPct val="20000"/>
        </a:spcBef>
        <a:buFont typeface="Arial" pitchFamily="34" charset="0"/>
        <a:buChar char="–"/>
        <a:defRPr sz="308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spcBef>
          <a:spcPct val="20000"/>
        </a:spcBef>
        <a:buFont typeface="Arial" pitchFamily="34" charset="0"/>
        <a:buChar char="–"/>
        <a:defRPr sz="2205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spcBef>
          <a:spcPct val="20000"/>
        </a:spcBef>
        <a:buFont typeface="Arial" pitchFamily="34" charset="0"/>
        <a:buChar char="»"/>
        <a:defRPr sz="2205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1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jpeg"/><Relationship Id="rId7" Type="http://schemas.openxmlformats.org/officeDocument/2006/relationships/image" Target="../media/image2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1.pn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>
            <a:extLst>
              <a:ext uri="{FF2B5EF4-FFF2-40B4-BE49-F238E27FC236}">
                <a16:creationId xmlns:a16="http://schemas.microsoft.com/office/drawing/2014/main" id="{74E0BD51-BB05-4B49-8CE4-F6C04F957678}"/>
              </a:ext>
            </a:extLst>
          </p:cNvPr>
          <p:cNvSpPr txBox="1">
            <a:spLocks/>
          </p:cNvSpPr>
          <p:nvPr/>
        </p:nvSpPr>
        <p:spPr>
          <a:xfrm>
            <a:off x="0" y="7128000"/>
            <a:ext cx="10691813" cy="432048"/>
          </a:xfrm>
          <a:prstGeom prst="rect">
            <a:avLst/>
          </a:prstGeom>
          <a:solidFill>
            <a:srgbClr val="7BC37F"/>
          </a:solidFill>
        </p:spPr>
        <p:txBody>
          <a:bodyPr vert="horz" lIns="180000" tIns="45720" rIns="21600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nl-NL" sz="1800" cap="all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218BF-C7D8-4B71-8A73-DAD2637A3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82409" y="7131579"/>
            <a:ext cx="664435" cy="402483"/>
          </a:xfrm>
        </p:spPr>
        <p:txBody>
          <a:bodyPr/>
          <a:lstStyle/>
          <a:p>
            <a:fld id="{552D367E-CB04-4D71-8034-5FA676DCB9F9}" type="slidenum">
              <a:rPr lang="nl-NL" sz="1400" smtClean="0">
                <a:solidFill>
                  <a:schemeClr val="bg1"/>
                </a:solidFill>
              </a:rPr>
              <a:pPr/>
              <a:t>1</a:t>
            </a:fld>
            <a:endParaRPr lang="nl-NL" sz="1400" dirty="0">
              <a:solidFill>
                <a:schemeClr val="bg1"/>
              </a:solidFill>
            </a:endParaRPr>
          </a:p>
        </p:txBody>
      </p:sp>
      <p:pic>
        <p:nvPicPr>
          <p:cNvPr id="10" name="Tijdelijke aanduiding voor afbeelding 7">
            <a:extLst>
              <a:ext uri="{FF2B5EF4-FFF2-40B4-BE49-F238E27FC236}">
                <a16:creationId xmlns:a16="http://schemas.microsoft.com/office/drawing/2014/main" id="{65F0DDAD-8BC3-45D2-ACDA-2325C1FA891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969" y="6546068"/>
            <a:ext cx="952465" cy="9511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5B4490C6-5F71-4CA9-B7F1-C2E6D6CF0C30}"/>
              </a:ext>
            </a:extLst>
          </p:cNvPr>
          <p:cNvSpPr txBox="1">
            <a:spLocks/>
          </p:cNvSpPr>
          <p:nvPr/>
        </p:nvSpPr>
        <p:spPr>
          <a:xfrm>
            <a:off x="378354" y="251445"/>
            <a:ext cx="9000000" cy="325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1600" dirty="0">
                <a:solidFill>
                  <a:srgbClr val="E12E28"/>
                </a:solidFill>
              </a:rPr>
              <a:t>Dimensionering recreatieve fietsroutes | kenniscafé Tour de Force 8 juni 2021</a:t>
            </a: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0BBA43F5-1456-48AB-AA7A-6EC879F7587E}"/>
              </a:ext>
            </a:extLst>
          </p:cNvPr>
          <p:cNvSpPr txBox="1">
            <a:spLocks/>
          </p:cNvSpPr>
          <p:nvPr/>
        </p:nvSpPr>
        <p:spPr>
          <a:xfrm>
            <a:off x="720000" y="540000"/>
            <a:ext cx="9000000" cy="432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2400" b="1" dirty="0">
                <a:solidFill>
                  <a:srgbClr val="E12E28"/>
                </a:solidFill>
              </a:rPr>
              <a:t>Fietsers en hun fietstochten</a:t>
            </a:r>
            <a:endParaRPr lang="nl-NL" sz="2400" dirty="0">
              <a:solidFill>
                <a:srgbClr val="E12E28"/>
              </a:solidFill>
            </a:endParaRPr>
          </a:p>
        </p:txBody>
      </p:sp>
      <p:sp>
        <p:nvSpPr>
          <p:cNvPr id="14" name="Ondertitel 2">
            <a:extLst>
              <a:ext uri="{FF2B5EF4-FFF2-40B4-BE49-F238E27FC236}">
                <a16:creationId xmlns:a16="http://schemas.microsoft.com/office/drawing/2014/main" id="{9C4BBCEC-D06A-4FBC-BF00-32D45A7971C6}"/>
              </a:ext>
            </a:extLst>
          </p:cNvPr>
          <p:cNvSpPr txBox="1">
            <a:spLocks/>
          </p:cNvSpPr>
          <p:nvPr/>
        </p:nvSpPr>
        <p:spPr>
          <a:xfrm>
            <a:off x="720000" y="1152000"/>
            <a:ext cx="9288000" cy="5040000"/>
          </a:xfrm>
          <a:prstGeom prst="rect">
            <a:avLst/>
          </a:prstGeom>
          <a:solidFill>
            <a:schemeClr val="bg1">
              <a:alpha val="0"/>
            </a:schemeClr>
          </a:solidFill>
          <a:ln w="3175">
            <a:noFill/>
          </a:ln>
        </p:spPr>
        <p:txBody>
          <a:bodyPr vert="horz" lIns="91440" tIns="108000" rIns="91440" bIns="108000" rtlCol="0">
            <a:noAutofit/>
          </a:bodyPr>
          <a:lstStyle/>
          <a:p>
            <a:pPr marL="0" lvl="1">
              <a:lnSpc>
                <a:spcPts val="2200"/>
              </a:lnSpc>
            </a:pPr>
            <a:r>
              <a:rPr lang="nl-NL" sz="16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Waar hebben we het over: wat, wie, hoeveel, waar, wanneer, waarmee? </a:t>
            </a:r>
          </a:p>
          <a:p>
            <a:pPr marL="0" lvl="1">
              <a:lnSpc>
                <a:spcPts val="2200"/>
              </a:lnSpc>
            </a:pPr>
            <a:endParaRPr lang="nl-NL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1">
              <a:lnSpc>
                <a:spcPts val="2200"/>
              </a:lnSpc>
            </a:pPr>
            <a:r>
              <a:rPr lang="nl-NL" sz="1600" u="sng" dirty="0">
                <a:ea typeface="Calibri" panose="020F0502020204030204" pitchFamily="34" charset="0"/>
                <a:cs typeface="Times New Roman" panose="02020603050405020304" pitchFamily="18" charset="0"/>
              </a:rPr>
              <a:t>Soort fietser</a:t>
            </a:r>
            <a:r>
              <a:rPr lang="nl-NL" sz="1600" dirty="0"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285750" lvl="1" indent="-285750">
              <a:lnSpc>
                <a:spcPts val="2200"/>
              </a:lnSpc>
              <a:buFont typeface="Wingdings" panose="05000000000000000000" pitchFamily="2" charset="2"/>
              <a:buChar char="§"/>
            </a:pPr>
            <a:r>
              <a:rPr lang="nl-NL" sz="1600" dirty="0">
                <a:ea typeface="Calibri" panose="020F0502020204030204" pitchFamily="34" charset="0"/>
                <a:cs typeface="Times New Roman" panose="02020603050405020304" pitchFamily="18" charset="0"/>
              </a:rPr>
              <a:t>Utilitair (bestemming)</a:t>
            </a:r>
          </a:p>
          <a:p>
            <a:pPr marL="285750" lvl="1" indent="-285750">
              <a:lnSpc>
                <a:spcPts val="2200"/>
              </a:lnSpc>
              <a:buFont typeface="Wingdings" panose="05000000000000000000" pitchFamily="2" charset="2"/>
              <a:buChar char="§"/>
            </a:pPr>
            <a:r>
              <a:rPr lang="nl-NL" sz="1600" dirty="0">
                <a:ea typeface="Calibri" panose="020F0502020204030204" pitchFamily="34" charset="0"/>
                <a:cs typeface="Times New Roman" panose="02020603050405020304" pitchFamily="18" charset="0"/>
              </a:rPr>
              <a:t>Recreatief/sportief</a:t>
            </a:r>
          </a:p>
          <a:p>
            <a:pPr marL="285750" lvl="1" indent="-285750">
              <a:lnSpc>
                <a:spcPts val="2200"/>
              </a:lnSpc>
              <a:buFont typeface="Wingdings" panose="05000000000000000000" pitchFamily="2" charset="2"/>
              <a:buChar char="§"/>
            </a:pPr>
            <a:endParaRPr lang="nl-NL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1">
              <a:lnSpc>
                <a:spcPts val="2200"/>
              </a:lnSpc>
            </a:pPr>
            <a:r>
              <a:rPr lang="nl-NL" sz="1600" u="sng" dirty="0">
                <a:ea typeface="Calibri" panose="020F0502020204030204" pitchFamily="34" charset="0"/>
                <a:cs typeface="Times New Roman" panose="02020603050405020304" pitchFamily="18" charset="0"/>
              </a:rPr>
              <a:t>Soort tocht</a:t>
            </a:r>
            <a:r>
              <a:rPr lang="nl-NL" sz="1600" dirty="0"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285750" lvl="1" indent="-285750">
              <a:lnSpc>
                <a:spcPts val="2200"/>
              </a:lnSpc>
              <a:buFont typeface="Wingdings" panose="05000000000000000000" pitchFamily="2" charset="2"/>
              <a:buChar char="§"/>
            </a:pPr>
            <a:r>
              <a:rPr lang="nl-NL" sz="1600" dirty="0">
                <a:ea typeface="Calibri" panose="020F0502020204030204" pitchFamily="34" charset="0"/>
                <a:cs typeface="Times New Roman" panose="02020603050405020304" pitchFamily="18" charset="0"/>
              </a:rPr>
              <a:t>A&gt;B (bestemming)</a:t>
            </a:r>
          </a:p>
          <a:p>
            <a:pPr marL="285750" lvl="1" indent="-285750">
              <a:lnSpc>
                <a:spcPts val="2200"/>
              </a:lnSpc>
              <a:buFont typeface="Wingdings" panose="05000000000000000000" pitchFamily="2" charset="2"/>
              <a:buChar char="§"/>
            </a:pPr>
            <a:r>
              <a:rPr lang="nl-NL" sz="1600" dirty="0">
                <a:ea typeface="Calibri" panose="020F0502020204030204" pitchFamily="34" charset="0"/>
                <a:cs typeface="Times New Roman" panose="02020603050405020304" pitchFamily="18" charset="0"/>
              </a:rPr>
              <a:t>Combi</a:t>
            </a:r>
          </a:p>
          <a:p>
            <a:pPr marL="285750" lvl="1" indent="-285750">
              <a:lnSpc>
                <a:spcPts val="2200"/>
              </a:lnSpc>
              <a:buFont typeface="Wingdings" panose="05000000000000000000" pitchFamily="2" charset="2"/>
              <a:buChar char="§"/>
            </a:pPr>
            <a:r>
              <a:rPr lang="nl-NL" sz="1600" dirty="0">
                <a:ea typeface="Calibri" panose="020F0502020204030204" pitchFamily="34" charset="0"/>
                <a:cs typeface="Times New Roman" panose="02020603050405020304" pitchFamily="18" charset="0"/>
              </a:rPr>
              <a:t>Ommetje</a:t>
            </a:r>
          </a:p>
          <a:p>
            <a:pPr marL="285750" lvl="1" indent="-285750">
              <a:lnSpc>
                <a:spcPts val="2200"/>
              </a:lnSpc>
              <a:buFont typeface="Wingdings" panose="05000000000000000000" pitchFamily="2" charset="2"/>
              <a:buChar char="§"/>
            </a:pPr>
            <a:r>
              <a:rPr lang="nl-NL" sz="1600" dirty="0">
                <a:ea typeface="Calibri" panose="020F0502020204030204" pitchFamily="34" charset="0"/>
                <a:cs typeface="Times New Roman" panose="02020603050405020304" pitchFamily="18" charset="0"/>
              </a:rPr>
              <a:t>Dagtocht</a:t>
            </a:r>
          </a:p>
          <a:p>
            <a:pPr marL="285750" lvl="1" indent="-285750">
              <a:lnSpc>
                <a:spcPts val="2200"/>
              </a:lnSpc>
              <a:buFont typeface="Wingdings" panose="05000000000000000000" pitchFamily="2" charset="2"/>
              <a:buChar char="§"/>
            </a:pPr>
            <a:r>
              <a:rPr lang="nl-NL" sz="1600" dirty="0">
                <a:ea typeface="Calibri" panose="020F0502020204030204" pitchFamily="34" charset="0"/>
                <a:cs typeface="Times New Roman" panose="02020603050405020304" pitchFamily="18" charset="0"/>
              </a:rPr>
              <a:t>Trektocht</a:t>
            </a:r>
          </a:p>
          <a:p>
            <a:pPr marL="285750" lvl="1" indent="-285750">
              <a:lnSpc>
                <a:spcPts val="2200"/>
              </a:lnSpc>
              <a:buFont typeface="Wingdings" panose="05000000000000000000" pitchFamily="2" charset="2"/>
              <a:buChar char="§"/>
            </a:pPr>
            <a:r>
              <a:rPr lang="nl-NL" sz="1600" dirty="0">
                <a:ea typeface="Calibri" panose="020F0502020204030204" pitchFamily="34" charset="0"/>
                <a:cs typeface="Times New Roman" panose="02020603050405020304" pitchFamily="18" charset="0"/>
              </a:rPr>
              <a:t>Wielertocht</a:t>
            </a:r>
          </a:p>
          <a:p>
            <a:pPr marL="285750" lvl="1" indent="-285750">
              <a:lnSpc>
                <a:spcPts val="2200"/>
              </a:lnSpc>
              <a:buFont typeface="Wingdings" panose="05000000000000000000" pitchFamily="2" charset="2"/>
              <a:buChar char="§"/>
            </a:pPr>
            <a:r>
              <a:rPr lang="nl-NL" sz="1600" dirty="0">
                <a:ea typeface="Calibri" panose="020F0502020204030204" pitchFamily="34" charset="0"/>
                <a:cs typeface="Times New Roman" panose="02020603050405020304" pitchFamily="18" charset="0"/>
              </a:rPr>
              <a:t>(MTB/ off road)</a:t>
            </a:r>
          </a:p>
          <a:p>
            <a:pPr marL="0" lvl="1">
              <a:lnSpc>
                <a:spcPts val="2200"/>
              </a:lnSpc>
            </a:pPr>
            <a:endParaRPr lang="nl-NL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1">
              <a:lnSpc>
                <a:spcPts val="2200"/>
              </a:lnSpc>
              <a:spcAft>
                <a:spcPts val="800"/>
              </a:spcAft>
            </a:pPr>
            <a:endParaRPr lang="nl-NL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200"/>
              </a:lnSpc>
              <a:buFont typeface="+mj-lt"/>
              <a:buAutoNum type="arabicPeriod"/>
            </a:pPr>
            <a:endParaRPr lang="nl-NL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Afbeelding 15">
            <a:extLst>
              <a:ext uri="{FF2B5EF4-FFF2-40B4-BE49-F238E27FC236}">
                <a16:creationId xmlns:a16="http://schemas.microsoft.com/office/drawing/2014/main" id="{63853D19-A668-4D78-81EB-27EE2134FB7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15" r="6989" b="556"/>
          <a:stretch/>
        </p:blipFill>
        <p:spPr>
          <a:xfrm>
            <a:off x="3243266" y="1814522"/>
            <a:ext cx="7448548" cy="5315268"/>
          </a:xfrm>
          <a:prstGeom prst="rect">
            <a:avLst/>
          </a:prstGeom>
          <a:noFill/>
        </p:spPr>
      </p:pic>
      <p:sp>
        <p:nvSpPr>
          <p:cNvPr id="17" name="Tekstvak 15">
            <a:extLst>
              <a:ext uri="{FF2B5EF4-FFF2-40B4-BE49-F238E27FC236}">
                <a16:creationId xmlns:a16="http://schemas.microsoft.com/office/drawing/2014/main" id="{F3EBAEC6-0666-4CD5-A19B-0933E69A2902}"/>
              </a:ext>
            </a:extLst>
          </p:cNvPr>
          <p:cNvSpPr txBox="1"/>
          <p:nvPr/>
        </p:nvSpPr>
        <p:spPr>
          <a:xfrm>
            <a:off x="2393802" y="6175730"/>
            <a:ext cx="1698927" cy="370338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nl-NL" sz="16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het weekend? </a:t>
            </a:r>
            <a:br>
              <a:rPr lang="nl-NL" sz="16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nl-N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329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>
            <a:extLst>
              <a:ext uri="{FF2B5EF4-FFF2-40B4-BE49-F238E27FC236}">
                <a16:creationId xmlns:a16="http://schemas.microsoft.com/office/drawing/2014/main" id="{D8AC82AD-BAE0-4E4C-B2FE-F9118D4BB9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69" t="-1187" r="804" b="20123"/>
          <a:stretch/>
        </p:blipFill>
        <p:spPr bwMode="auto">
          <a:xfrm>
            <a:off x="0" y="2843733"/>
            <a:ext cx="10691813" cy="43579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xt Box 5">
            <a:extLst>
              <a:ext uri="{FF2B5EF4-FFF2-40B4-BE49-F238E27FC236}">
                <a16:creationId xmlns:a16="http://schemas.microsoft.com/office/drawing/2014/main" id="{3B9CBE6F-E079-4DA0-9567-38B315671E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58746" y="2843734"/>
            <a:ext cx="10945216" cy="224512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100796" tIns="50398" rIns="100796" bIns="50398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74E0BD51-BB05-4B49-8CE4-F6C04F957678}"/>
              </a:ext>
            </a:extLst>
          </p:cNvPr>
          <p:cNvSpPr txBox="1">
            <a:spLocks/>
          </p:cNvSpPr>
          <p:nvPr/>
        </p:nvSpPr>
        <p:spPr>
          <a:xfrm>
            <a:off x="0" y="7128000"/>
            <a:ext cx="10691813" cy="432048"/>
          </a:xfrm>
          <a:prstGeom prst="rect">
            <a:avLst/>
          </a:prstGeom>
          <a:solidFill>
            <a:srgbClr val="7BC37F"/>
          </a:solidFill>
        </p:spPr>
        <p:txBody>
          <a:bodyPr vert="horz" lIns="180000" tIns="45720" rIns="21600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nl-NL" sz="1800" cap="all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218BF-C7D8-4B71-8A73-DAD2637A3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82409" y="7131579"/>
            <a:ext cx="664435" cy="402483"/>
          </a:xfrm>
        </p:spPr>
        <p:txBody>
          <a:bodyPr/>
          <a:lstStyle/>
          <a:p>
            <a:fld id="{552D367E-CB04-4D71-8034-5FA676DCB9F9}" type="slidenum">
              <a:rPr lang="nl-NL" sz="1400" smtClean="0">
                <a:solidFill>
                  <a:schemeClr val="bg1"/>
                </a:solidFill>
              </a:rPr>
              <a:pPr/>
              <a:t>2</a:t>
            </a:fld>
            <a:endParaRPr lang="nl-NL" sz="1400" dirty="0">
              <a:solidFill>
                <a:schemeClr val="bg1"/>
              </a:solidFill>
            </a:endParaRPr>
          </a:p>
        </p:txBody>
      </p:sp>
      <p:pic>
        <p:nvPicPr>
          <p:cNvPr id="10" name="Tijdelijke aanduiding voor afbeelding 7">
            <a:extLst>
              <a:ext uri="{FF2B5EF4-FFF2-40B4-BE49-F238E27FC236}">
                <a16:creationId xmlns:a16="http://schemas.microsoft.com/office/drawing/2014/main" id="{65F0DDAD-8BC3-45D2-ACDA-2325C1FA891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969" y="6546068"/>
            <a:ext cx="952465" cy="9511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Ondertitel 2">
            <a:extLst>
              <a:ext uri="{FF2B5EF4-FFF2-40B4-BE49-F238E27FC236}">
                <a16:creationId xmlns:a16="http://schemas.microsoft.com/office/drawing/2014/main" id="{D1E5243B-BE91-4DCE-81C7-10B056A7D3F2}"/>
              </a:ext>
            </a:extLst>
          </p:cNvPr>
          <p:cNvSpPr txBox="1">
            <a:spLocks/>
          </p:cNvSpPr>
          <p:nvPr/>
        </p:nvSpPr>
        <p:spPr>
          <a:xfrm>
            <a:off x="720000" y="1152000"/>
            <a:ext cx="9288000" cy="5040000"/>
          </a:xfrm>
          <a:prstGeom prst="rect">
            <a:avLst/>
          </a:prstGeom>
          <a:solidFill>
            <a:schemeClr val="bg1">
              <a:alpha val="0"/>
            </a:schemeClr>
          </a:solidFill>
          <a:ln w="3175">
            <a:noFill/>
          </a:ln>
        </p:spPr>
        <p:txBody>
          <a:bodyPr vert="horz" lIns="91440" tIns="108000" rIns="91440" bIns="108000" rtlCol="0">
            <a:noAutofit/>
          </a:bodyPr>
          <a:lstStyle/>
          <a:p>
            <a:pPr marL="342900" lvl="0" indent="-342900">
              <a:lnSpc>
                <a:spcPts val="2200"/>
              </a:lnSpc>
              <a:buFont typeface="Wingdings" panose="05000000000000000000" pitchFamily="2" charset="2"/>
              <a:buChar char="§"/>
            </a:pPr>
            <a:r>
              <a:rPr lang="nl-NL" sz="16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We fietsen massaal; zowel utilitair, recreatief als sportief. Omdat het praktisch, leuk</a:t>
            </a:r>
            <a:r>
              <a:rPr lang="nl-NL" sz="1600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én</a:t>
            </a:r>
            <a:r>
              <a:rPr lang="nl-NL" sz="16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gezond is</a:t>
            </a:r>
          </a:p>
          <a:p>
            <a:pPr marL="342900" indent="-342900">
              <a:lnSpc>
                <a:spcPts val="2200"/>
              </a:lnSpc>
              <a:buFont typeface="Wingdings" panose="05000000000000000000" pitchFamily="2" charset="2"/>
              <a:buChar char="§"/>
            </a:pPr>
            <a:r>
              <a:rPr lang="nl-NL" sz="1600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Utilitaire en recreatieve/sportieve fietsmobiliteit – van oudsher gescheiden beleidsterreinen</a:t>
            </a:r>
          </a:p>
          <a:p>
            <a:pPr marL="342900" indent="-342900">
              <a:lnSpc>
                <a:spcPts val="2200"/>
              </a:lnSpc>
              <a:buFont typeface="Wingdings" panose="05000000000000000000" pitchFamily="2" charset="2"/>
              <a:buChar char="§"/>
            </a:pPr>
            <a:r>
              <a:rPr lang="nl-NL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Praktijk is anders! – zelfde trends, v</a:t>
            </a:r>
            <a:r>
              <a:rPr lang="nl-NL" sz="1600" dirty="0">
                <a:ea typeface="Calibri" panose="020F0502020204030204" pitchFamily="34" charset="0"/>
                <a:cs typeface="Times New Roman" panose="02020603050405020304" pitchFamily="18" charset="0"/>
              </a:rPr>
              <a:t>eel zelfde </a:t>
            </a:r>
            <a:r>
              <a:rPr lang="nl-NL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issues, vaak ook zelfde infra; vooral onderscheid in tijd</a:t>
            </a:r>
          </a:p>
          <a:p>
            <a:pPr marL="342900" indent="-342900">
              <a:lnSpc>
                <a:spcPts val="2200"/>
              </a:lnSpc>
              <a:buFont typeface="Wingdings" panose="05000000000000000000" pitchFamily="2" charset="2"/>
              <a:buChar char="§"/>
            </a:pPr>
            <a:r>
              <a:rPr lang="nl-NL" sz="1600" dirty="0">
                <a:ea typeface="Calibri" panose="020F0502020204030204" pitchFamily="34" charset="0"/>
                <a:cs typeface="Times New Roman" panose="02020603050405020304" pitchFamily="18" charset="0"/>
              </a:rPr>
              <a:t>Universeel: behoefte aan aantrekkelijke, veilige paden/wegen, voor </a:t>
            </a:r>
            <a:r>
              <a:rPr lang="nl-NL" sz="1600" i="1" dirty="0">
                <a:ea typeface="Calibri" panose="020F0502020204030204" pitchFamily="34" charset="0"/>
                <a:cs typeface="Times New Roman" panose="02020603050405020304" pitchFamily="18" charset="0"/>
              </a:rPr>
              <a:t>alle </a:t>
            </a:r>
            <a:r>
              <a:rPr lang="nl-NL" sz="1600" dirty="0">
                <a:ea typeface="Calibri" panose="020F0502020204030204" pitchFamily="34" charset="0"/>
                <a:cs typeface="Times New Roman" panose="02020603050405020304" pitchFamily="18" charset="0"/>
              </a:rPr>
              <a:t>soorten fietstochten</a:t>
            </a:r>
            <a:endParaRPr lang="nl-NL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200"/>
              </a:lnSpc>
              <a:buFont typeface="Wingdings" panose="05000000000000000000" pitchFamily="2" charset="2"/>
              <a:buChar char="§"/>
            </a:pPr>
            <a:r>
              <a:rPr lang="nl-NL" sz="16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Belangrijk: routes/routenetwerken zijn tool voor geleiden fietsstromen (</a:t>
            </a:r>
            <a:r>
              <a:rPr lang="nl-NL" sz="16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zoneren</a:t>
            </a:r>
            <a:r>
              <a:rPr lang="nl-NL" sz="16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/spreiden/combineren)</a:t>
            </a:r>
          </a:p>
          <a:p>
            <a:pPr marL="0" lvl="1">
              <a:lnSpc>
                <a:spcPts val="2200"/>
              </a:lnSpc>
            </a:pPr>
            <a:endParaRPr lang="nl-NL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ts val="2200"/>
              </a:lnSpc>
            </a:pPr>
            <a:endParaRPr lang="nl-NL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5B4490C6-5F71-4CA9-B7F1-C2E6D6CF0C30}"/>
              </a:ext>
            </a:extLst>
          </p:cNvPr>
          <p:cNvSpPr txBox="1">
            <a:spLocks/>
          </p:cNvSpPr>
          <p:nvPr/>
        </p:nvSpPr>
        <p:spPr>
          <a:xfrm>
            <a:off x="378354" y="251445"/>
            <a:ext cx="9000000" cy="325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1600" dirty="0">
                <a:solidFill>
                  <a:srgbClr val="E12E28"/>
                </a:solidFill>
              </a:rPr>
              <a:t>Dimensionering recreatieve fietsroutes | kenniscafé Tour de Force 8 juni 2021</a:t>
            </a: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0BBA43F5-1456-48AB-AA7A-6EC879F7587E}"/>
              </a:ext>
            </a:extLst>
          </p:cNvPr>
          <p:cNvSpPr txBox="1">
            <a:spLocks/>
          </p:cNvSpPr>
          <p:nvPr/>
        </p:nvSpPr>
        <p:spPr>
          <a:xfrm>
            <a:off x="720000" y="540000"/>
            <a:ext cx="9000000" cy="432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2400" b="1" dirty="0">
                <a:solidFill>
                  <a:srgbClr val="E12E28"/>
                </a:solidFill>
              </a:rPr>
              <a:t>Fietsers en hun fietstochten</a:t>
            </a:r>
            <a:endParaRPr lang="nl-NL" sz="2400" dirty="0">
              <a:solidFill>
                <a:srgbClr val="E12E28"/>
              </a:solidFill>
            </a:endParaRPr>
          </a:p>
        </p:txBody>
      </p:sp>
      <p:sp>
        <p:nvSpPr>
          <p:cNvPr id="11" name="Ondertitel 2">
            <a:extLst>
              <a:ext uri="{FF2B5EF4-FFF2-40B4-BE49-F238E27FC236}">
                <a16:creationId xmlns:a16="http://schemas.microsoft.com/office/drawing/2014/main" id="{4CAB3665-E75A-4D9A-86D4-6A02B975CA3F}"/>
              </a:ext>
            </a:extLst>
          </p:cNvPr>
          <p:cNvSpPr txBox="1">
            <a:spLocks/>
          </p:cNvSpPr>
          <p:nvPr/>
        </p:nvSpPr>
        <p:spPr>
          <a:xfrm>
            <a:off x="1097434" y="2980511"/>
            <a:ext cx="8729409" cy="30244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bg1"/>
            </a:solidFill>
          </a:ln>
        </p:spPr>
        <p:txBody>
          <a:bodyPr vert="horz" lIns="91440" tIns="108000" rIns="91440" bIns="108000" rtlCol="0">
            <a:noAutofit/>
          </a:bodyPr>
          <a:lstStyle/>
          <a:p>
            <a:pPr marL="0" lvl="1">
              <a:lnSpc>
                <a:spcPts val="2200"/>
              </a:lnSpc>
            </a:pPr>
            <a:r>
              <a:rPr lang="nl-NL" sz="1600" u="sng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Nodig</a:t>
            </a:r>
            <a:r>
              <a:rPr lang="nl-NL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nl-NL" sz="1600" dirty="0">
              <a:solidFill>
                <a:srgbClr val="000000"/>
              </a:solidFill>
              <a:cs typeface="Calibri" panose="020F0502020204030204" pitchFamily="34" charset="0"/>
            </a:endParaRPr>
          </a:p>
          <a:p>
            <a:pPr marL="342900" lvl="0" indent="-342900">
              <a:lnSpc>
                <a:spcPts val="2200"/>
              </a:lnSpc>
              <a:buFont typeface="Wingdings" panose="05000000000000000000" pitchFamily="2" charset="2"/>
              <a:buChar char=""/>
            </a:pPr>
            <a:r>
              <a:rPr lang="nl-NL" sz="1600" b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Schaalsprong fiets, </a:t>
            </a:r>
            <a:r>
              <a:rPr lang="nl-NL" sz="1600" b="1" i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inclusief</a:t>
            </a:r>
            <a:r>
              <a:rPr lang="nl-NL" sz="1600" b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recreatief/sportief fietsen</a:t>
            </a:r>
            <a:br>
              <a:rPr lang="nl-NL" sz="1600" b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1600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Omdat het nodig is. En omdat er kansen liggen. En omdat integraal beleid daarbij loont.</a:t>
            </a:r>
            <a:endParaRPr lang="nl-NL" sz="1600" b="1" dirty="0">
              <a:solidFill>
                <a:srgbClr val="00000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ts val="2200"/>
              </a:lnSpc>
              <a:buFont typeface="Wingdings" panose="05000000000000000000" pitchFamily="2" charset="2"/>
              <a:buChar char=""/>
            </a:pPr>
            <a:r>
              <a:rPr lang="nl-NL" sz="1600" b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Investeren in capaciteit en kwaliteit infrastructuur</a:t>
            </a:r>
            <a:br>
              <a:rPr lang="nl-NL" sz="1600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1600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Veranderd/veranderende vraag en  gebruik – infrastructuur moet hierop gedimensioneerd zijn. </a:t>
            </a:r>
            <a:r>
              <a:rPr lang="nl-NL" sz="1600" i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(NB: Fietsplatform &amp; partners: nieuwe kwaliteitscriteria/monitor. En nieuw gebruikersonderzoek)</a:t>
            </a:r>
          </a:p>
          <a:p>
            <a:pPr marL="342900" lvl="0" indent="-342900">
              <a:lnSpc>
                <a:spcPts val="2200"/>
              </a:lnSpc>
              <a:buFont typeface="Wingdings" panose="05000000000000000000" pitchFamily="2" charset="2"/>
              <a:buChar char=""/>
            </a:pPr>
            <a:r>
              <a:rPr lang="nl-NL" sz="1600" b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Opgave differentiëren, ook voor hoofdroutes recreatief fietsen</a:t>
            </a:r>
            <a:br>
              <a:rPr lang="nl-NL" sz="1600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1600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Inclusief nationale LF-routes, andere toptracés knooppuntnetwerk en toptracés wielersport</a:t>
            </a:r>
          </a:p>
          <a:p>
            <a:pPr marL="342900" lvl="0" indent="-342900">
              <a:lnSpc>
                <a:spcPts val="2200"/>
              </a:lnSpc>
              <a:buFont typeface="Wingdings" panose="05000000000000000000" pitchFamily="2" charset="2"/>
              <a:buChar char=""/>
            </a:pPr>
            <a:r>
              <a:rPr lang="nl-NL" sz="1600" b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En … goede methodiek: hoe kunnen we data gebruiken? </a:t>
            </a:r>
            <a:br>
              <a:rPr lang="nl-NL" sz="1600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1600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Onderzoek </a:t>
            </a:r>
            <a:r>
              <a:rPr lang="nl-NL" sz="1600" dirty="0" err="1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Dat.Mobility</a:t>
            </a:r>
            <a:r>
              <a:rPr lang="nl-NL" sz="1600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geeft inzicht!</a:t>
            </a:r>
            <a:endParaRPr lang="nl-NL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066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>
            <a:extLst>
              <a:ext uri="{FF2B5EF4-FFF2-40B4-BE49-F238E27FC236}">
                <a16:creationId xmlns:a16="http://schemas.microsoft.com/office/drawing/2014/main" id="{74E0BD51-BB05-4B49-8CE4-F6C04F957678}"/>
              </a:ext>
            </a:extLst>
          </p:cNvPr>
          <p:cNvSpPr txBox="1">
            <a:spLocks/>
          </p:cNvSpPr>
          <p:nvPr/>
        </p:nvSpPr>
        <p:spPr>
          <a:xfrm>
            <a:off x="0" y="7128000"/>
            <a:ext cx="10691813" cy="432048"/>
          </a:xfrm>
          <a:prstGeom prst="rect">
            <a:avLst/>
          </a:prstGeom>
          <a:solidFill>
            <a:srgbClr val="7BC37F"/>
          </a:solidFill>
        </p:spPr>
        <p:txBody>
          <a:bodyPr vert="horz" lIns="180000" tIns="45720" rIns="21600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nl-NL" sz="1800" cap="all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218BF-C7D8-4B71-8A73-DAD2637A3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82409" y="7131579"/>
            <a:ext cx="664435" cy="402483"/>
          </a:xfrm>
        </p:spPr>
        <p:txBody>
          <a:bodyPr/>
          <a:lstStyle/>
          <a:p>
            <a:fld id="{552D367E-CB04-4D71-8034-5FA676DCB9F9}" type="slidenum">
              <a:rPr lang="nl-NL" sz="1400" smtClean="0">
                <a:solidFill>
                  <a:schemeClr val="bg1"/>
                </a:solidFill>
              </a:rPr>
              <a:pPr/>
              <a:t>3</a:t>
            </a:fld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4E4DFC08-A182-41C5-9DA7-594357B681E3}"/>
              </a:ext>
            </a:extLst>
          </p:cNvPr>
          <p:cNvSpPr txBox="1">
            <a:spLocks/>
          </p:cNvSpPr>
          <p:nvPr/>
        </p:nvSpPr>
        <p:spPr>
          <a:xfrm>
            <a:off x="720000" y="540000"/>
            <a:ext cx="9000000" cy="432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2400" b="1" dirty="0">
                <a:solidFill>
                  <a:srgbClr val="E12E28"/>
                </a:solidFill>
              </a:rPr>
              <a:t>Kwaliteitsaspecten recreatief fietsaanbod  </a:t>
            </a:r>
            <a:r>
              <a:rPr lang="nl-NL" sz="2400" dirty="0">
                <a:solidFill>
                  <a:srgbClr val="E12E28"/>
                </a:solidFill>
              </a:rPr>
              <a:t>(1)</a:t>
            </a:r>
            <a:endParaRPr lang="nl-NL" sz="2400" b="1" dirty="0">
              <a:solidFill>
                <a:srgbClr val="E12E28"/>
              </a:solidFill>
            </a:endParaRPr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5B4490C6-5F71-4CA9-B7F1-C2E6D6CF0C30}"/>
              </a:ext>
            </a:extLst>
          </p:cNvPr>
          <p:cNvSpPr txBox="1">
            <a:spLocks/>
          </p:cNvSpPr>
          <p:nvPr/>
        </p:nvSpPr>
        <p:spPr>
          <a:xfrm>
            <a:off x="378354" y="251445"/>
            <a:ext cx="9000000" cy="325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1600" dirty="0">
                <a:solidFill>
                  <a:srgbClr val="E12E28"/>
                </a:solidFill>
              </a:rPr>
              <a:t>Herziening kwaliteitscriteria/ kwaliteitsmonitor</a:t>
            </a:r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110858DB-6BDC-4B2A-A42C-E0E9932CF00E}"/>
              </a:ext>
            </a:extLst>
          </p:cNvPr>
          <p:cNvSpPr txBox="1">
            <a:spLocks/>
          </p:cNvSpPr>
          <p:nvPr/>
        </p:nvSpPr>
        <p:spPr>
          <a:xfrm>
            <a:off x="720000" y="1152000"/>
            <a:ext cx="4481890" cy="5040000"/>
          </a:xfrm>
          <a:prstGeom prst="rect">
            <a:avLst/>
          </a:prstGeom>
          <a:solidFill>
            <a:schemeClr val="bg1">
              <a:alpha val="0"/>
            </a:schemeClr>
          </a:solidFill>
          <a:ln w="3175">
            <a:noFill/>
          </a:ln>
        </p:spPr>
        <p:txBody>
          <a:bodyPr vert="horz" lIns="91440" tIns="108000" rIns="91440" bIns="108000" rtlCol="0">
            <a:noAutofit/>
          </a:bodyPr>
          <a:lstStyle/>
          <a:p>
            <a:pPr lvl="0">
              <a:lnSpc>
                <a:spcPts val="2200"/>
              </a:lnSpc>
            </a:pPr>
            <a:r>
              <a:rPr lang="nl-NL" sz="1600" b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Algemene kw</a:t>
            </a:r>
            <a:r>
              <a:rPr lang="nl-NL" sz="1600" b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aliteitsaspecten</a:t>
            </a:r>
          </a:p>
          <a:p>
            <a:pPr marL="803275" lvl="2" indent="-285750">
              <a:lnSpc>
                <a:spcPts val="2200"/>
              </a:lnSpc>
              <a:buFont typeface="Wingdings" panose="05000000000000000000" pitchFamily="2" charset="2"/>
              <a:buChar char="§"/>
            </a:pPr>
            <a:endParaRPr lang="nl-NL" sz="1600" dirty="0">
              <a:cs typeface="Calibri" panose="020F0502020204030204" pitchFamily="34" charset="0"/>
            </a:endParaRPr>
          </a:p>
          <a:p>
            <a:pPr marL="630238" lvl="2" indent="-377825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nl-NL" sz="1600" dirty="0">
                <a:cs typeface="Calibri" panose="020F0502020204030204" pitchFamily="34" charset="0"/>
              </a:rPr>
              <a:t>veiligheid</a:t>
            </a:r>
          </a:p>
          <a:p>
            <a:pPr marL="630238" lvl="2" indent="-377825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nl-NL" sz="1600" dirty="0">
                <a:cs typeface="Calibri" panose="020F0502020204030204" pitchFamily="34" charset="0"/>
              </a:rPr>
              <a:t>hinder gemotoriseerd verkeer</a:t>
            </a:r>
          </a:p>
          <a:p>
            <a:pPr marL="630238" lvl="2" indent="-377825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nl-NL" sz="1600" dirty="0">
                <a:cs typeface="Calibri" panose="020F0502020204030204" pitchFamily="34" charset="0"/>
              </a:rPr>
              <a:t>aantrekkelijkheid omgeving (‘fietsdecor’)</a:t>
            </a:r>
          </a:p>
          <a:p>
            <a:pPr marL="517525" lvl="2">
              <a:lnSpc>
                <a:spcPts val="2200"/>
              </a:lnSpc>
            </a:pPr>
            <a:endParaRPr lang="nl-NL" sz="1600" dirty="0">
              <a:solidFill>
                <a:srgbClr val="FF0000"/>
              </a:solidFill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ts val="2200"/>
              </a:lnSpc>
              <a:buFont typeface="+mj-lt"/>
              <a:buAutoNum type="arabicPeriod"/>
            </a:pPr>
            <a:endParaRPr lang="nl-NL" sz="1600" dirty="0">
              <a:solidFill>
                <a:srgbClr val="FF000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fontAlgn="base">
              <a:lnSpc>
                <a:spcPts val="2200"/>
              </a:lnSpc>
              <a:tabLst>
                <a:tab pos="457200" algn="l"/>
              </a:tabLst>
            </a:pPr>
            <a:endParaRPr lang="nl-NL" sz="1600" dirty="0"/>
          </a:p>
        </p:txBody>
      </p:sp>
      <p:pic>
        <p:nvPicPr>
          <p:cNvPr id="13" name="Picture 2" descr="A body of water surrounded by trees&#10;&#10;Description automatically generated">
            <a:extLst>
              <a:ext uri="{FF2B5EF4-FFF2-40B4-BE49-F238E27FC236}">
                <a16:creationId xmlns:a16="http://schemas.microsoft.com/office/drawing/2014/main" id="{AC476DF5-90D0-4258-8FB8-81300028A0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6"/>
          <a:stretch/>
        </p:blipFill>
        <p:spPr>
          <a:xfrm>
            <a:off x="720000" y="3278603"/>
            <a:ext cx="4885000" cy="3475185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6199C699-1F39-48D6-95D6-829B94CE14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0318" y="1277248"/>
            <a:ext cx="4979716" cy="4087738"/>
          </a:xfrm>
          <a:prstGeom prst="rect">
            <a:avLst/>
          </a:prstGeom>
        </p:spPr>
      </p:pic>
      <p:pic>
        <p:nvPicPr>
          <p:cNvPr id="12" name="Picture 2" descr="A sign on the side of a road&#10;&#10;Description automatically generated">
            <a:extLst>
              <a:ext uri="{FF2B5EF4-FFF2-40B4-BE49-F238E27FC236}">
                <a16:creationId xmlns:a16="http://schemas.microsoft.com/office/drawing/2014/main" id="{AA0A3F20-C377-47FD-9C20-0B39B70EB87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73"/>
          <a:stretch/>
        </p:blipFill>
        <p:spPr>
          <a:xfrm>
            <a:off x="4769842" y="4155371"/>
            <a:ext cx="4464496" cy="318865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" name="Tijdelijke aanduiding voor afbeelding 7">
            <a:extLst>
              <a:ext uri="{FF2B5EF4-FFF2-40B4-BE49-F238E27FC236}">
                <a16:creationId xmlns:a16="http://schemas.microsoft.com/office/drawing/2014/main" id="{65F0DDAD-8BC3-45D2-ACDA-2325C1FA891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969" y="6546068"/>
            <a:ext cx="952465" cy="9511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A3DB1853-9AC0-41A8-91CC-C1BB8131CBD4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t="7677"/>
          <a:stretch>
            <a:fillRect/>
          </a:stretch>
        </p:blipFill>
        <p:spPr>
          <a:xfrm>
            <a:off x="2983123" y="2904391"/>
            <a:ext cx="2945267" cy="185773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89865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>
            <a:extLst>
              <a:ext uri="{FF2B5EF4-FFF2-40B4-BE49-F238E27FC236}">
                <a16:creationId xmlns:a16="http://schemas.microsoft.com/office/drawing/2014/main" id="{74E0BD51-BB05-4B49-8CE4-F6C04F957678}"/>
              </a:ext>
            </a:extLst>
          </p:cNvPr>
          <p:cNvSpPr txBox="1">
            <a:spLocks/>
          </p:cNvSpPr>
          <p:nvPr/>
        </p:nvSpPr>
        <p:spPr>
          <a:xfrm>
            <a:off x="0" y="7128000"/>
            <a:ext cx="10691813" cy="432048"/>
          </a:xfrm>
          <a:prstGeom prst="rect">
            <a:avLst/>
          </a:prstGeom>
          <a:solidFill>
            <a:srgbClr val="7BC37F"/>
          </a:solidFill>
        </p:spPr>
        <p:txBody>
          <a:bodyPr vert="horz" lIns="180000" tIns="45720" rIns="21600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nl-NL" sz="1800" cap="all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218BF-C7D8-4B71-8A73-DAD2637A3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82409" y="7131579"/>
            <a:ext cx="664435" cy="402483"/>
          </a:xfrm>
        </p:spPr>
        <p:txBody>
          <a:bodyPr/>
          <a:lstStyle/>
          <a:p>
            <a:fld id="{552D367E-CB04-4D71-8034-5FA676DCB9F9}" type="slidenum">
              <a:rPr lang="nl-NL" sz="1400" smtClean="0">
                <a:solidFill>
                  <a:schemeClr val="bg1"/>
                </a:solidFill>
              </a:rPr>
              <a:pPr/>
              <a:t>4</a:t>
            </a:fld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4E4DFC08-A182-41C5-9DA7-594357B681E3}"/>
              </a:ext>
            </a:extLst>
          </p:cNvPr>
          <p:cNvSpPr txBox="1">
            <a:spLocks/>
          </p:cNvSpPr>
          <p:nvPr/>
        </p:nvSpPr>
        <p:spPr>
          <a:xfrm>
            <a:off x="720000" y="540000"/>
            <a:ext cx="9000000" cy="432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2400" b="1" dirty="0">
                <a:solidFill>
                  <a:srgbClr val="E12E28"/>
                </a:solidFill>
              </a:rPr>
              <a:t>Kwaliteitsaspecten recreatief fietsaanbod  </a:t>
            </a:r>
            <a:r>
              <a:rPr lang="nl-NL" sz="2400" dirty="0">
                <a:solidFill>
                  <a:srgbClr val="E12E28"/>
                </a:solidFill>
              </a:rPr>
              <a:t>(2)</a:t>
            </a:r>
            <a:endParaRPr lang="nl-NL" sz="2400" b="1" dirty="0">
              <a:solidFill>
                <a:srgbClr val="E12E28"/>
              </a:solidFill>
            </a:endParaRPr>
          </a:p>
        </p:txBody>
      </p:sp>
      <p:pic>
        <p:nvPicPr>
          <p:cNvPr id="10" name="Tijdelijke aanduiding voor afbeelding 7">
            <a:extLst>
              <a:ext uri="{FF2B5EF4-FFF2-40B4-BE49-F238E27FC236}">
                <a16:creationId xmlns:a16="http://schemas.microsoft.com/office/drawing/2014/main" id="{65F0DDAD-8BC3-45D2-ACDA-2325C1FA891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969" y="6546068"/>
            <a:ext cx="952465" cy="9511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5B4490C6-5F71-4CA9-B7F1-C2E6D6CF0C30}"/>
              </a:ext>
            </a:extLst>
          </p:cNvPr>
          <p:cNvSpPr txBox="1">
            <a:spLocks/>
          </p:cNvSpPr>
          <p:nvPr/>
        </p:nvSpPr>
        <p:spPr>
          <a:xfrm>
            <a:off x="378354" y="251445"/>
            <a:ext cx="9000000" cy="325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1600" dirty="0">
                <a:solidFill>
                  <a:srgbClr val="E12E28"/>
                </a:solidFill>
              </a:rPr>
              <a:t>Herziening kwaliteitscriteria/ kwaliteitsmonitor</a:t>
            </a:r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110858DB-6BDC-4B2A-A42C-E0E9932CF00E}"/>
              </a:ext>
            </a:extLst>
          </p:cNvPr>
          <p:cNvSpPr txBox="1">
            <a:spLocks/>
          </p:cNvSpPr>
          <p:nvPr/>
        </p:nvSpPr>
        <p:spPr>
          <a:xfrm>
            <a:off x="720000" y="1152000"/>
            <a:ext cx="9000000" cy="5040000"/>
          </a:xfrm>
          <a:prstGeom prst="rect">
            <a:avLst/>
          </a:prstGeom>
          <a:solidFill>
            <a:schemeClr val="bg1">
              <a:alpha val="0"/>
            </a:schemeClr>
          </a:solidFill>
          <a:ln w="3175">
            <a:noFill/>
          </a:ln>
        </p:spPr>
        <p:txBody>
          <a:bodyPr vert="horz" lIns="91440" tIns="108000" rIns="91440" bIns="108000" rtlCol="0">
            <a:noAutofit/>
          </a:bodyPr>
          <a:lstStyle/>
          <a:p>
            <a:pPr lvl="0">
              <a:lnSpc>
                <a:spcPts val="2200"/>
              </a:lnSpc>
            </a:pPr>
            <a:r>
              <a:rPr lang="nl-NL" sz="1600" b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Kwaliteit routenetwerken</a:t>
            </a:r>
            <a:r>
              <a:rPr lang="nl-NL" sz="16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: grote verschillen aantrekkelijkheid fietspaden en -routes</a:t>
            </a:r>
          </a:p>
          <a:p>
            <a:pPr marL="803275" lvl="2" indent="-285750">
              <a:lnSpc>
                <a:spcPts val="2200"/>
              </a:lnSpc>
              <a:buFont typeface="Wingdings" panose="05000000000000000000" pitchFamily="2" charset="2"/>
              <a:buChar char="§"/>
            </a:pPr>
            <a:endParaRPr lang="nl-NL" sz="1600" dirty="0">
              <a:cs typeface="Calibri" panose="020F0502020204030204" pitchFamily="34" charset="0"/>
            </a:endParaRPr>
          </a:p>
          <a:p>
            <a:pPr fontAlgn="base">
              <a:lnSpc>
                <a:spcPts val="2200"/>
              </a:lnSpc>
              <a:tabLst>
                <a:tab pos="457200" algn="l"/>
              </a:tabLst>
            </a:pPr>
            <a:endParaRPr lang="nl-NL" sz="1600" dirty="0">
              <a:solidFill>
                <a:srgbClr val="FF0000"/>
              </a:solidFill>
            </a:endParaRPr>
          </a:p>
          <a:p>
            <a:pPr fontAlgn="base">
              <a:lnSpc>
                <a:spcPts val="2200"/>
              </a:lnSpc>
              <a:tabLst>
                <a:tab pos="457200" algn="l"/>
              </a:tabLst>
            </a:pPr>
            <a:endParaRPr lang="nl-NL" sz="1600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D6A2F675-60B4-43D8-AFFF-85D775305B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403" y="1748471"/>
            <a:ext cx="3167399" cy="5496369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6CC97F0F-61F5-4E0C-A437-5684E6465B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0602" y="2093909"/>
            <a:ext cx="8208912" cy="2441803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AC264B3E-18C4-4A6E-8431-AD1432474B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1530" y="4554718"/>
            <a:ext cx="8208000" cy="2573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2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ndertitel 2">
            <a:extLst>
              <a:ext uri="{FF2B5EF4-FFF2-40B4-BE49-F238E27FC236}">
                <a16:creationId xmlns:a16="http://schemas.microsoft.com/office/drawing/2014/main" id="{110858DB-6BDC-4B2A-A42C-E0E9932CF00E}"/>
              </a:ext>
            </a:extLst>
          </p:cNvPr>
          <p:cNvSpPr txBox="1">
            <a:spLocks/>
          </p:cNvSpPr>
          <p:nvPr/>
        </p:nvSpPr>
        <p:spPr>
          <a:xfrm>
            <a:off x="720000" y="1152000"/>
            <a:ext cx="9000000" cy="5040000"/>
          </a:xfrm>
          <a:prstGeom prst="rect">
            <a:avLst/>
          </a:prstGeom>
          <a:solidFill>
            <a:schemeClr val="bg1">
              <a:alpha val="0"/>
            </a:schemeClr>
          </a:solidFill>
          <a:ln w="3175">
            <a:noFill/>
          </a:ln>
        </p:spPr>
        <p:txBody>
          <a:bodyPr vert="horz" lIns="91440" tIns="108000" rIns="91440" bIns="108000" rtlCol="0">
            <a:noAutofit/>
          </a:bodyPr>
          <a:lstStyle/>
          <a:p>
            <a:pPr lvl="0">
              <a:lnSpc>
                <a:spcPts val="2200"/>
              </a:lnSpc>
            </a:pPr>
            <a:r>
              <a:rPr lang="nl-NL" sz="1600" b="1" dirty="0">
                <a:solidFill>
                  <a:srgbClr val="0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Obstakels/ hindernissen</a:t>
            </a:r>
            <a:endParaRPr lang="nl-NL" sz="1600" dirty="0">
              <a:solidFill>
                <a:srgbClr val="000000"/>
              </a:solidFill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03275" lvl="2" indent="-285750">
              <a:lnSpc>
                <a:spcPts val="2200"/>
              </a:lnSpc>
              <a:buFont typeface="Wingdings" panose="05000000000000000000" pitchFamily="2" charset="2"/>
              <a:buChar char="§"/>
            </a:pPr>
            <a:endParaRPr lang="nl-NL" sz="1600" dirty="0">
              <a:cs typeface="Calibri" panose="020F0502020204030204" pitchFamily="34" charset="0"/>
            </a:endParaRPr>
          </a:p>
          <a:p>
            <a:pPr fontAlgn="base">
              <a:lnSpc>
                <a:spcPts val="2200"/>
              </a:lnSpc>
              <a:tabLst>
                <a:tab pos="457200" algn="l"/>
              </a:tabLst>
            </a:pPr>
            <a:endParaRPr lang="nl-NL" sz="1600" dirty="0"/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E2EF0B00-BBD8-4AC5-9E2F-FA913B5AA69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l="9103" t="2904" r="1971" b="11182"/>
          <a:stretch>
            <a:fillRect/>
          </a:stretch>
        </p:blipFill>
        <p:spPr bwMode="auto">
          <a:xfrm>
            <a:off x="376092" y="1818995"/>
            <a:ext cx="4628631" cy="2968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74E0BD51-BB05-4B49-8CE4-F6C04F957678}"/>
              </a:ext>
            </a:extLst>
          </p:cNvPr>
          <p:cNvSpPr txBox="1">
            <a:spLocks/>
          </p:cNvSpPr>
          <p:nvPr/>
        </p:nvSpPr>
        <p:spPr>
          <a:xfrm>
            <a:off x="0" y="7128000"/>
            <a:ext cx="10691813" cy="432048"/>
          </a:xfrm>
          <a:prstGeom prst="rect">
            <a:avLst/>
          </a:prstGeom>
          <a:solidFill>
            <a:srgbClr val="7BC37F"/>
          </a:solidFill>
        </p:spPr>
        <p:txBody>
          <a:bodyPr vert="horz" lIns="180000" tIns="45720" rIns="21600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nl-NL" sz="1800" cap="all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218BF-C7D8-4B71-8A73-DAD2637A3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82409" y="7131579"/>
            <a:ext cx="664435" cy="402483"/>
          </a:xfrm>
        </p:spPr>
        <p:txBody>
          <a:bodyPr/>
          <a:lstStyle/>
          <a:p>
            <a:fld id="{552D367E-CB04-4D71-8034-5FA676DCB9F9}" type="slidenum">
              <a:rPr lang="nl-NL" sz="1400" smtClean="0">
                <a:solidFill>
                  <a:schemeClr val="bg1"/>
                </a:solidFill>
              </a:rPr>
              <a:pPr/>
              <a:t>5</a:t>
            </a:fld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4E4DFC08-A182-41C5-9DA7-594357B681E3}"/>
              </a:ext>
            </a:extLst>
          </p:cNvPr>
          <p:cNvSpPr txBox="1">
            <a:spLocks/>
          </p:cNvSpPr>
          <p:nvPr/>
        </p:nvSpPr>
        <p:spPr>
          <a:xfrm>
            <a:off x="720000" y="540000"/>
            <a:ext cx="9000000" cy="432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2400" b="1" dirty="0">
                <a:solidFill>
                  <a:srgbClr val="E12E28"/>
                </a:solidFill>
              </a:rPr>
              <a:t>Kwaliteitsaspecten recreatief fietsaanbod  </a:t>
            </a:r>
            <a:r>
              <a:rPr lang="nl-NL" sz="2400" dirty="0">
                <a:solidFill>
                  <a:srgbClr val="E12E28"/>
                </a:solidFill>
              </a:rPr>
              <a:t>(3)</a:t>
            </a:r>
            <a:endParaRPr lang="nl-NL" sz="2400" b="1" dirty="0">
              <a:solidFill>
                <a:srgbClr val="E12E28"/>
              </a:solidFill>
            </a:endParaRPr>
          </a:p>
        </p:txBody>
      </p:sp>
      <p:pic>
        <p:nvPicPr>
          <p:cNvPr id="10" name="Tijdelijke aanduiding voor afbeelding 7">
            <a:extLst>
              <a:ext uri="{FF2B5EF4-FFF2-40B4-BE49-F238E27FC236}">
                <a16:creationId xmlns:a16="http://schemas.microsoft.com/office/drawing/2014/main" id="{65F0DDAD-8BC3-45D2-ACDA-2325C1FA891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969" y="6546068"/>
            <a:ext cx="952465" cy="9511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5B4490C6-5F71-4CA9-B7F1-C2E6D6CF0C30}"/>
              </a:ext>
            </a:extLst>
          </p:cNvPr>
          <p:cNvSpPr txBox="1">
            <a:spLocks/>
          </p:cNvSpPr>
          <p:nvPr/>
        </p:nvSpPr>
        <p:spPr>
          <a:xfrm>
            <a:off x="378354" y="251445"/>
            <a:ext cx="9000000" cy="325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1600" dirty="0">
                <a:solidFill>
                  <a:srgbClr val="E12E28"/>
                </a:solidFill>
              </a:rPr>
              <a:t>Herziening kwaliteitscriteria/ kwaliteitsmonitor</a:t>
            </a:r>
          </a:p>
        </p:txBody>
      </p:sp>
      <p:pic>
        <p:nvPicPr>
          <p:cNvPr id="12" name="Picture 2" descr="A picture containing outdoor, grass, motorcycle, person&#10;&#10;Description automatically generated">
            <a:extLst>
              <a:ext uri="{FF2B5EF4-FFF2-40B4-BE49-F238E27FC236}">
                <a16:creationId xmlns:a16="http://schemas.microsoft.com/office/drawing/2014/main" id="{65D0D671-80E0-4872-8F1A-5F79C1595CA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3858" y="2055882"/>
            <a:ext cx="5438330" cy="385461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1" name="Picture 4" descr="onmogelijke fietssluis | Verbeterdebuurt">
            <a:extLst>
              <a:ext uri="{FF2B5EF4-FFF2-40B4-BE49-F238E27FC236}">
                <a16:creationId xmlns:a16="http://schemas.microsoft.com/office/drawing/2014/main" id="{15939291-01EF-414D-A17A-490215CD8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578" y="3847923"/>
            <a:ext cx="4590101" cy="344257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121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>
            <a:extLst>
              <a:ext uri="{FF2B5EF4-FFF2-40B4-BE49-F238E27FC236}">
                <a16:creationId xmlns:a16="http://schemas.microsoft.com/office/drawing/2014/main" id="{74E0BD51-BB05-4B49-8CE4-F6C04F957678}"/>
              </a:ext>
            </a:extLst>
          </p:cNvPr>
          <p:cNvSpPr txBox="1">
            <a:spLocks/>
          </p:cNvSpPr>
          <p:nvPr/>
        </p:nvSpPr>
        <p:spPr>
          <a:xfrm>
            <a:off x="0" y="7128000"/>
            <a:ext cx="10691813" cy="432048"/>
          </a:xfrm>
          <a:prstGeom prst="rect">
            <a:avLst/>
          </a:prstGeom>
          <a:solidFill>
            <a:srgbClr val="7BC37F"/>
          </a:solidFill>
        </p:spPr>
        <p:txBody>
          <a:bodyPr vert="horz" lIns="180000" tIns="45720" rIns="21600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nl-NL" sz="1800" cap="all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218BF-C7D8-4B71-8A73-DAD2637A3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82409" y="7131579"/>
            <a:ext cx="664435" cy="402483"/>
          </a:xfrm>
        </p:spPr>
        <p:txBody>
          <a:bodyPr/>
          <a:lstStyle/>
          <a:p>
            <a:fld id="{552D367E-CB04-4D71-8034-5FA676DCB9F9}" type="slidenum">
              <a:rPr lang="nl-NL" sz="1400" smtClean="0">
                <a:solidFill>
                  <a:schemeClr val="bg1"/>
                </a:solidFill>
              </a:rPr>
              <a:pPr/>
              <a:t>6</a:t>
            </a:fld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4E4DFC08-A182-41C5-9DA7-594357B681E3}"/>
              </a:ext>
            </a:extLst>
          </p:cNvPr>
          <p:cNvSpPr txBox="1">
            <a:spLocks/>
          </p:cNvSpPr>
          <p:nvPr/>
        </p:nvSpPr>
        <p:spPr>
          <a:xfrm>
            <a:off x="720000" y="540000"/>
            <a:ext cx="9000000" cy="432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2400" b="1" dirty="0">
                <a:solidFill>
                  <a:srgbClr val="E12E28"/>
                </a:solidFill>
              </a:rPr>
              <a:t>Kwaliteitsaspecten recreatief fietsaanbod  </a:t>
            </a:r>
            <a:r>
              <a:rPr lang="nl-NL" sz="2400" dirty="0">
                <a:solidFill>
                  <a:srgbClr val="E12E28"/>
                </a:solidFill>
              </a:rPr>
              <a:t>(4)</a:t>
            </a:r>
            <a:endParaRPr lang="nl-NL" sz="2400" b="1" dirty="0">
              <a:solidFill>
                <a:srgbClr val="E12E28"/>
              </a:solidFill>
            </a:endParaRPr>
          </a:p>
        </p:txBody>
      </p:sp>
      <p:pic>
        <p:nvPicPr>
          <p:cNvPr id="10" name="Tijdelijke aanduiding voor afbeelding 7">
            <a:extLst>
              <a:ext uri="{FF2B5EF4-FFF2-40B4-BE49-F238E27FC236}">
                <a16:creationId xmlns:a16="http://schemas.microsoft.com/office/drawing/2014/main" id="{65F0DDAD-8BC3-45D2-ACDA-2325C1FA891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969" y="6546068"/>
            <a:ext cx="952465" cy="9511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5B4490C6-5F71-4CA9-B7F1-C2E6D6CF0C30}"/>
              </a:ext>
            </a:extLst>
          </p:cNvPr>
          <p:cNvSpPr txBox="1">
            <a:spLocks/>
          </p:cNvSpPr>
          <p:nvPr/>
        </p:nvSpPr>
        <p:spPr>
          <a:xfrm>
            <a:off x="378354" y="251445"/>
            <a:ext cx="9000000" cy="325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1600" dirty="0">
                <a:solidFill>
                  <a:srgbClr val="E12E28"/>
                </a:solidFill>
              </a:rPr>
              <a:t>Herziening kwaliteitscriteria/ kwaliteitsmonitor</a:t>
            </a:r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110858DB-6BDC-4B2A-A42C-E0E9932CF00E}"/>
              </a:ext>
            </a:extLst>
          </p:cNvPr>
          <p:cNvSpPr txBox="1">
            <a:spLocks/>
          </p:cNvSpPr>
          <p:nvPr/>
        </p:nvSpPr>
        <p:spPr>
          <a:xfrm>
            <a:off x="720000" y="1152000"/>
            <a:ext cx="9000000" cy="5040000"/>
          </a:xfrm>
          <a:prstGeom prst="rect">
            <a:avLst/>
          </a:prstGeom>
          <a:solidFill>
            <a:schemeClr val="bg1">
              <a:alpha val="0"/>
            </a:schemeClr>
          </a:solidFill>
          <a:ln w="3175">
            <a:noFill/>
          </a:ln>
        </p:spPr>
        <p:txBody>
          <a:bodyPr vert="horz" lIns="91440" tIns="108000" rIns="91440" bIns="108000" rtlCol="0">
            <a:noAutofit/>
          </a:bodyPr>
          <a:lstStyle/>
          <a:p>
            <a:pPr lvl="0">
              <a:lnSpc>
                <a:spcPts val="2200"/>
              </a:lnSpc>
            </a:pPr>
            <a:r>
              <a:rPr lang="nl-NL" sz="1600" b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Breedte en verharding </a:t>
            </a:r>
            <a:r>
              <a:rPr lang="nl-NL" sz="16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– veel soorten en smaken …</a:t>
            </a:r>
          </a:p>
          <a:p>
            <a:pPr marL="803275" lvl="2" indent="-285750">
              <a:lnSpc>
                <a:spcPts val="2200"/>
              </a:lnSpc>
              <a:buFont typeface="Wingdings" panose="05000000000000000000" pitchFamily="2" charset="2"/>
              <a:buChar char="§"/>
            </a:pPr>
            <a:endParaRPr lang="nl-NL" sz="1600" b="1" dirty="0">
              <a:cs typeface="Calibri" panose="020F0502020204030204" pitchFamily="34" charset="0"/>
            </a:endParaRPr>
          </a:p>
          <a:p>
            <a:pPr fontAlgn="base">
              <a:lnSpc>
                <a:spcPts val="2200"/>
              </a:lnSpc>
              <a:tabLst>
                <a:tab pos="457200" algn="l"/>
              </a:tabLst>
            </a:pPr>
            <a:endParaRPr lang="nl-NL" sz="1600" dirty="0"/>
          </a:p>
        </p:txBody>
      </p:sp>
      <p:pic>
        <p:nvPicPr>
          <p:cNvPr id="12" name="Afbeelding 11" descr="Afbeelding met gras, lucht, buiten, natuur&#10;&#10;Automatisch gegenereerde beschrijving">
            <a:extLst>
              <a:ext uri="{FF2B5EF4-FFF2-40B4-BE49-F238E27FC236}">
                <a16:creationId xmlns:a16="http://schemas.microsoft.com/office/drawing/2014/main" id="{B0DB33B8-869B-4751-8B21-FB6C5256E8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9"/>
          <a:stretch/>
        </p:blipFill>
        <p:spPr>
          <a:xfrm>
            <a:off x="446379" y="1728000"/>
            <a:ext cx="3228540" cy="4680000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E5468B63-5B61-44ED-85CD-E8554E2E41D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5437" y="1727669"/>
            <a:ext cx="3228539" cy="4680000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D0E74EED-748E-469B-BE91-67B5B02A86D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0800" y="1728000"/>
            <a:ext cx="322854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2806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Afbeelding 12">
            <a:extLst>
              <a:ext uri="{FF2B5EF4-FFF2-40B4-BE49-F238E27FC236}">
                <a16:creationId xmlns:a16="http://schemas.microsoft.com/office/drawing/2014/main" id="{CCEDC5F8-A5CE-455B-9BD5-1DDCD72BC7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631" t="32463" r="14836" b="36269"/>
          <a:stretch>
            <a:fillRect/>
          </a:stretch>
        </p:blipFill>
        <p:spPr bwMode="auto">
          <a:xfrm>
            <a:off x="702522" y="1778194"/>
            <a:ext cx="7597784" cy="2412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Afbeelding 18" descr="Afbeelding met tekst, boom, buiten, plant&#10;&#10;Automatisch gegenereerde beschrijving">
            <a:extLst>
              <a:ext uri="{FF2B5EF4-FFF2-40B4-BE49-F238E27FC236}">
                <a16:creationId xmlns:a16="http://schemas.microsoft.com/office/drawing/2014/main" id="{D4685CAC-D3BD-4C2F-B38A-43C47ED32E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946" y="4183061"/>
            <a:ext cx="3052550" cy="22894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74E0BD51-BB05-4B49-8CE4-F6C04F957678}"/>
              </a:ext>
            </a:extLst>
          </p:cNvPr>
          <p:cNvSpPr txBox="1">
            <a:spLocks/>
          </p:cNvSpPr>
          <p:nvPr/>
        </p:nvSpPr>
        <p:spPr>
          <a:xfrm>
            <a:off x="0" y="7128000"/>
            <a:ext cx="10691813" cy="432048"/>
          </a:xfrm>
          <a:prstGeom prst="rect">
            <a:avLst/>
          </a:prstGeom>
          <a:solidFill>
            <a:srgbClr val="7BC37F"/>
          </a:solidFill>
        </p:spPr>
        <p:txBody>
          <a:bodyPr vert="horz" lIns="180000" tIns="45720" rIns="21600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nl-NL" sz="1800" cap="all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218BF-C7D8-4B71-8A73-DAD2637A3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82409" y="7131579"/>
            <a:ext cx="664435" cy="402483"/>
          </a:xfrm>
        </p:spPr>
        <p:txBody>
          <a:bodyPr/>
          <a:lstStyle/>
          <a:p>
            <a:fld id="{552D367E-CB04-4D71-8034-5FA676DCB9F9}" type="slidenum">
              <a:rPr lang="nl-NL" sz="1400" smtClean="0">
                <a:solidFill>
                  <a:schemeClr val="bg1"/>
                </a:solidFill>
              </a:rPr>
              <a:pPr/>
              <a:t>7</a:t>
            </a:fld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4E4DFC08-A182-41C5-9DA7-594357B681E3}"/>
              </a:ext>
            </a:extLst>
          </p:cNvPr>
          <p:cNvSpPr txBox="1">
            <a:spLocks/>
          </p:cNvSpPr>
          <p:nvPr/>
        </p:nvSpPr>
        <p:spPr>
          <a:xfrm>
            <a:off x="720000" y="540000"/>
            <a:ext cx="9000000" cy="432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2400" b="1" dirty="0">
                <a:solidFill>
                  <a:srgbClr val="E12E28"/>
                </a:solidFill>
              </a:rPr>
              <a:t>Kwaliteitsaspecten recreatief fietsaanbod  </a:t>
            </a:r>
            <a:r>
              <a:rPr lang="nl-NL" sz="2400" dirty="0">
                <a:solidFill>
                  <a:srgbClr val="E12E28"/>
                </a:solidFill>
              </a:rPr>
              <a:t>(5)</a:t>
            </a:r>
            <a:endParaRPr lang="nl-NL" sz="2400" b="1" dirty="0">
              <a:solidFill>
                <a:srgbClr val="E12E28"/>
              </a:solidFill>
            </a:endParaRPr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5B4490C6-5F71-4CA9-B7F1-C2E6D6CF0C30}"/>
              </a:ext>
            </a:extLst>
          </p:cNvPr>
          <p:cNvSpPr txBox="1">
            <a:spLocks/>
          </p:cNvSpPr>
          <p:nvPr/>
        </p:nvSpPr>
        <p:spPr>
          <a:xfrm>
            <a:off x="378354" y="251445"/>
            <a:ext cx="9000000" cy="325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1600" dirty="0">
                <a:solidFill>
                  <a:srgbClr val="E12E28"/>
                </a:solidFill>
              </a:rPr>
              <a:t>Herziening kwaliteitscriteria/ kwaliteitsmonitor</a:t>
            </a:r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110858DB-6BDC-4B2A-A42C-E0E9932CF00E}"/>
              </a:ext>
            </a:extLst>
          </p:cNvPr>
          <p:cNvSpPr txBox="1">
            <a:spLocks/>
          </p:cNvSpPr>
          <p:nvPr/>
        </p:nvSpPr>
        <p:spPr>
          <a:xfrm>
            <a:off x="720000" y="1152000"/>
            <a:ext cx="9000000" cy="5040000"/>
          </a:xfrm>
          <a:prstGeom prst="rect">
            <a:avLst/>
          </a:prstGeom>
          <a:solidFill>
            <a:schemeClr val="bg1">
              <a:alpha val="0"/>
            </a:schemeClr>
          </a:solidFill>
          <a:ln w="3175">
            <a:noFill/>
          </a:ln>
        </p:spPr>
        <p:txBody>
          <a:bodyPr vert="horz" lIns="91440" tIns="108000" rIns="91440" bIns="108000" rtlCol="0">
            <a:noAutofit/>
          </a:bodyPr>
          <a:lstStyle/>
          <a:p>
            <a:pPr lvl="0">
              <a:lnSpc>
                <a:spcPts val="2200"/>
              </a:lnSpc>
            </a:pPr>
            <a:r>
              <a:rPr lang="nl-NL" sz="1600" b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Betrouwbare bewegwijzering</a:t>
            </a:r>
            <a:r>
              <a:rPr lang="nl-NL" sz="16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: uitvoering en beheer/onderhoud</a:t>
            </a:r>
          </a:p>
          <a:p>
            <a:pPr marL="803275" lvl="2" indent="-285750">
              <a:lnSpc>
                <a:spcPts val="2200"/>
              </a:lnSpc>
              <a:buFont typeface="Wingdings" panose="05000000000000000000" pitchFamily="2" charset="2"/>
              <a:buChar char="§"/>
            </a:pPr>
            <a:endParaRPr lang="nl-NL" sz="1600" dirty="0">
              <a:cs typeface="Calibri" panose="020F0502020204030204" pitchFamily="34" charset="0"/>
            </a:endParaRPr>
          </a:p>
          <a:p>
            <a:pPr fontAlgn="base">
              <a:lnSpc>
                <a:spcPts val="2200"/>
              </a:lnSpc>
              <a:tabLst>
                <a:tab pos="457200" algn="l"/>
              </a:tabLst>
            </a:pPr>
            <a:endParaRPr lang="nl-NL" sz="1600" dirty="0"/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DB77BACD-52C4-4367-BA83-2C8A67B6CDC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424" t="8872" r="12974"/>
          <a:stretch>
            <a:fillRect/>
          </a:stretch>
        </p:blipFill>
        <p:spPr>
          <a:xfrm>
            <a:off x="6846051" y="2059827"/>
            <a:ext cx="2358693" cy="309868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7" name="Picture 2" descr="A close up of a green field&#10;&#10;Description automatically generated">
            <a:extLst>
              <a:ext uri="{FF2B5EF4-FFF2-40B4-BE49-F238E27FC236}">
                <a16:creationId xmlns:a16="http://schemas.microsoft.com/office/drawing/2014/main" id="{690EBDF8-1440-4B1D-A499-128442DF86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989" y="3335852"/>
            <a:ext cx="2979281" cy="397237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8" name="Picture 5" descr="A path with grass and trees&#10;&#10;Description automatically generated">
            <a:extLst>
              <a:ext uri="{FF2B5EF4-FFF2-40B4-BE49-F238E27FC236}">
                <a16:creationId xmlns:a16="http://schemas.microsoft.com/office/drawing/2014/main" id="{FE436620-131E-4DB6-83DD-D1698B8F265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012" y="4046899"/>
            <a:ext cx="2329709" cy="310628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" name="Ovaal 1">
            <a:extLst>
              <a:ext uri="{FF2B5EF4-FFF2-40B4-BE49-F238E27FC236}">
                <a16:creationId xmlns:a16="http://schemas.microsoft.com/office/drawing/2014/main" id="{31C1DE5F-32A3-4A51-8589-46175C398B37}"/>
              </a:ext>
            </a:extLst>
          </p:cNvPr>
          <p:cNvSpPr>
            <a:spLocks noChangeAspect="1"/>
          </p:cNvSpPr>
          <p:nvPr/>
        </p:nvSpPr>
        <p:spPr>
          <a:xfrm>
            <a:off x="3604794" y="4219566"/>
            <a:ext cx="650276" cy="6502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5" name="Afbeelding 4" descr="Afbeelding met boom, buiten, gras, straat&#10;&#10;Automatisch gegenereerde beschrijving">
            <a:extLst>
              <a:ext uri="{FF2B5EF4-FFF2-40B4-BE49-F238E27FC236}">
                <a16:creationId xmlns:a16="http://schemas.microsoft.com/office/drawing/2014/main" id="{7FD3925B-357E-415A-B69C-E7A685983D2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04" r="13870" b="6964"/>
          <a:stretch/>
        </p:blipFill>
        <p:spPr>
          <a:xfrm>
            <a:off x="6814999" y="4865551"/>
            <a:ext cx="3540413" cy="244267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" name="Tijdelijke aanduiding voor afbeelding 7">
            <a:extLst>
              <a:ext uri="{FF2B5EF4-FFF2-40B4-BE49-F238E27FC236}">
                <a16:creationId xmlns:a16="http://schemas.microsoft.com/office/drawing/2014/main" id="{65F0DDAD-8BC3-45D2-ACDA-2325C1FA891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969" y="6546068"/>
            <a:ext cx="952465" cy="9511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21" name="Rechte verbindingslijn met pijl 20">
            <a:extLst>
              <a:ext uri="{FF2B5EF4-FFF2-40B4-BE49-F238E27FC236}">
                <a16:creationId xmlns:a16="http://schemas.microsoft.com/office/drawing/2014/main" id="{493F5E3E-2586-4375-B0B3-87E855C8D28B}"/>
              </a:ext>
            </a:extLst>
          </p:cNvPr>
          <p:cNvCxnSpPr>
            <a:cxnSpLocks/>
          </p:cNvCxnSpPr>
          <p:nvPr/>
        </p:nvCxnSpPr>
        <p:spPr>
          <a:xfrm>
            <a:off x="4286122" y="4643933"/>
            <a:ext cx="1655011" cy="5386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Rechte verbindingslijn met pijl 21">
            <a:extLst>
              <a:ext uri="{FF2B5EF4-FFF2-40B4-BE49-F238E27FC236}">
                <a16:creationId xmlns:a16="http://schemas.microsoft.com/office/drawing/2014/main" id="{61C776D4-00AC-4E34-9091-9587B006E0D9}"/>
              </a:ext>
            </a:extLst>
          </p:cNvPr>
          <p:cNvCxnSpPr>
            <a:cxnSpLocks/>
          </p:cNvCxnSpPr>
          <p:nvPr/>
        </p:nvCxnSpPr>
        <p:spPr>
          <a:xfrm flipH="1">
            <a:off x="8322450" y="5947324"/>
            <a:ext cx="767873" cy="25315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501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Fietsers bij Hotel Restaurant 't Veerhuis in Wamel">
            <a:extLst>
              <a:ext uri="{FF2B5EF4-FFF2-40B4-BE49-F238E27FC236}">
                <a16:creationId xmlns:a16="http://schemas.microsoft.com/office/drawing/2014/main" id="{55B949CC-B4CE-4DD8-A179-BD7E51FB9C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945523"/>
            <a:ext cx="10691813" cy="3201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87D774B8-5B1F-4E2D-9B9D-D9DED7C5C3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050" y="1764000"/>
            <a:ext cx="3441176" cy="2340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Wandelen fietsen varen - Waddenhoes">
            <a:extLst>
              <a:ext uri="{FF2B5EF4-FFF2-40B4-BE49-F238E27FC236}">
                <a16:creationId xmlns:a16="http://schemas.microsoft.com/office/drawing/2014/main" id="{9B1877AE-78AC-4E58-BAE7-CE1FA18109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6853" y="1764000"/>
            <a:ext cx="3510000" cy="2340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74E0BD51-BB05-4B49-8CE4-F6C04F957678}"/>
              </a:ext>
            </a:extLst>
          </p:cNvPr>
          <p:cNvSpPr txBox="1">
            <a:spLocks/>
          </p:cNvSpPr>
          <p:nvPr/>
        </p:nvSpPr>
        <p:spPr>
          <a:xfrm>
            <a:off x="0" y="7128000"/>
            <a:ext cx="10691813" cy="432048"/>
          </a:xfrm>
          <a:prstGeom prst="rect">
            <a:avLst/>
          </a:prstGeom>
          <a:solidFill>
            <a:srgbClr val="7BC37F"/>
          </a:solidFill>
        </p:spPr>
        <p:txBody>
          <a:bodyPr vert="horz" lIns="180000" tIns="45720" rIns="21600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nl-NL" sz="1800" cap="all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218BF-C7D8-4B71-8A73-DAD2637A3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82409" y="7131579"/>
            <a:ext cx="664435" cy="402483"/>
          </a:xfrm>
        </p:spPr>
        <p:txBody>
          <a:bodyPr/>
          <a:lstStyle/>
          <a:p>
            <a:fld id="{552D367E-CB04-4D71-8034-5FA676DCB9F9}" type="slidenum">
              <a:rPr lang="nl-NL" sz="1400" smtClean="0">
                <a:solidFill>
                  <a:schemeClr val="bg1"/>
                </a:solidFill>
              </a:rPr>
              <a:pPr/>
              <a:t>8</a:t>
            </a:fld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4E4DFC08-A182-41C5-9DA7-594357B681E3}"/>
              </a:ext>
            </a:extLst>
          </p:cNvPr>
          <p:cNvSpPr txBox="1">
            <a:spLocks/>
          </p:cNvSpPr>
          <p:nvPr/>
        </p:nvSpPr>
        <p:spPr>
          <a:xfrm>
            <a:off x="720000" y="540000"/>
            <a:ext cx="9000000" cy="432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2400" b="1" dirty="0">
                <a:solidFill>
                  <a:srgbClr val="E12E28"/>
                </a:solidFill>
              </a:rPr>
              <a:t>Kwaliteitsaspecten recreatief fietsaanbod  </a:t>
            </a:r>
            <a:r>
              <a:rPr lang="nl-NL" sz="2400" dirty="0">
                <a:solidFill>
                  <a:srgbClr val="E12E28"/>
                </a:solidFill>
              </a:rPr>
              <a:t>(6)</a:t>
            </a:r>
            <a:endParaRPr lang="nl-NL" sz="2400" b="1" dirty="0">
              <a:solidFill>
                <a:srgbClr val="E12E28"/>
              </a:solidFill>
            </a:endParaRPr>
          </a:p>
        </p:txBody>
      </p:sp>
      <p:pic>
        <p:nvPicPr>
          <p:cNvPr id="10" name="Tijdelijke aanduiding voor afbeelding 7">
            <a:extLst>
              <a:ext uri="{FF2B5EF4-FFF2-40B4-BE49-F238E27FC236}">
                <a16:creationId xmlns:a16="http://schemas.microsoft.com/office/drawing/2014/main" id="{65F0DDAD-8BC3-45D2-ACDA-2325C1FA891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969" y="6546068"/>
            <a:ext cx="952465" cy="9511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5B4490C6-5F71-4CA9-B7F1-C2E6D6CF0C30}"/>
              </a:ext>
            </a:extLst>
          </p:cNvPr>
          <p:cNvSpPr txBox="1">
            <a:spLocks/>
          </p:cNvSpPr>
          <p:nvPr/>
        </p:nvSpPr>
        <p:spPr>
          <a:xfrm>
            <a:off x="378354" y="251445"/>
            <a:ext cx="9000000" cy="325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1600" dirty="0">
                <a:solidFill>
                  <a:srgbClr val="E12E28"/>
                </a:solidFill>
              </a:rPr>
              <a:t>Herziening kwaliteitscriteria/ kwaliteitsmonitor</a:t>
            </a:r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110858DB-6BDC-4B2A-A42C-E0E9932CF00E}"/>
              </a:ext>
            </a:extLst>
          </p:cNvPr>
          <p:cNvSpPr txBox="1">
            <a:spLocks/>
          </p:cNvSpPr>
          <p:nvPr/>
        </p:nvSpPr>
        <p:spPr>
          <a:xfrm>
            <a:off x="720000" y="1152000"/>
            <a:ext cx="9000000" cy="5040000"/>
          </a:xfrm>
          <a:prstGeom prst="rect">
            <a:avLst/>
          </a:prstGeom>
          <a:solidFill>
            <a:schemeClr val="bg1">
              <a:alpha val="0"/>
            </a:schemeClr>
          </a:solidFill>
          <a:ln w="3175">
            <a:noFill/>
          </a:ln>
        </p:spPr>
        <p:txBody>
          <a:bodyPr vert="horz" lIns="91440" tIns="108000" rIns="91440" bIns="108000" rtlCol="0">
            <a:noAutofit/>
          </a:bodyPr>
          <a:lstStyle/>
          <a:p>
            <a:pPr lvl="0">
              <a:lnSpc>
                <a:spcPts val="2200"/>
              </a:lnSpc>
            </a:pPr>
            <a:r>
              <a:rPr lang="nl-NL" sz="1600" b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Aanvullende voorzieningen</a:t>
            </a:r>
            <a:r>
              <a:rPr lang="nl-NL" sz="16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, op- en afstappunten</a:t>
            </a:r>
          </a:p>
          <a:p>
            <a:pPr marL="803275" lvl="2" indent="-285750">
              <a:lnSpc>
                <a:spcPts val="2200"/>
              </a:lnSpc>
              <a:buFont typeface="Wingdings" panose="05000000000000000000" pitchFamily="2" charset="2"/>
              <a:buChar char="§"/>
            </a:pPr>
            <a:endParaRPr lang="nl-NL" sz="1600" dirty="0">
              <a:cs typeface="Calibri" panose="020F0502020204030204" pitchFamily="34" charset="0"/>
            </a:endParaRPr>
          </a:p>
          <a:p>
            <a:pPr fontAlgn="base">
              <a:lnSpc>
                <a:spcPts val="2200"/>
              </a:lnSpc>
              <a:tabLst>
                <a:tab pos="457200" algn="l"/>
              </a:tabLst>
            </a:pPr>
            <a:endParaRPr lang="nl-NL" sz="1600" dirty="0">
              <a:solidFill>
                <a:srgbClr val="FF0000"/>
              </a:solidFill>
            </a:endParaRPr>
          </a:p>
          <a:p>
            <a:pPr fontAlgn="base">
              <a:lnSpc>
                <a:spcPts val="2200"/>
              </a:lnSpc>
              <a:tabLst>
                <a:tab pos="457200" algn="l"/>
              </a:tabLst>
            </a:pPr>
            <a:endParaRPr lang="nl-NL" sz="1600" dirty="0"/>
          </a:p>
        </p:txBody>
      </p:sp>
      <p:pic>
        <p:nvPicPr>
          <p:cNvPr id="7174" name="Picture 6" descr="Fietsen en routes in Het Andere Friesland | ZuidoostFriesland.nl">
            <a:extLst>
              <a:ext uri="{FF2B5EF4-FFF2-40B4-BE49-F238E27FC236}">
                <a16:creationId xmlns:a16="http://schemas.microsoft.com/office/drawing/2014/main" id="{305C937D-FAFE-41E7-82F2-F31CCDA948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500" y="1764000"/>
            <a:ext cx="3120000" cy="2340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8A046288-3181-42FF-A9E4-8B8E4FAF0E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70" y="1764000"/>
            <a:ext cx="3194880" cy="2340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BED5A878-A8F5-49D4-B747-D46079BFCCF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099" y="3574500"/>
            <a:ext cx="1649096" cy="80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517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angepast ontwerp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BFC4A6B3760049B6D36982DABC601C" ma:contentTypeVersion="7" ma:contentTypeDescription="Een nieuw document maken." ma:contentTypeScope="" ma:versionID="c7f86546840a07f1a59bc3281d21eb06">
  <xsd:schema xmlns:xsd="http://www.w3.org/2001/XMLSchema" xmlns:xs="http://www.w3.org/2001/XMLSchema" xmlns:p="http://schemas.microsoft.com/office/2006/metadata/properties" xmlns:ns2="83b86f5b-de00-40be-b9a3-9af3a831cc97" targetNamespace="http://schemas.microsoft.com/office/2006/metadata/properties" ma:root="true" ma:fieldsID="0776687634892c033ec7ba9178556941" ns2:_="">
    <xsd:import namespace="83b86f5b-de00-40be-b9a3-9af3a831cc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b86f5b-de00-40be-b9a3-9af3a831cc9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055B71F-5E11-499E-8556-52002A062607}"/>
</file>

<file path=customXml/itemProps2.xml><?xml version="1.0" encoding="utf-8"?>
<ds:datastoreItem xmlns:ds="http://schemas.openxmlformats.org/officeDocument/2006/customXml" ds:itemID="{240736C5-8EA4-4F12-A1E8-72A1CC73F4AA}"/>
</file>

<file path=customXml/itemProps3.xml><?xml version="1.0" encoding="utf-8"?>
<ds:datastoreItem xmlns:ds="http://schemas.openxmlformats.org/officeDocument/2006/customXml" ds:itemID="{7F32B174-28D2-4F5E-9E40-FC527874921A}"/>
</file>

<file path=docProps/app.xml><?xml version="1.0" encoding="utf-8"?>
<Properties xmlns="http://schemas.openxmlformats.org/officeDocument/2006/extended-properties" xmlns:vt="http://schemas.openxmlformats.org/officeDocument/2006/docPropsVTypes">
  <TotalTime>167834</TotalTime>
  <Words>386</Words>
  <Application>Microsoft Office PowerPoint</Application>
  <PresentationFormat>Aangepast</PresentationFormat>
  <Paragraphs>65</Paragraphs>
  <Slides>8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2</vt:i4>
      </vt:variant>
      <vt:variant>
        <vt:lpstr>Diatitels</vt:lpstr>
      </vt:variant>
      <vt:variant>
        <vt:i4>8</vt:i4>
      </vt:variant>
    </vt:vector>
  </HeadingPairs>
  <TitlesOfParts>
    <vt:vector size="13" baseType="lpstr">
      <vt:lpstr>Arial</vt:lpstr>
      <vt:lpstr>Calibri</vt:lpstr>
      <vt:lpstr>Wingdings</vt:lpstr>
      <vt:lpstr>Office-thema</vt:lpstr>
      <vt:lpstr>Aangepast ontwerp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Stichting Wandelplatform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subject>Informatie over Fietsplatform</dc:subject>
  <dc:creator>Jan-Joost van Eeuwijk</dc:creator>
  <cp:lastModifiedBy>Eric Nijland</cp:lastModifiedBy>
  <cp:revision>1652</cp:revision>
  <cp:lastPrinted>2019-03-21T11:38:38Z</cp:lastPrinted>
  <dcterms:created xsi:type="dcterms:W3CDTF">2016-10-24T11:22:01Z</dcterms:created>
  <dcterms:modified xsi:type="dcterms:W3CDTF">2021-06-07T14:37:21Z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0x010100FCBFC4A6B3760049B6D36982DABC601C</vt:lpwstr>
  </property>
</Properties>
</file>