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6" r:id="rId5"/>
    <p:sldId id="258" r:id="rId6"/>
    <p:sldId id="307" r:id="rId7"/>
    <p:sldId id="308" r:id="rId8"/>
    <p:sldId id="278" r:id="rId9"/>
    <p:sldId id="282" r:id="rId10"/>
    <p:sldId id="279" r:id="rId11"/>
    <p:sldId id="280" r:id="rId12"/>
    <p:sldId id="281" r:id="rId13"/>
    <p:sldId id="259" r:id="rId14"/>
    <p:sldId id="260" r:id="rId15"/>
    <p:sldId id="261" r:id="rId16"/>
    <p:sldId id="262" r:id="rId17"/>
    <p:sldId id="263" r:id="rId18"/>
    <p:sldId id="264" r:id="rId19"/>
    <p:sldId id="283" r:id="rId20"/>
    <p:sldId id="284" r:id="rId21"/>
    <p:sldId id="285" r:id="rId22"/>
    <p:sldId id="286" r:id="rId23"/>
    <p:sldId id="288" r:id="rId24"/>
    <p:sldId id="287" r:id="rId25"/>
    <p:sldId id="294" r:id="rId26"/>
    <p:sldId id="292" r:id="rId27"/>
    <p:sldId id="293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dia's" id="{FA77CEEB-7B41-48DD-AFB8-697264F7F746}">
          <p14:sldIdLst>
            <p14:sldId id="256"/>
          </p14:sldIdLst>
        </p14:section>
        <p14:section name="Agenda" id="{BED40CDC-6BC3-4135-A7F7-14D8F9288AEF}">
          <p14:sldIdLst>
            <p14:sldId id="258"/>
            <p14:sldId id="307"/>
            <p14:sldId id="308"/>
            <p14:sldId id="278"/>
            <p14:sldId id="282"/>
            <p14:sldId id="279"/>
            <p14:sldId id="280"/>
            <p14:sldId id="281"/>
            <p14:sldId id="259"/>
            <p14:sldId id="260"/>
            <p14:sldId id="261"/>
            <p14:sldId id="262"/>
            <p14:sldId id="263"/>
            <p14:sldId id="264"/>
            <p14:sldId id="283"/>
            <p14:sldId id="284"/>
            <p14:sldId id="285"/>
            <p14:sldId id="286"/>
            <p14:sldId id="288"/>
            <p14:sldId id="287"/>
            <p14:sldId id="294"/>
            <p14:sldId id="292"/>
            <p14:sldId id="293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</p14:sldIdLst>
        </p14:section>
        <p14:section name="Geel" id="{42211ED5-4141-48CD-BDEA-21B7A3C3C1D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B"/>
    <a:srgbClr val="F0CA4C"/>
    <a:srgbClr val="E47B3F"/>
    <a:srgbClr val="E83B57"/>
    <a:srgbClr val="334D5C"/>
    <a:srgbClr val="45B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55" autoAdjust="0"/>
    <p:restoredTop sz="94477" autoAdjust="0"/>
  </p:normalViewPr>
  <p:slideViewPr>
    <p:cSldViewPr snapToGrid="0">
      <p:cViewPr varScale="1">
        <p:scale>
          <a:sx n="108" d="100"/>
          <a:sy n="108" d="100"/>
        </p:scale>
        <p:origin x="109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s Godefrooij" userId="95dc3cc1-ef02-4257-912e-42a2bf51fb6a" providerId="ADAL" clId="{F439752F-4743-434D-BDF0-CD06819A5A5D}"/>
    <pc:docChg chg="undo custSel addSld delSld modSld sldOrd modSection">
      <pc:chgData name="Hans Godefrooij" userId="95dc3cc1-ef02-4257-912e-42a2bf51fb6a" providerId="ADAL" clId="{F439752F-4743-434D-BDF0-CD06819A5A5D}" dt="2021-04-12T08:20:53.219" v="42" actId="47"/>
      <pc:docMkLst>
        <pc:docMk/>
      </pc:docMkLst>
      <pc:sldChg chg="modSp mod ord">
        <pc:chgData name="Hans Godefrooij" userId="95dc3cc1-ef02-4257-912e-42a2bf51fb6a" providerId="ADAL" clId="{F439752F-4743-434D-BDF0-CD06819A5A5D}" dt="2021-04-12T08:20:49.083" v="41" actId="6549"/>
        <pc:sldMkLst>
          <pc:docMk/>
          <pc:sldMk cId="3930963482" sldId="287"/>
        </pc:sldMkLst>
        <pc:spChg chg="mod">
          <ac:chgData name="Hans Godefrooij" userId="95dc3cc1-ef02-4257-912e-42a2bf51fb6a" providerId="ADAL" clId="{F439752F-4743-434D-BDF0-CD06819A5A5D}" dt="2021-04-12T08:20:49.083" v="41" actId="6549"/>
          <ac:spMkLst>
            <pc:docMk/>
            <pc:sldMk cId="3930963482" sldId="287"/>
            <ac:spMk id="3" creationId="{BA20E03F-9102-4206-A0F2-6664C8723C56}"/>
          </ac:spMkLst>
        </pc:spChg>
      </pc:sldChg>
      <pc:sldChg chg="modSp add del mod">
        <pc:chgData name="Hans Godefrooij" userId="95dc3cc1-ef02-4257-912e-42a2bf51fb6a" providerId="ADAL" clId="{F439752F-4743-434D-BDF0-CD06819A5A5D}" dt="2021-04-12T08:20:53.219" v="42" actId="47"/>
        <pc:sldMkLst>
          <pc:docMk/>
          <pc:sldMk cId="166551177" sldId="289"/>
        </pc:sldMkLst>
        <pc:spChg chg="mod">
          <ac:chgData name="Hans Godefrooij" userId="95dc3cc1-ef02-4257-912e-42a2bf51fb6a" providerId="ADAL" clId="{F439752F-4743-434D-BDF0-CD06819A5A5D}" dt="2021-04-12T08:19:27.132" v="6" actId="21"/>
          <ac:spMkLst>
            <pc:docMk/>
            <pc:sldMk cId="166551177" sldId="289"/>
            <ac:spMk id="3" creationId="{BA20E03F-9102-4206-A0F2-6664C8723C56}"/>
          </ac:spMkLst>
        </pc:spChg>
      </pc:sldChg>
      <pc:sldChg chg="del">
        <pc:chgData name="Hans Godefrooij" userId="95dc3cc1-ef02-4257-912e-42a2bf51fb6a" providerId="ADAL" clId="{F439752F-4743-434D-BDF0-CD06819A5A5D}" dt="2021-04-12T08:17:53.179" v="0" actId="47"/>
        <pc:sldMkLst>
          <pc:docMk/>
          <pc:sldMk cId="4148092232" sldId="290"/>
        </pc:sldMkLst>
      </pc:sldChg>
      <pc:sldChg chg="del">
        <pc:chgData name="Hans Godefrooij" userId="95dc3cc1-ef02-4257-912e-42a2bf51fb6a" providerId="ADAL" clId="{F439752F-4743-434D-BDF0-CD06819A5A5D}" dt="2021-04-12T08:17:56.604" v="1" actId="47"/>
        <pc:sldMkLst>
          <pc:docMk/>
          <pc:sldMk cId="2498550954" sldId="291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tvconsultants.sharepoint.com/sites/200387/Intern/Werkbestanden/Enquete%20standpunt%20wegbeheerders/Speed%20pedelec%20grafieken%20en%20tabelle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tvconsultants.sharepoint.com/sites/200387/Intern/Werkbestanden/Enquete%20standpunt%20wegbeheerders/Speed%20pedelec%20grafieken%20en%20tabelle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tvconsultants.sharepoint.com/sites/200387/Intern/Werkbestanden/Enquete%20standpunt%20wegbeheerders/Speed%20pedelec%20grafieken%20en%20tabelle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tvconsultants.sharepoint.com/sites/200387/Intern/Werkbestanden/Enquete%20standpunt%20wegbeheerders/Speed%20pedelec%20grafieken%20en%20tabelle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nl-NL" sz="2000" b="1" dirty="0">
                <a:solidFill>
                  <a:sysClr val="windowText" lastClr="000000"/>
                </a:solidFill>
              </a:rPr>
              <a:t>Waar werkzaam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3"/>
            </a:solidFill>
            <a:ln w="19050" cap="flat" cmpd="sng" algn="ctr">
              <a:solidFill>
                <a:schemeClr val="lt1"/>
              </a:solidFill>
              <a:prstDash val="solid"/>
              <a:miter lim="800000"/>
            </a:ln>
            <a:effectLst/>
          </c:spPr>
          <c:invertIfNegative val="0"/>
          <c:dLbls>
            <c:dLbl>
              <c:idx val="0"/>
              <c:layout>
                <c:manualLayout>
                  <c:x val="-2.7777407148074046E-3"/>
                  <c:y val="-0.2930491662640242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23-4AEE-8C8B-321075E9B1CB}"/>
                </c:ext>
              </c:extLst>
            </c:dLbl>
            <c:dLbl>
              <c:idx val="1"/>
              <c:layout>
                <c:manualLayout>
                  <c:x val="-2.7777777777777779E-3"/>
                  <c:y val="-0.1251448435689455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23-4AEE-8C8B-321075E9B1CB}"/>
                </c:ext>
              </c:extLst>
            </c:dLbl>
            <c:dLbl>
              <c:idx val="2"/>
              <c:layout>
                <c:manualLayout>
                  <c:x val="0"/>
                  <c:y val="-6.488991888760138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D23-4AEE-8C8B-321075E9B1CB}"/>
                </c:ext>
              </c:extLst>
            </c:dLbl>
            <c:dLbl>
              <c:idx val="3"/>
              <c:layout>
                <c:manualLayout>
                  <c:x val="-5.0925337632079971E-17"/>
                  <c:y val="-6.025492468134414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23-4AEE-8C8B-321075E9B1CB}"/>
                </c:ext>
              </c:extLst>
            </c:dLbl>
            <c:dLbl>
              <c:idx val="4"/>
              <c:layout>
                <c:manualLayout>
                  <c:x val="-2.7777777777777779E-3"/>
                  <c:y val="-5.561993047508690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D23-4AEE-8C8B-321075E9B1CB}"/>
                </c:ext>
              </c:extLst>
            </c:dLbl>
            <c:dLbl>
              <c:idx val="5"/>
              <c:layout>
                <c:manualLayout>
                  <c:x val="0"/>
                  <c:y val="-4.634994206257242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D23-4AEE-8C8B-321075E9B1CB}"/>
                </c:ext>
              </c:extLst>
            </c:dLbl>
            <c:dLbl>
              <c:idx val="6"/>
              <c:layout>
                <c:manualLayout>
                  <c:x val="0"/>
                  <c:y val="-4.171494785631518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D23-4AEE-8C8B-321075E9B1CB}"/>
                </c:ext>
              </c:extLst>
            </c:dLbl>
            <c:dLbl>
              <c:idx val="7"/>
              <c:layout>
                <c:manualLayout>
                  <c:x val="-1.0185067526415994E-16"/>
                  <c:y val="-3.70799536500580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D23-4AEE-8C8B-321075E9B1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Algemeen!$A$1:$A$8</c:f>
              <c:strCache>
                <c:ptCount val="8"/>
                <c:pt idx="0">
                  <c:v>Gemeente</c:v>
                </c:pt>
                <c:pt idx="1">
                  <c:v>Provincie</c:v>
                </c:pt>
                <c:pt idx="2">
                  <c:v>Adviesbureau</c:v>
                </c:pt>
                <c:pt idx="3">
                  <c:v>Overig</c:v>
                </c:pt>
                <c:pt idx="4">
                  <c:v>Belangeorganisatie</c:v>
                </c:pt>
                <c:pt idx="5">
                  <c:v>Een regio </c:v>
                </c:pt>
                <c:pt idx="6">
                  <c:v>Rijkswaterstaat</c:v>
                </c:pt>
                <c:pt idx="7">
                  <c:v>Een waterschap </c:v>
                </c:pt>
              </c:strCache>
            </c:strRef>
          </c:cat>
          <c:val>
            <c:numRef>
              <c:f>Algemeen!$B$1:$B$8</c:f>
              <c:numCache>
                <c:formatCode>General</c:formatCode>
                <c:ptCount val="8"/>
                <c:pt idx="0">
                  <c:v>88</c:v>
                </c:pt>
                <c:pt idx="1">
                  <c:v>32</c:v>
                </c:pt>
                <c:pt idx="2">
                  <c:v>14</c:v>
                </c:pt>
                <c:pt idx="3">
                  <c:v>13</c:v>
                </c:pt>
                <c:pt idx="4">
                  <c:v>8</c:v>
                </c:pt>
                <c:pt idx="5">
                  <c:v>6</c:v>
                </c:pt>
                <c:pt idx="6">
                  <c:v>3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D23-4AEE-8C8B-321075E9B1C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07886703"/>
        <c:axId val="1646908319"/>
      </c:barChart>
      <c:catAx>
        <c:axId val="9078867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646908319"/>
        <c:crosses val="autoZero"/>
        <c:auto val="1"/>
        <c:lblAlgn val="ctr"/>
        <c:lblOffset val="100"/>
        <c:noMultiLvlLbl val="0"/>
      </c:catAx>
      <c:valAx>
        <c:axId val="1646908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078867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42B2-47B4-9F30-E38A587097C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42B2-47B4-9F30-E38A587097C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42B2-47B4-9F30-E38A587097C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7-42B2-47B4-9F30-E38A587097C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Algemeen!$A$21:$A$24</c:f>
              <c:strCache>
                <c:ptCount val="4"/>
                <c:pt idx="0">
                  <c:v>Een mobiliteitsoplossing</c:v>
                </c:pt>
                <c:pt idx="1">
                  <c:v>Een verkeerskundig probleem</c:v>
                </c:pt>
                <c:pt idx="2">
                  <c:v>Geen van beiden</c:v>
                </c:pt>
                <c:pt idx="3">
                  <c:v>Ik ben hierin onvoldoende thuis</c:v>
                </c:pt>
              </c:strCache>
            </c:strRef>
          </c:cat>
          <c:val>
            <c:numRef>
              <c:f>Algemeen!$B$21:$B$24</c:f>
              <c:numCache>
                <c:formatCode>General</c:formatCode>
                <c:ptCount val="4"/>
                <c:pt idx="0">
                  <c:v>126</c:v>
                </c:pt>
                <c:pt idx="1">
                  <c:v>17</c:v>
                </c:pt>
                <c:pt idx="2">
                  <c:v>14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B2-47B4-9F30-E38A587097C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7386-460B-9670-9C5D49F5DD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7386-460B-9670-9C5D49F5DD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7386-460B-9670-9C5D49F5DD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7-7386-460B-9670-9C5D49F5DDF3}"/>
              </c:ext>
            </c:extLst>
          </c:dPt>
          <c:dPt>
            <c:idx val="4"/>
            <c:bubble3D val="0"/>
            <c:spPr>
              <a:solidFill>
                <a:schemeClr val="accent6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9-7386-460B-9670-9C5D49F5DD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Blad1!$A$2:$A$6</c:f>
              <c:strCache>
                <c:ptCount val="5"/>
                <c:pt idx="0">
                  <c:v>Ik vind het terecht dat speed pedelecs binnen de bebouwde kom niet welkom zijn op het fietspad  maar op de rijbaan moeten rijden.</c:v>
                </c:pt>
                <c:pt idx="1">
                  <c:v>Ik vind dat we terug zouden moeten naar de oude situatie en speed pedelecs dus welkom zijn op het fietspad.</c:v>
                </c:pt>
                <c:pt idx="2">
                  <c:v>Ik vind dat voor speed pedelecs aparte regels zouden moeten gelden </c:v>
                </c:pt>
                <c:pt idx="3">
                  <c:v>Weet ik niet/geen mening </c:v>
                </c:pt>
                <c:pt idx="4">
                  <c:v>Anders, namelijk…</c:v>
                </c:pt>
              </c:strCache>
            </c:strRef>
          </c:cat>
          <c:val>
            <c:numRef>
              <c:f>Blad1!$B$2:$B$6</c:f>
              <c:numCache>
                <c:formatCode>General</c:formatCode>
                <c:ptCount val="5"/>
                <c:pt idx="0">
                  <c:v>38</c:v>
                </c:pt>
                <c:pt idx="1">
                  <c:v>29</c:v>
                </c:pt>
                <c:pt idx="2">
                  <c:v>48</c:v>
                </c:pt>
                <c:pt idx="3">
                  <c:v>6</c:v>
                </c:pt>
                <c:pt idx="4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386-460B-9670-9C5D49F5DDF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E4-472C-8757-05A1DFCE1A0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E4-472C-8757-05A1DFCE1A0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C1E4-472C-8757-05A1DFCE1A0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 cap="flat" cmpd="sng" algn="ctr">
                <a:solidFill>
                  <a:schemeClr val="lt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7-C1E4-472C-8757-05A1DFCE1A0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'Mening positie speed pedelec'!$A$11:$A$14</c:f>
              <c:strCache>
                <c:ptCount val="4"/>
                <c:pt idx="0">
                  <c:v>Speed pedelecs worden ook op het fietspad toegestaan mits de snelheid en/of het vermogen van de fiets wordt begrensd</c:v>
                </c:pt>
                <c:pt idx="1">
                  <c:v>Door het plaatsen van een onderbord kunnen speed pedelecs op bepaalde fietspaden worden toegestaan.</c:v>
                </c:pt>
                <c:pt idx="2">
                  <c:v>Gebruikers van een speed pedelec kunnen met een persoonlijke ontheffing gebruik maken van alle fietspaden binnen de bebouwde kom mits ze niet harder rijden dan 30 km/h</c:v>
                </c:pt>
                <c:pt idx="3">
                  <c:v>Anders, namelijk</c:v>
                </c:pt>
              </c:strCache>
            </c:strRef>
          </c:cat>
          <c:val>
            <c:numRef>
              <c:f>'Mening positie speed pedelec'!$B$11:$B$14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11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E4-472C-8757-05A1DFCE1A0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0E7BAAB-7168-49AB-A71C-8344351A6D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047A954-8372-465A-BB33-A765F7A0AD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5CC78-FCFF-4998-95EF-18D2B059E208}" type="datetimeFigureOut">
              <a:rPr lang="nl-NL" smtClean="0"/>
              <a:t>12-4-2021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49F3ADE-6E16-415A-B407-AE11856996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E2B9461-5B7C-43F5-AE00-78314CC12A1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42BE6-0701-4A2F-A96A-1605B17070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4126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29897-C88B-4C8D-865E-8396BB539BC8}" type="datetimeFigureOut">
              <a:rPr lang="nl-NL" smtClean="0"/>
              <a:t>12-4-2021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8690F-8B7A-4B00-A932-16D4DB5AA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2563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Noemen: uitgaan van goed gedrag </a:t>
            </a:r>
            <a:r>
              <a:rPr lang="nl-NL"/>
              <a:t>(artikel 5) versus </a:t>
            </a:r>
            <a:r>
              <a:rPr lang="nl-NL" dirty="0"/>
              <a:t>vastleggen maximumsnelheid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8690F-8B7A-4B00-A932-16D4DB5AA59A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670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0BDFC7C-786D-4BE8-8EE7-2153F32BB6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0B9184A-459B-4376-95F6-8D472AF96B45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2346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Oranj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A72F05-7133-457D-A91E-351635D7C8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9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 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ECF6B2D8-59E7-4858-BB7A-3EC1788018A4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E47B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1079421-7AC9-4829-914B-6ED3B8C941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06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Ge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92F1D31-CB3B-4C12-957C-0DFAC42810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8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 Ge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28D3976-0072-4457-AFA5-7A02CFFE9C9E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F0C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771AC8D-EBB5-4E60-BCF7-9403B6B493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86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over hel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B5BD8EF-9CB7-4678-BA45-65646928D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559716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19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F1AE903-34A7-4387-AE40-6BF67AE256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5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CBFE6A3-8A41-4C9E-A808-8C0A260EE312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1332058B-1E7B-4837-BC59-0EA8B60C8E8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8C7788A2-7664-4AA4-B15A-BA6EE23EE4B9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0177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Blauw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401ADD-C714-4232-9D7C-F380400021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20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DDCE5D7E-0E0B-42B9-AD8D-BDB2B33E890A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334D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BA82AB0-6BA0-4779-B73A-BCE81AC3B3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71D1E42-9545-474F-8A84-DAB7BFF2B020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16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Groe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8FFCFF2-4CC2-4AB2-B412-3344A54DF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10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 gro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82DE98E-AB8A-448A-998F-930F4FB1F3D2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45B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3500367-E1FF-4BE1-BADC-6D31FFB220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87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Roo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8D2358D-C2EF-403B-ACC8-6C12C43C61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1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 Ro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310243AB-B9F5-46F0-92B5-4D92C9002DB4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E83B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1E5FF86-B9F9-4057-A8BE-69CEA30102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1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2632FD8-2C3A-499C-963D-55E503CBF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BAC4DFD-87A4-4C2C-8C9A-78C928D4E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120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50" r:id="rId3"/>
    <p:sldLayoutId id="2147483665" r:id="rId4"/>
    <p:sldLayoutId id="2147483660" r:id="rId5"/>
    <p:sldLayoutId id="2147483666" r:id="rId6"/>
    <p:sldLayoutId id="2147483661" r:id="rId7"/>
    <p:sldLayoutId id="2147483667" r:id="rId8"/>
    <p:sldLayoutId id="2147483662" r:id="rId9"/>
    <p:sldLayoutId id="2147483668" r:id="rId10"/>
    <p:sldLayoutId id="2147483663" r:id="rId11"/>
    <p:sldLayoutId id="2147483669" r:id="rId12"/>
    <p:sldLayoutId id="2147483664" r:id="rId13"/>
    <p:sldLayoutId id="2147483687" r:id="rId14"/>
    <p:sldLayoutId id="214748368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3C3C3B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C3C3B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C3C3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C3C3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C3C3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C3C3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D74D0-63C9-4CC8-838F-B7AAD848B0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2906" y="1122363"/>
            <a:ext cx="9395670" cy="2387600"/>
          </a:xfrm>
        </p:spPr>
        <p:txBody>
          <a:bodyPr>
            <a:normAutofit/>
          </a:bodyPr>
          <a:lstStyle/>
          <a:p>
            <a:r>
              <a:rPr lang="nl-NL" sz="5400" dirty="0"/>
              <a:t>Positie </a:t>
            </a:r>
            <a:r>
              <a:rPr lang="nl-NL" sz="5400" dirty="0" err="1"/>
              <a:t>speedpedelec</a:t>
            </a:r>
            <a:r>
              <a:rPr lang="nl-NL" sz="5400" dirty="0"/>
              <a:t> op de weg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2E438D4-337B-4CD4-B845-C4DF86287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87599"/>
          </a:xfrm>
        </p:spPr>
        <p:txBody>
          <a:bodyPr>
            <a:normAutofit/>
          </a:bodyPr>
          <a:lstStyle/>
          <a:p>
            <a:r>
              <a:rPr lang="nl-NL" b="1" dirty="0"/>
              <a:t>Praktijkcases en regelingen</a:t>
            </a:r>
          </a:p>
          <a:p>
            <a:endParaRPr lang="nl-NL" dirty="0"/>
          </a:p>
          <a:p>
            <a:endParaRPr lang="nl-NL" dirty="0"/>
          </a:p>
          <a:p>
            <a:r>
              <a:rPr lang="nl-NL" sz="2000" dirty="0"/>
              <a:t>Lindy van Scharrenburg</a:t>
            </a:r>
          </a:p>
          <a:p>
            <a:r>
              <a:rPr lang="nl-NL" sz="2000" dirty="0"/>
              <a:t>Hans Godefrooij</a:t>
            </a:r>
          </a:p>
        </p:txBody>
      </p:sp>
    </p:spTree>
    <p:extLst>
      <p:ext uri="{BB962C8B-B14F-4D97-AF65-F5344CB8AC3E}">
        <p14:creationId xmlns:p14="http://schemas.microsoft.com/office/powerpoint/2010/main" val="1365490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BADBF-6059-49C2-9211-17C02B046C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Wensen en gedrag gebruikers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54E6C9D-1540-4397-BDB2-78348EAFE6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4378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C8C01-AECB-439D-BD37-F1AFF6C4E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Wensen en gedrag gebruikers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6A6083-B402-40AE-8F32-80A43092A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10834"/>
          </a:xfrm>
        </p:spPr>
        <p:txBody>
          <a:bodyPr>
            <a:normAutofit fontScale="85000" lnSpcReduction="20000"/>
          </a:bodyPr>
          <a:lstStyle/>
          <a:p>
            <a:r>
              <a:rPr lang="nl-NL" sz="2600" dirty="0"/>
              <a:t>4 gebruikersgroepen (Van der Salm, 2020)</a:t>
            </a:r>
          </a:p>
          <a:p>
            <a:pPr lvl="1"/>
            <a:r>
              <a:rPr lang="nl-NL" sz="2200" b="1" dirty="0">
                <a:solidFill>
                  <a:schemeClr val="tx1"/>
                </a:solidFill>
              </a:rPr>
              <a:t>Fanatieke rijder:</a:t>
            </a:r>
            <a:r>
              <a:rPr lang="nl-NL" sz="2200" dirty="0"/>
              <a:t> hoge snelheid, ziet SP als levensstijl</a:t>
            </a:r>
          </a:p>
          <a:p>
            <a:pPr lvl="1"/>
            <a:r>
              <a:rPr lang="nl-NL" sz="2200" b="1" dirty="0">
                <a:solidFill>
                  <a:schemeClr val="tx1"/>
                </a:solidFill>
              </a:rPr>
              <a:t>Efficiënte rijder:</a:t>
            </a:r>
            <a:r>
              <a:rPr lang="nl-NL" sz="2200" dirty="0"/>
              <a:t> hoge snelheid, kleine terugval herfst/winter</a:t>
            </a:r>
          </a:p>
          <a:p>
            <a:pPr lvl="1"/>
            <a:r>
              <a:rPr lang="nl-NL" sz="2200" b="1" dirty="0">
                <a:solidFill>
                  <a:schemeClr val="tx1"/>
                </a:solidFill>
              </a:rPr>
              <a:t>Bezorgde rijder:</a:t>
            </a:r>
            <a:r>
              <a:rPr lang="nl-NL" sz="2200" dirty="0"/>
              <a:t> lagere snelheid, voorzichtig, woon-werkverkeer</a:t>
            </a:r>
          </a:p>
          <a:p>
            <a:pPr lvl="1"/>
            <a:r>
              <a:rPr lang="nl-NL" sz="2200" b="1" dirty="0">
                <a:solidFill>
                  <a:schemeClr val="tx1"/>
                </a:solidFill>
              </a:rPr>
              <a:t>Relaxte rijder: </a:t>
            </a:r>
            <a:r>
              <a:rPr lang="nl-NL" sz="2200" dirty="0"/>
              <a:t>lagere snelheid, recreatief</a:t>
            </a:r>
          </a:p>
          <a:p>
            <a:pPr marL="457200" lvl="1" indent="0">
              <a:buNone/>
            </a:pPr>
            <a:endParaRPr lang="nl-NL" sz="2200" dirty="0"/>
          </a:p>
          <a:p>
            <a:r>
              <a:rPr lang="nl-NL" sz="2600" dirty="0"/>
              <a:t>Gemiddelde snelheid varieert sterk: 27 – 40 km/u</a:t>
            </a:r>
          </a:p>
          <a:p>
            <a:pPr marL="0" indent="0">
              <a:buNone/>
            </a:pPr>
            <a:endParaRPr lang="nl-NL" sz="2600" dirty="0"/>
          </a:p>
          <a:p>
            <a:r>
              <a:rPr lang="nl-NL" sz="2600" dirty="0"/>
              <a:t>Ontevreden over verkeerswetgeving SP</a:t>
            </a:r>
          </a:p>
          <a:p>
            <a:pPr lvl="1"/>
            <a:r>
              <a:rPr lang="nl-NL" sz="2200" dirty="0"/>
              <a:t>Onveilig gevoel, door snelheidsverschil </a:t>
            </a:r>
            <a:r>
              <a:rPr lang="nl-NL" sz="2200" dirty="0">
                <a:sym typeface="Wingdings" panose="05000000000000000000" pitchFamily="2" charset="2"/>
              </a:rPr>
              <a:t> g</a:t>
            </a:r>
            <a:r>
              <a:rPr lang="nl-NL" sz="2200" dirty="0"/>
              <a:t>ebruiken fietspad </a:t>
            </a:r>
          </a:p>
          <a:p>
            <a:pPr lvl="1"/>
            <a:r>
              <a:rPr lang="nl-NL" sz="2200" dirty="0"/>
              <a:t>Onbekend bij weggebruikers </a:t>
            </a:r>
            <a:r>
              <a:rPr lang="nl-NL" sz="2200" dirty="0">
                <a:sym typeface="Wingdings" panose="05000000000000000000" pitchFamily="2" charset="2"/>
              </a:rPr>
              <a:t> onvriendelijk gedrag</a:t>
            </a:r>
          </a:p>
          <a:p>
            <a:pPr marL="457200" lvl="1" indent="0">
              <a:buNone/>
            </a:pPr>
            <a:endParaRPr lang="nl-NL" sz="2200" dirty="0"/>
          </a:p>
          <a:p>
            <a:r>
              <a:rPr lang="nl-NL" sz="2600" dirty="0"/>
              <a:t>Infrastructuur onvoldoende ontwikkeld</a:t>
            </a:r>
          </a:p>
          <a:p>
            <a:pPr marL="0" indent="0">
              <a:buNone/>
            </a:pPr>
            <a:endParaRPr lang="nl-NL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2600" b="1" dirty="0">
                <a:solidFill>
                  <a:schemeClr val="tx1"/>
                </a:solidFill>
              </a:rPr>
              <a:t>Voorkeur voor fietspad en sterke behoefte aan keuzevrijheid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9321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E3E450-0CF8-4380-B4DF-402CE52B6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Standpunten belangengroepen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2E7FDF2-F11B-4F96-99B9-E33D630927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499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5371F3-DB4F-44E3-BA67-8D2CC72D0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Standpunten belangengroepen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192F13-8C04-49A1-8E56-3AB7E8CBC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Fietsersbond, ANWB, RAI vereniging, BOVAG, Facebookgroep Speed-Pedelec Der Lage Landen</a:t>
            </a:r>
          </a:p>
          <a:p>
            <a:pPr marL="0" indent="0">
              <a:buNone/>
            </a:pPr>
            <a:endParaRPr lang="nl-NL" dirty="0"/>
          </a:p>
          <a:p>
            <a:pPr lvl="1"/>
            <a:r>
              <a:rPr lang="nl-NL" dirty="0"/>
              <a:t>Speed pedelec hoort niet standaard op het fietspad </a:t>
            </a:r>
            <a:r>
              <a:rPr lang="nl-NL" dirty="0" err="1"/>
              <a:t>bibeko</a:t>
            </a:r>
            <a:endParaRPr lang="nl-NL" dirty="0"/>
          </a:p>
          <a:p>
            <a:pPr lvl="1"/>
            <a:r>
              <a:rPr lang="nl-NL" dirty="0"/>
              <a:t>Speed pedelec is welkom op snelfietsroutes</a:t>
            </a:r>
          </a:p>
          <a:p>
            <a:pPr lvl="1"/>
            <a:r>
              <a:rPr lang="nl-NL" dirty="0"/>
              <a:t>Maatwerk 50 km/u wegen, door vrijstelling (keuzevrijheid)</a:t>
            </a:r>
          </a:p>
          <a:p>
            <a:pPr lvl="1"/>
            <a:r>
              <a:rPr lang="nl-NL" dirty="0"/>
              <a:t>Voorlichtingscampagne is noodzakelijk</a:t>
            </a:r>
          </a:p>
          <a:p>
            <a:pPr lvl="1"/>
            <a:r>
              <a:rPr lang="nl-NL" dirty="0"/>
              <a:t>Discussie moet in breder verband worden getrokken</a:t>
            </a:r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60B764E-8D41-4E58-86B6-F7AD1E073DF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0024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D2C5B-6F68-4DCA-BEA9-5C7A17351F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Beleid andere landen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BF4333-DBD7-461F-B2A2-7571DC1CFF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5421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C3F46-02A3-4913-B988-6A735EC0D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Beleid andere landen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3234B0-8C15-436D-91CA-720279B61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5234"/>
          </a:xfrm>
        </p:spPr>
        <p:txBody>
          <a:bodyPr>
            <a:normAutofit fontScale="92500" lnSpcReduction="20000"/>
          </a:bodyPr>
          <a:lstStyle/>
          <a:p>
            <a:r>
              <a:rPr lang="nl-NL" b="1" dirty="0">
                <a:solidFill>
                  <a:schemeClr val="accent4"/>
                </a:solidFill>
              </a:rPr>
              <a:t>België</a:t>
            </a:r>
          </a:p>
          <a:p>
            <a:pPr lvl="1"/>
            <a:r>
              <a:rPr lang="nl-NL" dirty="0"/>
              <a:t>SP is specifieke klasse binnen categorie bromfiets</a:t>
            </a:r>
          </a:p>
          <a:p>
            <a:pPr lvl="2"/>
            <a:r>
              <a:rPr lang="nl-NL" dirty="0"/>
              <a:t>Keuzemogelijkheid wegbeheerder</a:t>
            </a:r>
          </a:p>
          <a:p>
            <a:pPr lvl="3"/>
            <a:r>
              <a:rPr lang="nl-NL" dirty="0"/>
              <a:t>verkeersborden</a:t>
            </a:r>
          </a:p>
          <a:p>
            <a:pPr lvl="2"/>
            <a:r>
              <a:rPr lang="nl-NL" dirty="0"/>
              <a:t>Advies: SP in grote mate gelijkschakelen met fiets</a:t>
            </a:r>
          </a:p>
          <a:p>
            <a:pPr lvl="3"/>
            <a:r>
              <a:rPr lang="nl-NL" dirty="0"/>
              <a:t>Voorwaarde: gedragen als fietser (snelheid)</a:t>
            </a:r>
          </a:p>
          <a:p>
            <a:pPr lvl="3"/>
            <a:r>
              <a:rPr lang="nl-NL" dirty="0"/>
              <a:t>Rijopleiding en verkeerseducatie</a:t>
            </a:r>
          </a:p>
          <a:p>
            <a:pPr lvl="2"/>
            <a:r>
              <a:rPr lang="nl-NL" dirty="0"/>
              <a:t>Algemene snelheidsverlaging 30 km/u </a:t>
            </a:r>
            <a:r>
              <a:rPr lang="nl-NL" dirty="0" err="1"/>
              <a:t>bibeko</a:t>
            </a:r>
            <a:r>
              <a:rPr lang="nl-NL" dirty="0"/>
              <a:t> is wenselijk</a:t>
            </a:r>
          </a:p>
          <a:p>
            <a:pPr lvl="2"/>
            <a:endParaRPr lang="nl-NL" dirty="0"/>
          </a:p>
          <a:p>
            <a:r>
              <a:rPr lang="nl-NL" b="1" dirty="0">
                <a:solidFill>
                  <a:schemeClr val="accent4"/>
                </a:solidFill>
              </a:rPr>
              <a:t>Denemarken</a:t>
            </a:r>
          </a:p>
          <a:p>
            <a:pPr lvl="1"/>
            <a:r>
              <a:rPr lang="nl-NL" dirty="0"/>
              <a:t>Toegestaan op fietspad, zelfde regels als voor fietsers</a:t>
            </a:r>
          </a:p>
          <a:p>
            <a:pPr lvl="1"/>
            <a:r>
              <a:rPr lang="nl-NL" dirty="0"/>
              <a:t>Fietspad is complexe situatie geworden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b="1" dirty="0">
                <a:solidFill>
                  <a:schemeClr val="accent4"/>
                </a:solidFill>
              </a:rPr>
              <a:t>Duitsland</a:t>
            </a:r>
          </a:p>
          <a:p>
            <a:pPr lvl="1"/>
            <a:r>
              <a:rPr lang="nl-NL" dirty="0"/>
              <a:t>Geen uitzondering; regels bromfiets: SP dus op de rijbaan</a:t>
            </a:r>
          </a:p>
          <a:p>
            <a:pPr lvl="1"/>
            <a:r>
              <a:rPr lang="nl-NL" dirty="0"/>
              <a:t>In Tübingen wel toegestaan op fietspad d.m.v. onderbord “S-</a:t>
            </a:r>
            <a:r>
              <a:rPr lang="nl-NL" dirty="0" err="1"/>
              <a:t>Pedelec</a:t>
            </a:r>
            <a:r>
              <a:rPr lang="nl-NL" dirty="0"/>
              <a:t> </a:t>
            </a:r>
            <a:r>
              <a:rPr lang="nl-NL" dirty="0" err="1"/>
              <a:t>frei</a:t>
            </a:r>
            <a:r>
              <a:rPr lang="nl-NL" dirty="0"/>
              <a:t>”</a:t>
            </a:r>
          </a:p>
          <a:p>
            <a:pPr lvl="1"/>
            <a:endParaRPr lang="nl-NL" dirty="0"/>
          </a:p>
          <a:p>
            <a:pPr marL="914400" lvl="2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1F883D5-D6DC-461D-B495-E52A12655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2239" y="1978025"/>
            <a:ext cx="2885321" cy="180149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6087BEF5-3125-4505-956A-0B2F7D86842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872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B68BC-6661-409E-B5CD-B114B01B07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Resultaten enquête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DB4DD-DAED-4EDA-8E7B-00BA4846FE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914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946F6-14FE-4AF4-9F3A-47528514D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Respondenten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AF51B7-8007-4F29-84B8-F1BA81BB0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7996"/>
            <a:ext cx="10515600" cy="4351338"/>
          </a:xfrm>
        </p:spPr>
        <p:txBody>
          <a:bodyPr/>
          <a:lstStyle/>
          <a:p>
            <a:r>
              <a:rPr lang="nl-NL" dirty="0"/>
              <a:t>167 respondenten</a:t>
            </a:r>
          </a:p>
          <a:p>
            <a:r>
              <a:rPr lang="nl-NL" dirty="0"/>
              <a:t>45 actief bezig met regels positie SP</a:t>
            </a:r>
          </a:p>
          <a:p>
            <a:endParaRPr lang="nl-NL" dirty="0"/>
          </a:p>
        </p:txBody>
      </p:sp>
      <p:graphicFrame>
        <p:nvGraphicFramePr>
          <p:cNvPr id="4" name="Grafiek 3">
            <a:extLst>
              <a:ext uri="{FF2B5EF4-FFF2-40B4-BE49-F238E27FC236}">
                <a16:creationId xmlns:a16="http://schemas.microsoft.com/office/drawing/2014/main" id="{F2718817-C8BC-40C8-B531-489994DA6ED0}"/>
              </a:ext>
            </a:extLst>
          </p:cNvPr>
          <p:cNvGraphicFramePr/>
          <p:nvPr/>
        </p:nvGraphicFramePr>
        <p:xfrm>
          <a:off x="1044495" y="2726956"/>
          <a:ext cx="6895172" cy="4131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>
            <a:extLst>
              <a:ext uri="{FF2B5EF4-FFF2-40B4-BE49-F238E27FC236}">
                <a16:creationId xmlns:a16="http://schemas.microsoft.com/office/drawing/2014/main" id="{D71F8795-140C-4D27-9B50-EB08589ED58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3433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3B191B-B8EF-416B-A3AC-9703AC91A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81371" cy="1325563"/>
          </a:xfrm>
        </p:spPr>
        <p:txBody>
          <a:bodyPr/>
          <a:lstStyle/>
          <a:p>
            <a:r>
              <a:rPr lang="nl-NL" dirty="0"/>
              <a:t>Ik zie de </a:t>
            </a:r>
            <a:r>
              <a:rPr lang="nl-NL" dirty="0" err="1"/>
              <a:t>speedpedelec</a:t>
            </a:r>
            <a:r>
              <a:rPr lang="nl-NL" dirty="0"/>
              <a:t> in de eerste </a:t>
            </a:r>
            <a:br>
              <a:rPr lang="nl-NL" dirty="0"/>
            </a:br>
            <a:r>
              <a:rPr lang="nl-NL" dirty="0"/>
              <a:t>plaats als</a:t>
            </a:r>
          </a:p>
        </p:txBody>
      </p:sp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499316B2-162A-4D29-B3CE-611C267DFA7F}"/>
              </a:ext>
            </a:extLst>
          </p:cNvPr>
          <p:cNvGraphicFramePr>
            <a:graphicFrameLocks/>
          </p:cNvGraphicFramePr>
          <p:nvPr/>
        </p:nvGraphicFramePr>
        <p:xfrm>
          <a:off x="1332853" y="2057399"/>
          <a:ext cx="8583043" cy="443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Afbeelding 5">
            <a:extLst>
              <a:ext uri="{FF2B5EF4-FFF2-40B4-BE49-F238E27FC236}">
                <a16:creationId xmlns:a16="http://schemas.microsoft.com/office/drawing/2014/main" id="{D003FC8F-9A78-4A85-97A6-3D837FD606A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2387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DBC7B1-4F7D-4796-A385-80998514B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Mening positie </a:t>
            </a:r>
            <a:r>
              <a:rPr lang="nl-NL" dirty="0" err="1"/>
              <a:t>speedpedelec</a:t>
            </a:r>
            <a:r>
              <a:rPr lang="nl-NL" dirty="0"/>
              <a:t> op weg</a:t>
            </a:r>
          </a:p>
        </p:txBody>
      </p:sp>
      <p:graphicFrame>
        <p:nvGraphicFramePr>
          <p:cNvPr id="7" name="Grafiek 6">
            <a:extLst>
              <a:ext uri="{FF2B5EF4-FFF2-40B4-BE49-F238E27FC236}">
                <a16:creationId xmlns:a16="http://schemas.microsoft.com/office/drawing/2014/main" id="{9A711B95-3B6B-4101-8746-05FC183BDF32}"/>
              </a:ext>
            </a:extLst>
          </p:cNvPr>
          <p:cNvGraphicFramePr>
            <a:graphicFrameLocks/>
          </p:cNvGraphicFramePr>
          <p:nvPr/>
        </p:nvGraphicFramePr>
        <p:xfrm>
          <a:off x="938151" y="1429306"/>
          <a:ext cx="9856519" cy="5063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hthoek 2">
            <a:extLst>
              <a:ext uri="{FF2B5EF4-FFF2-40B4-BE49-F238E27FC236}">
                <a16:creationId xmlns:a16="http://schemas.microsoft.com/office/drawing/2014/main" id="{456A3A9E-5885-4FB1-B287-0F55038A5837}"/>
              </a:ext>
            </a:extLst>
          </p:cNvPr>
          <p:cNvSpPr/>
          <p:nvPr/>
        </p:nvSpPr>
        <p:spPr>
          <a:xfrm>
            <a:off x="10734261" y="6027089"/>
            <a:ext cx="1272209" cy="715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BBD80F0-3D11-4A6F-BB0B-278E0585378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220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096B48-4ED5-4C47-80F0-8F00E57BA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Agenda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4285A8-FD5E-4494-93FC-41AF77E02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Tour de Force &amp; de </a:t>
            </a:r>
            <a:r>
              <a:rPr lang="nl-NL" dirty="0" err="1"/>
              <a:t>Speedpedelec</a:t>
            </a:r>
            <a:endParaRPr lang="nl-NL" dirty="0"/>
          </a:p>
          <a:p>
            <a:r>
              <a:rPr lang="nl-NL" dirty="0"/>
              <a:t>De opdracht</a:t>
            </a:r>
          </a:p>
          <a:p>
            <a:r>
              <a:rPr lang="nl-NL" dirty="0"/>
              <a:t>Onze aanpak</a:t>
            </a:r>
          </a:p>
          <a:p>
            <a:r>
              <a:rPr lang="nl-NL" dirty="0"/>
              <a:t>Onderzoeksresultaten </a:t>
            </a:r>
          </a:p>
          <a:p>
            <a:r>
              <a:rPr lang="nl-NL" dirty="0"/>
              <a:t>Varianten</a:t>
            </a:r>
          </a:p>
          <a:p>
            <a:r>
              <a:rPr lang="nl-NL" dirty="0"/>
              <a:t>Conclusie</a:t>
            </a:r>
          </a:p>
          <a:p>
            <a:r>
              <a:rPr lang="nl-NL" dirty="0"/>
              <a:t>Discussie: Hoe nu verder?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432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21362-5C55-4FC8-98CA-57871442F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Aparte regels: Welke regels zouden er moeten gelden?</a:t>
            </a:r>
          </a:p>
        </p:txBody>
      </p:sp>
      <p:graphicFrame>
        <p:nvGraphicFramePr>
          <p:cNvPr id="4" name="Grafiek 3">
            <a:extLst>
              <a:ext uri="{FF2B5EF4-FFF2-40B4-BE49-F238E27FC236}">
                <a16:creationId xmlns:a16="http://schemas.microsoft.com/office/drawing/2014/main" id="{08053862-28F1-4B15-B362-1B0155CC9369}"/>
              </a:ext>
            </a:extLst>
          </p:cNvPr>
          <p:cNvGraphicFramePr>
            <a:graphicFrameLocks/>
          </p:cNvGraphicFramePr>
          <p:nvPr/>
        </p:nvGraphicFramePr>
        <p:xfrm>
          <a:off x="1022887" y="1813303"/>
          <a:ext cx="10330913" cy="4679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>
            <a:extLst>
              <a:ext uri="{FF2B5EF4-FFF2-40B4-BE49-F238E27FC236}">
                <a16:creationId xmlns:a16="http://schemas.microsoft.com/office/drawing/2014/main" id="{EDD3EE47-05F0-4D6A-BFAC-E2CBEB19EF3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2980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E4B717-3605-49BA-B569-A512C387F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Anders, namelijk…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20E03F-9102-4206-A0F2-6664C8723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accent5"/>
                </a:solidFill>
              </a:rPr>
              <a:t>Invoeren van maximumsnelheid fietspad met (eventueel) begrenzing (ook voor andere fietsers, zoals race fietsers)</a:t>
            </a:r>
          </a:p>
          <a:p>
            <a:pPr lvl="1"/>
            <a:r>
              <a:rPr lang="nl-NL" dirty="0"/>
              <a:t>Maximumsnelheid 25 km/u of 30 km/u; anders naar rijbaan</a:t>
            </a:r>
          </a:p>
          <a:p>
            <a:r>
              <a:rPr lang="nl-NL" dirty="0">
                <a:solidFill>
                  <a:schemeClr val="accent5"/>
                </a:solidFill>
              </a:rPr>
              <a:t>Keuzevrijheid, waarbij op het fietspad voor de </a:t>
            </a:r>
            <a:r>
              <a:rPr lang="nl-NL" dirty="0" err="1">
                <a:solidFill>
                  <a:schemeClr val="accent5"/>
                </a:solidFill>
              </a:rPr>
              <a:t>speedpedelec</a:t>
            </a:r>
            <a:r>
              <a:rPr lang="nl-NL" dirty="0">
                <a:solidFill>
                  <a:schemeClr val="accent5"/>
                </a:solidFill>
              </a:rPr>
              <a:t> een maximumsnelheid geldt van 25 km/u of 30 km/u</a:t>
            </a:r>
          </a:p>
          <a:p>
            <a:pPr lvl="1"/>
            <a:r>
              <a:rPr lang="nl-NL" dirty="0"/>
              <a:t>Landelijke ontheffing</a:t>
            </a:r>
          </a:p>
          <a:p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Verplicht van rijbaan af waar het qua infrastructuur/intensiteiten en het gezien de veiligheid onverantwoord is</a:t>
            </a:r>
          </a:p>
          <a:p>
            <a:pPr lvl="1"/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BF840D4-6B08-4A49-94A4-5624ED8D1E0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0963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09713-C616-43DB-94F1-C3183D126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Mogelijkheid afwijken landelijke regels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905ABB-0605-410A-B5C5-3E4BFE8D9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Minimaal 12 wegbeheerders in Nederland bieden </a:t>
            </a:r>
            <a:r>
              <a:rPr lang="nl-NL" dirty="0" err="1"/>
              <a:t>speedpedelec</a:t>
            </a:r>
            <a:r>
              <a:rPr lang="nl-NL" dirty="0"/>
              <a:t> gebruikers de mogelijk om af te wijken van landelijke regels</a:t>
            </a:r>
          </a:p>
          <a:p>
            <a:pPr lvl="1"/>
            <a:r>
              <a:rPr lang="nl-NL" dirty="0"/>
              <a:t>Onderbord “speed-</a:t>
            </a:r>
            <a:r>
              <a:rPr lang="nl-NL" dirty="0" err="1"/>
              <a:t>pedelecs</a:t>
            </a:r>
            <a:r>
              <a:rPr lang="nl-NL" dirty="0"/>
              <a:t> toegestaan” op fietspaden</a:t>
            </a:r>
          </a:p>
          <a:p>
            <a:pPr lvl="1"/>
            <a:r>
              <a:rPr lang="nl-NL" dirty="0"/>
              <a:t>Persoonlijke ontheffing waarmee </a:t>
            </a:r>
            <a:r>
              <a:rPr lang="nl-NL" dirty="0" err="1"/>
              <a:t>speedpedelecs</a:t>
            </a:r>
            <a:r>
              <a:rPr lang="nl-NL" dirty="0"/>
              <a:t> het fietspaden mogen gebruiken </a:t>
            </a:r>
          </a:p>
          <a:p>
            <a:r>
              <a:rPr lang="nl-NL" dirty="0"/>
              <a:t>Daarnaast zeggen verschillende wegbeheerders: </a:t>
            </a:r>
            <a:r>
              <a:rPr lang="nl-NL" dirty="0" err="1"/>
              <a:t>Speedpedelecs</a:t>
            </a:r>
            <a:r>
              <a:rPr lang="nl-NL" dirty="0"/>
              <a:t> worden gedoogd op het fietspad; er wordt niet op gehandhaafd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0427EBB-A1D0-4140-B624-D837927912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2516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BCC48E-DEAC-4035-80B8-12B7EBD511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Varianten</a:t>
            </a:r>
          </a:p>
        </p:txBody>
      </p:sp>
    </p:spTree>
    <p:extLst>
      <p:ext uri="{BB962C8B-B14F-4D97-AF65-F5344CB8AC3E}">
        <p14:creationId xmlns:p14="http://schemas.microsoft.com/office/powerpoint/2010/main" val="38586301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45B111-4793-4A04-971F-01B05BBAA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Varianten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6D9441-A04D-44C8-BE25-3B386E3B3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9406"/>
            <a:ext cx="10727267" cy="523859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000" b="1" dirty="0"/>
              <a:t>Variant 0</a:t>
            </a:r>
            <a:r>
              <a:rPr lang="nl-NL" sz="2000" dirty="0"/>
              <a:t>: Regels zoals ze nu gelden; voor de </a:t>
            </a:r>
            <a:r>
              <a:rPr lang="nl-NL" sz="2000" dirty="0" err="1"/>
              <a:t>speedpedelec</a:t>
            </a:r>
            <a:r>
              <a:rPr lang="nl-NL" sz="2000" dirty="0"/>
              <a:t> gelden dezelfde gedragsregels als voor een bromfiets </a:t>
            </a:r>
          </a:p>
          <a:p>
            <a:r>
              <a:rPr lang="nl-NL" sz="2000" b="1" dirty="0"/>
              <a:t>Variant 1A</a:t>
            </a:r>
            <a:r>
              <a:rPr lang="nl-NL" sz="2000" dirty="0"/>
              <a:t>: Regels zoals ze golden tot 2017; de </a:t>
            </a:r>
            <a:r>
              <a:rPr lang="nl-NL" sz="2000" dirty="0" err="1"/>
              <a:t>speedpedelec</a:t>
            </a:r>
            <a:r>
              <a:rPr lang="nl-NL" sz="2000" dirty="0"/>
              <a:t> is snorfiets en rijdt op het fietspad</a:t>
            </a:r>
          </a:p>
          <a:p>
            <a:r>
              <a:rPr lang="nl-NL" sz="2000" b="1" dirty="0"/>
              <a:t>Variant 1B</a:t>
            </a:r>
            <a:r>
              <a:rPr lang="nl-NL" sz="2000" dirty="0"/>
              <a:t>: </a:t>
            </a:r>
            <a:r>
              <a:rPr lang="nl-NL" sz="2000" dirty="0" err="1"/>
              <a:t>Speedpedelec</a:t>
            </a:r>
            <a:r>
              <a:rPr lang="nl-NL" sz="2000" dirty="0"/>
              <a:t> rijdt op fietspad, met maximaal 45 km/h </a:t>
            </a:r>
          </a:p>
          <a:p>
            <a:r>
              <a:rPr lang="nl-NL" sz="2000" b="1" dirty="0"/>
              <a:t>Variant 2</a:t>
            </a:r>
            <a:r>
              <a:rPr lang="nl-NL" sz="2000" dirty="0"/>
              <a:t>: </a:t>
            </a:r>
            <a:r>
              <a:rPr lang="nl-NL" sz="2000" dirty="0" err="1"/>
              <a:t>Speedpedelec</a:t>
            </a:r>
            <a:r>
              <a:rPr lang="nl-NL" sz="2000" dirty="0"/>
              <a:t> is op bepaalde fietspaden toegestaan door plaatsen onderbord </a:t>
            </a:r>
          </a:p>
          <a:p>
            <a:r>
              <a:rPr lang="nl-NL" sz="2000" b="1" dirty="0"/>
              <a:t>Variant 3A</a:t>
            </a:r>
            <a:r>
              <a:rPr lang="nl-NL" sz="2000" dirty="0"/>
              <a:t>: Persoonlijke, gemeentelijke ontheffing voor gebruik fietspad, max. 30 km/u</a:t>
            </a:r>
          </a:p>
          <a:p>
            <a:r>
              <a:rPr lang="nl-NL" sz="2000" b="1" dirty="0"/>
              <a:t>Variant 3B</a:t>
            </a:r>
            <a:r>
              <a:rPr lang="nl-NL" sz="2000" dirty="0"/>
              <a:t>: Persoonlijke, provinciale ontheffing voor gebruik fietspad, max. 30 km/u</a:t>
            </a:r>
          </a:p>
          <a:p>
            <a:r>
              <a:rPr lang="nl-NL" sz="2000" b="1" dirty="0"/>
              <a:t>Variant 4A</a:t>
            </a:r>
            <a:r>
              <a:rPr lang="nl-NL" sz="2000" dirty="0"/>
              <a:t>: </a:t>
            </a:r>
            <a:r>
              <a:rPr lang="nl-NL" sz="2000" dirty="0" err="1"/>
              <a:t>Speedpedelec</a:t>
            </a:r>
            <a:r>
              <a:rPr lang="nl-NL" sz="2000" dirty="0"/>
              <a:t> op fietspad toegestaan, mits niet harder dan 25 km/u; anders naar de rijbaan</a:t>
            </a:r>
          </a:p>
          <a:p>
            <a:r>
              <a:rPr lang="nl-NL" sz="2000" b="1" dirty="0"/>
              <a:t>Variant 4B</a:t>
            </a:r>
            <a:r>
              <a:rPr lang="nl-NL" sz="2000" dirty="0"/>
              <a:t>: </a:t>
            </a:r>
            <a:r>
              <a:rPr lang="nl-NL" sz="2000" dirty="0" err="1"/>
              <a:t>Speedpedelec</a:t>
            </a:r>
            <a:r>
              <a:rPr lang="nl-NL" sz="2000" dirty="0"/>
              <a:t> op fietspad toegestaan, mits niet harder dan 30 km/u; anders naar de rijbaan</a:t>
            </a:r>
          </a:p>
          <a:p>
            <a:r>
              <a:rPr lang="nl-NL" sz="2000" dirty="0"/>
              <a:t>Toepassing </a:t>
            </a:r>
            <a:r>
              <a:rPr lang="nl-NL" sz="2000" dirty="0" err="1"/>
              <a:t>geofence</a:t>
            </a:r>
            <a:r>
              <a:rPr lang="nl-NL" sz="2000" dirty="0"/>
              <a:t> als onderdeel van de genoemde varianten</a:t>
            </a:r>
          </a:p>
          <a:p>
            <a:endParaRPr lang="nl-NL" sz="20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CC0984-FB1D-4F87-872E-A041F21A571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359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F07E54-7B41-49DA-9D8A-39F9234B9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Beoordelingsaspecten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D32A58-A38A-4CDC-9131-E7F51313A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4"/>
            <a:ext cx="10617200" cy="4956175"/>
          </a:xfrm>
        </p:spPr>
        <p:txBody>
          <a:bodyPr>
            <a:normAutofit/>
          </a:bodyPr>
          <a:lstStyle/>
          <a:p>
            <a:r>
              <a:rPr lang="nl-NL" sz="2000" b="1" dirty="0"/>
              <a:t>Organisatorische impact</a:t>
            </a:r>
            <a:r>
              <a:rPr lang="nl-NL" sz="2000" dirty="0"/>
              <a:t>: hoeveel moeite moet een wegbeheerder doen om de betreffende variant ten uitvoer te brengen?</a:t>
            </a:r>
          </a:p>
          <a:p>
            <a:r>
              <a:rPr lang="nl-NL" sz="2000" b="1" dirty="0"/>
              <a:t>Juridische impact</a:t>
            </a:r>
            <a:r>
              <a:rPr lang="nl-NL" sz="2000" dirty="0"/>
              <a:t>: In hoeverre moet huidige wet- en regelgeving op nationaal niveau worden aangepast?</a:t>
            </a:r>
          </a:p>
          <a:p>
            <a:r>
              <a:rPr lang="nl-NL" sz="2000" b="1" dirty="0"/>
              <a:t>Handhaafbaarheid</a:t>
            </a:r>
            <a:r>
              <a:rPr lang="nl-NL" sz="2000" dirty="0"/>
              <a:t>: In hoeverre zijn de regels in de praktijk op straat te handhaven? </a:t>
            </a:r>
          </a:p>
          <a:p>
            <a:r>
              <a:rPr lang="nl-NL" sz="2000" b="1" dirty="0"/>
              <a:t>Verkeersveiligheid gebruiker </a:t>
            </a:r>
            <a:r>
              <a:rPr lang="nl-NL" sz="2000" b="1" dirty="0" err="1"/>
              <a:t>speedpedelec</a:t>
            </a:r>
            <a:r>
              <a:rPr lang="nl-NL" sz="2000" dirty="0"/>
              <a:t>: hoe veilig is het voor de berijder van de </a:t>
            </a:r>
            <a:r>
              <a:rPr lang="nl-NL" sz="2000" dirty="0" err="1"/>
              <a:t>speedpedelec</a:t>
            </a:r>
            <a:r>
              <a:rPr lang="nl-NL" sz="2000" dirty="0"/>
              <a:t>?</a:t>
            </a:r>
          </a:p>
          <a:p>
            <a:r>
              <a:rPr lang="nl-NL" sz="2000" b="1" dirty="0"/>
              <a:t>Verkeersveiligheid overige verkeersdeelnemers</a:t>
            </a:r>
            <a:r>
              <a:rPr lang="nl-NL" sz="2000" dirty="0"/>
              <a:t>: hoe veilig is het voor overige weggebruikers?</a:t>
            </a:r>
          </a:p>
          <a:p>
            <a:r>
              <a:rPr lang="nl-NL" sz="2000" b="1" dirty="0"/>
              <a:t>Wensen en naleving</a:t>
            </a:r>
            <a:r>
              <a:rPr lang="nl-NL" sz="2000" dirty="0"/>
              <a:t>: In hoeverre sluiten de regels aan bij de wensen van gebruikers van de </a:t>
            </a:r>
            <a:r>
              <a:rPr lang="nl-NL" sz="2000" dirty="0" err="1"/>
              <a:t>speedpedelec</a:t>
            </a:r>
            <a:r>
              <a:rPr lang="nl-NL" sz="2000" dirty="0"/>
              <a:t> (en in hoeverre is dus de verwachting dat ze zich aan de regels houden)?</a:t>
            </a:r>
          </a:p>
          <a:p>
            <a:r>
              <a:rPr lang="nl-NL" sz="2000" b="1" dirty="0"/>
              <a:t>Aansluiting standpunten</a:t>
            </a:r>
            <a:r>
              <a:rPr lang="nl-NL" sz="2000" dirty="0"/>
              <a:t>: In hoeverre sluiten de regels aan bij de standpunten van belangengroepen en de wensen van wegbeheerders?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E32BCA-2A42-4111-AD85-70D731190D6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90377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3B8551-92A5-44E8-93A2-D74E2D19DF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Conclusies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1544385-52BB-4834-80B9-9C13F4C9FA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564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9E2DF19-E299-4A71-AE3D-FAD17CCE7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Speedpedelecs</a:t>
            </a:r>
            <a:r>
              <a:rPr lang="nl-NL" dirty="0"/>
              <a:t> toestaan op fietspad is wenselijk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04F65E8-8823-4C83-A380-3CDE7034E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Wegbeheerders zien de potentie van de </a:t>
            </a:r>
            <a:r>
              <a:rPr lang="nl-NL" dirty="0" err="1"/>
              <a:t>speedpedelec</a:t>
            </a:r>
            <a:r>
              <a:rPr lang="nl-NL" dirty="0"/>
              <a:t> als mobiliteitsoplossing</a:t>
            </a:r>
          </a:p>
          <a:p>
            <a:r>
              <a:rPr lang="nl-NL" dirty="0"/>
              <a:t>Gebruikers van de </a:t>
            </a:r>
            <a:r>
              <a:rPr lang="nl-NL" dirty="0" err="1"/>
              <a:t>speedpedelec</a:t>
            </a:r>
            <a:r>
              <a:rPr lang="nl-NL" dirty="0"/>
              <a:t> voelen zich veelal niet thuis op de rijbaan tussen het snellere gemotoriseerde verkeer</a:t>
            </a:r>
          </a:p>
          <a:p>
            <a:r>
              <a:rPr lang="nl-NL" dirty="0"/>
              <a:t>Het is wenselijk om </a:t>
            </a:r>
            <a:r>
              <a:rPr lang="nl-NL" dirty="0" err="1"/>
              <a:t>speedpedelecs</a:t>
            </a:r>
            <a:r>
              <a:rPr lang="nl-NL" dirty="0"/>
              <a:t>, onder voorwaarden, toe te laten op het fietspad</a:t>
            </a:r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1406C68-9022-4B6E-9A1C-A25E86A4E2D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11087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9F3B78-A6C7-4CF3-A58F-62DDF0550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Varianten die toepasbaar worden geacht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C75776-F4BE-4D4D-9D28-7D8D069CA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3DCCB04-1D98-4529-82DD-7412BDC6B86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825624"/>
            <a:ext cx="742526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75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2A7E44-64C3-41D2-A61F-109BD4FCC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landelijke regeling heeft de voorkeur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52DDDE-4AD3-4B26-92D1-E21FE28D1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wettelijk toestaan van </a:t>
            </a:r>
            <a:r>
              <a:rPr lang="nl-NL" dirty="0" err="1"/>
              <a:t>speedpedelecs</a:t>
            </a:r>
            <a:r>
              <a:rPr lang="nl-NL" dirty="0"/>
              <a:t> op het fietspad + vastleggen maximumsnelheid </a:t>
            </a:r>
            <a:r>
              <a:rPr lang="nl-NL" dirty="0" err="1"/>
              <a:t>speedpedelecs</a:t>
            </a:r>
            <a:r>
              <a:rPr lang="nl-NL" dirty="0"/>
              <a:t> op het fietspad</a:t>
            </a:r>
          </a:p>
          <a:p>
            <a:r>
              <a:rPr lang="nl-NL" dirty="0"/>
              <a:t>Sluit het beste aan bij wensen wegbeheerders, belangengroepen en berijders </a:t>
            </a:r>
            <a:r>
              <a:rPr lang="nl-NL" dirty="0" err="1"/>
              <a:t>speedpedelec</a:t>
            </a:r>
            <a:endParaRPr lang="nl-NL" dirty="0"/>
          </a:p>
          <a:p>
            <a:endParaRPr lang="nl-NL" dirty="0"/>
          </a:p>
          <a:p>
            <a:r>
              <a:rPr lang="nl-NL" dirty="0"/>
              <a:t>Op korte termijn waarschijnlijk geen wetswijzigingen:</a:t>
            </a:r>
          </a:p>
          <a:p>
            <a:pPr lvl="1"/>
            <a:r>
              <a:rPr lang="nl-NL" dirty="0"/>
              <a:t>LEV-kader</a:t>
            </a:r>
          </a:p>
          <a:p>
            <a:pPr lvl="1"/>
            <a:r>
              <a:rPr lang="nl-NL" dirty="0"/>
              <a:t>Afwegingskader 30 km/u binnen bebouwde kom</a:t>
            </a:r>
          </a:p>
          <a:p>
            <a:pPr lvl="1"/>
            <a:r>
              <a:rPr lang="nl-NL" dirty="0"/>
              <a:t>Discussie over maximumsnelheid op fietspaden</a:t>
            </a:r>
          </a:p>
        </p:txBody>
      </p:sp>
    </p:spTree>
    <p:extLst>
      <p:ext uri="{BB962C8B-B14F-4D97-AF65-F5344CB8AC3E}">
        <p14:creationId xmlns:p14="http://schemas.microsoft.com/office/powerpoint/2010/main" val="215200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D2C5B-6F68-4DCA-BEA9-5C7A17351F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Tour de Force &amp; de </a:t>
            </a:r>
            <a:r>
              <a:rPr lang="nl-NL" dirty="0" err="1"/>
              <a:t>Speedpedelec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5370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C698F-F619-4659-BECA-88F687AA7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Persoonlijke ontheffingen bieden </a:t>
            </a:r>
            <a:br>
              <a:rPr lang="nl-NL" dirty="0"/>
            </a:br>
            <a:r>
              <a:rPr lang="nl-NL" dirty="0"/>
              <a:t>gewenste keuzevrijheid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E96D1E-5F85-4A09-B751-6CF063D43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Sluit aan bij wensen gebruikers</a:t>
            </a:r>
          </a:p>
          <a:p>
            <a:r>
              <a:rPr lang="nl-NL" dirty="0"/>
              <a:t>Verkeersveiligheid lijkt erbij gebaat</a:t>
            </a:r>
          </a:p>
          <a:p>
            <a:r>
              <a:rPr lang="nl-NL" dirty="0"/>
              <a:t>Voor elke wegbeheerder een aparte ontheffing?</a:t>
            </a:r>
          </a:p>
          <a:p>
            <a:pPr lvl="1"/>
            <a:r>
              <a:rPr lang="nl-NL" dirty="0"/>
              <a:t>Elke wegbeheerder maakt eigen afwegingen en moet zelf regeling opzetten</a:t>
            </a:r>
          </a:p>
          <a:p>
            <a:pPr lvl="1"/>
            <a:r>
              <a:rPr lang="nl-NL" dirty="0"/>
              <a:t>Bij elke wegbeheerder andere voorwaarden?</a:t>
            </a:r>
          </a:p>
          <a:p>
            <a:pPr lvl="1"/>
            <a:r>
              <a:rPr lang="nl-NL" dirty="0"/>
              <a:t>Meerdere ontheffingen aanvragen om dagelijkse rit te kunnen maken?</a:t>
            </a:r>
          </a:p>
        </p:txBody>
      </p:sp>
    </p:spTree>
    <p:extLst>
      <p:ext uri="{BB962C8B-B14F-4D97-AF65-F5344CB8AC3E}">
        <p14:creationId xmlns:p14="http://schemas.microsoft.com/office/powerpoint/2010/main" val="1082765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E58877-7C54-478A-BF63-23D83A60D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Ontheffing op provinciaal niveau ondervangt nadelen grotendeels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7F8B11-17B4-4AE2-918A-7A03DE5C9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Past bij aard van </a:t>
            </a:r>
            <a:r>
              <a:rPr lang="nl-NL" dirty="0" err="1"/>
              <a:t>speedpedelec</a:t>
            </a:r>
            <a:r>
              <a:rPr lang="nl-NL" dirty="0"/>
              <a:t> (regionale verplaatsingen)</a:t>
            </a:r>
          </a:p>
          <a:p>
            <a:r>
              <a:rPr lang="nl-NL" dirty="0"/>
              <a:t>Voor gemeenten makkelijker aanhaken bij provinciaal initiatief</a:t>
            </a:r>
          </a:p>
          <a:p>
            <a:r>
              <a:rPr lang="nl-NL" dirty="0"/>
              <a:t>Maar wel: allemaal meedoen en met identieke mandaten</a:t>
            </a:r>
          </a:p>
          <a:p>
            <a:endParaRPr lang="nl-NL" dirty="0"/>
          </a:p>
          <a:p>
            <a:r>
              <a:rPr lang="nl-NL" dirty="0"/>
              <a:t>Het is wenselijk om een landelijke blauwdruk te ontwikkelen voor zowel de ontheffingsregeling als voor de mandaten, inclusief de daarbij horende instructies </a:t>
            </a:r>
          </a:p>
        </p:txBody>
      </p:sp>
    </p:spTree>
    <p:extLst>
      <p:ext uri="{BB962C8B-B14F-4D97-AF65-F5344CB8AC3E}">
        <p14:creationId xmlns:p14="http://schemas.microsoft.com/office/powerpoint/2010/main" val="349582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7E467A-8FA3-4D87-8991-B6BB166A3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Plaatselijke uitzondering kan </a:t>
            </a:r>
            <a:br>
              <a:rPr lang="nl-NL" dirty="0"/>
            </a:br>
            <a:r>
              <a:rPr lang="nl-NL" dirty="0"/>
              <a:t>met onderbord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93E209-9521-4C1E-9FA4-592CC8B23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Heel lokaal uitzonderingen mogelijk</a:t>
            </a:r>
          </a:p>
          <a:p>
            <a:r>
              <a:rPr lang="nl-NL" dirty="0"/>
              <a:t>Niet geschikt als maatregel om keuzevrijheid te regelen</a:t>
            </a:r>
          </a:p>
        </p:txBody>
      </p:sp>
    </p:spTree>
    <p:extLst>
      <p:ext uri="{BB962C8B-B14F-4D97-AF65-F5344CB8AC3E}">
        <p14:creationId xmlns:p14="http://schemas.microsoft.com/office/powerpoint/2010/main" val="40860392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9B29553-DB2E-497D-9450-C76367CAB3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Discussie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DF3A64ED-FDC2-42BE-8153-C2CB2F2CDF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Hoe nu verder?</a:t>
            </a:r>
          </a:p>
        </p:txBody>
      </p:sp>
    </p:spTree>
    <p:extLst>
      <p:ext uri="{BB962C8B-B14F-4D97-AF65-F5344CB8AC3E}">
        <p14:creationId xmlns:p14="http://schemas.microsoft.com/office/powerpoint/2010/main" val="2826080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C8C01-AECB-439D-BD37-F1AFF6C4E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Tour de Force &amp; de </a:t>
            </a:r>
            <a:r>
              <a:rPr lang="nl-NL" dirty="0" err="1"/>
              <a:t>Speedpedelec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6A6083-B402-40AE-8F32-80A43092A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>
                <a:solidFill>
                  <a:schemeClr val="accent5"/>
                </a:solidFill>
              </a:rPr>
              <a:t>Tour de Force pleit voor “een vanzelfsprekende, veilige plek met afspraken over gedrag voor de </a:t>
            </a:r>
            <a:r>
              <a:rPr lang="nl-NL" b="1" dirty="0" err="1">
                <a:solidFill>
                  <a:schemeClr val="accent5"/>
                </a:solidFill>
              </a:rPr>
              <a:t>speedpedelec</a:t>
            </a:r>
            <a:r>
              <a:rPr lang="nl-NL" b="1" dirty="0">
                <a:solidFill>
                  <a:schemeClr val="accent5"/>
                </a:solidFill>
              </a:rPr>
              <a:t> binnen én buiten de bebouwde kom”</a:t>
            </a:r>
          </a:p>
          <a:p>
            <a:endParaRPr lang="nl-NL" dirty="0"/>
          </a:p>
          <a:p>
            <a:r>
              <a:rPr lang="nl-NL" dirty="0"/>
              <a:t>Zoektocht naar een oplossing voor de </a:t>
            </a:r>
            <a:r>
              <a:rPr lang="nl-NL" dirty="0" err="1"/>
              <a:t>Speedpedelec</a:t>
            </a:r>
            <a:r>
              <a:rPr lang="nl-NL" dirty="0"/>
              <a:t>, veilig en uitlegbaar, aansluitend bij behoeften van gebruiker én vanuit potentie van de </a:t>
            </a:r>
            <a:r>
              <a:rPr lang="nl-NL" dirty="0" err="1"/>
              <a:t>speedpedelec</a:t>
            </a:r>
            <a:r>
              <a:rPr lang="nl-NL" dirty="0"/>
              <a:t> als mobiliteitsoplossing</a:t>
            </a:r>
          </a:p>
          <a:p>
            <a:r>
              <a:rPr lang="nl-NL" dirty="0"/>
              <a:t>Inventarisatie CROW (2019), kernteam </a:t>
            </a:r>
            <a:r>
              <a:rPr lang="nl-NL" dirty="0" err="1"/>
              <a:t>Speedpedelec</a:t>
            </a:r>
            <a:r>
              <a:rPr lang="nl-NL" dirty="0"/>
              <a:t> </a:t>
            </a:r>
            <a:r>
              <a:rPr lang="nl-NL" sz="1700" dirty="0"/>
              <a:t>(Gemeenten Rotterdam en Almere, provincies Gelderland, Brabant en Utrecht, CROW, Ministerie </a:t>
            </a:r>
            <a:r>
              <a:rPr lang="nl-NL" sz="1700" dirty="0" err="1"/>
              <a:t>IenW</a:t>
            </a:r>
            <a:r>
              <a:rPr lang="nl-NL" sz="1700" dirty="0"/>
              <a:t>)</a:t>
            </a:r>
          </a:p>
          <a:p>
            <a:r>
              <a:rPr lang="nl-NL" dirty="0"/>
              <a:t>Brief </a:t>
            </a:r>
            <a:r>
              <a:rPr lang="nl-NL" dirty="0" err="1"/>
              <a:t>Speedpedelec</a:t>
            </a:r>
            <a:r>
              <a:rPr lang="nl-NL" dirty="0"/>
              <a:t> berijders (december 2020)</a:t>
            </a:r>
          </a:p>
          <a:p>
            <a:r>
              <a:rPr lang="nl-NL" dirty="0"/>
              <a:t>Aanverwante processen: LEV-kader, 30-50, gedrag en gebruik van het fietspad etc.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2EDF7BB-C287-4AEB-96FA-41AA0E5C5B0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432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BADBF-6059-49C2-9211-17C02B046C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opdracht</a:t>
            </a: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72475281-E9E5-4068-8645-12B8C54102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779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7DBBA66-B50C-4CB6-B695-BA5981739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Aanleiding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1B6A003-F9C2-4FBD-A1B4-492AE8297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62065" cy="4351338"/>
          </a:xfrm>
        </p:spPr>
        <p:txBody>
          <a:bodyPr>
            <a:normAutofit/>
          </a:bodyPr>
          <a:lstStyle/>
          <a:p>
            <a:r>
              <a:rPr lang="nl-NL" dirty="0"/>
              <a:t>De </a:t>
            </a:r>
            <a:r>
              <a:rPr lang="nl-NL" dirty="0" err="1"/>
              <a:t>speedpedelec</a:t>
            </a:r>
            <a:r>
              <a:rPr lang="nl-NL" dirty="0"/>
              <a:t> wordt steeds populairder</a:t>
            </a:r>
          </a:p>
          <a:p>
            <a:r>
              <a:rPr lang="nl-NL" dirty="0"/>
              <a:t>De </a:t>
            </a:r>
            <a:r>
              <a:rPr lang="nl-NL" dirty="0" err="1"/>
              <a:t>Speedpedelec</a:t>
            </a:r>
            <a:r>
              <a:rPr lang="nl-NL" dirty="0"/>
              <a:t> kan bijdragen aan bereikbaarheid, leefbaarheid, milieu</a:t>
            </a:r>
          </a:p>
          <a:p>
            <a:r>
              <a:rPr lang="nl-NL" dirty="0"/>
              <a:t>Voor </a:t>
            </a:r>
            <a:r>
              <a:rPr lang="nl-NL" dirty="0" err="1"/>
              <a:t>speedpedelec</a:t>
            </a:r>
            <a:r>
              <a:rPr lang="nl-NL" dirty="0"/>
              <a:t> gelden de regels zoals voor de bromfiets:</a:t>
            </a:r>
          </a:p>
          <a:p>
            <a:pPr lvl="1"/>
            <a:r>
              <a:rPr lang="nl-NL" dirty="0"/>
              <a:t>Geel brommerkenteken</a:t>
            </a:r>
          </a:p>
          <a:p>
            <a:pPr lvl="1"/>
            <a:r>
              <a:rPr lang="nl-NL" dirty="0"/>
              <a:t>Helmplicht</a:t>
            </a:r>
          </a:p>
          <a:p>
            <a:pPr lvl="1"/>
            <a:r>
              <a:rPr lang="nl-NL" dirty="0"/>
              <a:t>Gebruik fietspad (G11) is verboden</a:t>
            </a:r>
          </a:p>
          <a:p>
            <a:r>
              <a:rPr lang="nl-NL" dirty="0"/>
              <a:t>Berijders voelen zich niet thuis/onveilig op rijbaan; gebruiken toch fietspad</a:t>
            </a:r>
          </a:p>
          <a:p>
            <a:r>
              <a:rPr lang="nl-NL" dirty="0"/>
              <a:t>Verschillende wegbeheerders faciliteren wensen SP-berijders</a:t>
            </a:r>
          </a:p>
          <a:p>
            <a:r>
              <a:rPr lang="nl-NL" dirty="0"/>
              <a:t>Risico op wildgroei aan regels en uitzonderingen 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C7BA33E-1658-455C-B2B3-5660481F79D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2415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C8C01-AECB-439D-BD37-F1AFF6C4E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6A6083-B402-40AE-8F32-80A43092A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chemeClr val="accent5"/>
                </a:solidFill>
              </a:rPr>
              <a:t>Tour de Force pleit voor “een vanzelfsprekende, veilige plek met afspraken over gedrag voor de speed pedelec binnen én buiten de bebouwde kom”</a:t>
            </a:r>
          </a:p>
          <a:p>
            <a:endParaRPr lang="nl-NL" dirty="0"/>
          </a:p>
          <a:p>
            <a:r>
              <a:rPr lang="nl-NL" dirty="0"/>
              <a:t>In beeld brengen praktijkcases en regelingen</a:t>
            </a:r>
          </a:p>
          <a:p>
            <a:r>
              <a:rPr lang="nl-NL" dirty="0"/>
              <a:t>Voor- en nadelen per variant in beeld brengen</a:t>
            </a:r>
          </a:p>
          <a:p>
            <a:r>
              <a:rPr lang="nl-NL" dirty="0"/>
              <a:t>Resultaten bundelen in een publicatie</a:t>
            </a:r>
          </a:p>
          <a:p>
            <a:pPr lvl="1"/>
            <a:r>
              <a:rPr lang="nl-NL" dirty="0"/>
              <a:t>Gesprek over passende lijn door het rijk inhoudelijk voeding geven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2EDF7BB-C287-4AEB-96FA-41AA0E5C5B0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9091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EE0B11E-1FD5-4DBC-B21E-2BCD7657C0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Onze aanpak</a:t>
            </a:r>
          </a:p>
        </p:txBody>
      </p:sp>
      <p:sp>
        <p:nvSpPr>
          <p:cNvPr id="2" name="Ondertitel 1">
            <a:extLst>
              <a:ext uri="{FF2B5EF4-FFF2-40B4-BE49-F238E27FC236}">
                <a16:creationId xmlns:a16="http://schemas.microsoft.com/office/drawing/2014/main" id="{F1C7E708-1CE6-4723-9F16-A22EA1B3E9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833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8DB98BF-5282-4F78-9BE7-CE8A965F9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Onze aanpak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6E6CFE6-1A03-467D-8A1C-7884AA35B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64442" cy="4351338"/>
          </a:xfrm>
        </p:spPr>
        <p:txBody>
          <a:bodyPr>
            <a:normAutofit/>
          </a:bodyPr>
          <a:lstStyle/>
          <a:p>
            <a:r>
              <a:rPr lang="nl-NL" dirty="0"/>
              <a:t>Wensen en gedrag van gebruikers speed </a:t>
            </a:r>
            <a:r>
              <a:rPr lang="nl-NL" dirty="0" err="1"/>
              <a:t>pedelec</a:t>
            </a:r>
            <a:r>
              <a:rPr lang="nl-NL" dirty="0"/>
              <a:t> (literatuur)</a:t>
            </a:r>
          </a:p>
          <a:p>
            <a:r>
              <a:rPr lang="nl-NL" dirty="0"/>
              <a:t>Standpunten belangengroepen (interviews)</a:t>
            </a:r>
          </a:p>
          <a:p>
            <a:r>
              <a:rPr lang="nl-NL" dirty="0"/>
              <a:t>Standpunten wegbeheerders (enquête)</a:t>
            </a:r>
          </a:p>
          <a:p>
            <a:r>
              <a:rPr lang="nl-NL" dirty="0"/>
              <a:t>Beleid in landen om ons heen (literatuur)</a:t>
            </a:r>
          </a:p>
          <a:p>
            <a:r>
              <a:rPr lang="nl-NL" dirty="0"/>
              <a:t>Mogelijke varianten (literatuur en interviews)</a:t>
            </a:r>
          </a:p>
          <a:p>
            <a:r>
              <a:rPr lang="nl-NL" dirty="0"/>
              <a:t>Beoordelen varianten (literatuur en interviews + discussie(s) kernteam)</a:t>
            </a:r>
          </a:p>
          <a:p>
            <a:r>
              <a:rPr lang="nl-NL" dirty="0"/>
              <a:t>Eindrapportage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E9A4CFB-0756-4027-90CE-FBBBB639AD6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2997" y="204186"/>
            <a:ext cx="1369947" cy="987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0159139"/>
      </p:ext>
    </p:extLst>
  </p:cSld>
  <p:clrMapOvr>
    <a:masterClrMapping/>
  </p:clrMapOvr>
</p:sld>
</file>

<file path=ppt/theme/theme1.xml><?xml version="1.0" encoding="utf-8"?>
<a:theme xmlns:a="http://schemas.openxmlformats.org/drawingml/2006/main" name="DTV Consultants Standaard">
  <a:themeElements>
    <a:clrScheme name="DTV Consultants">
      <a:dk1>
        <a:srgbClr val="44546A"/>
      </a:dk1>
      <a:lt1>
        <a:sysClr val="window" lastClr="FFFFFF"/>
      </a:lt1>
      <a:dk2>
        <a:srgbClr val="44546A"/>
      </a:dk2>
      <a:lt2>
        <a:srgbClr val="E7E6E6"/>
      </a:lt2>
      <a:accent1>
        <a:srgbClr val="45B39D"/>
      </a:accent1>
      <a:accent2>
        <a:srgbClr val="F0CA4C"/>
      </a:accent2>
      <a:accent3>
        <a:srgbClr val="E47E3F"/>
      </a:accent3>
      <a:accent4>
        <a:srgbClr val="E83B57"/>
      </a:accent4>
      <a:accent5>
        <a:srgbClr val="3C3C3B"/>
      </a:accent5>
      <a:accent6>
        <a:srgbClr val="334D5C"/>
      </a:accent6>
      <a:hlink>
        <a:srgbClr val="44546A"/>
      </a:hlink>
      <a:folHlink>
        <a:srgbClr val="45B39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ard presentatie DTV Consultants.potx" id="{29F4A174-2F8F-4604-BE8A-EA0C4A21AB7D}" vid="{54127B3D-97AA-4C03-85AE-00FEB269DE9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8F7D034BEA04FAA7B35F88CD9EA75" ma:contentTypeVersion="10" ma:contentTypeDescription="Een nieuw document maken." ma:contentTypeScope="" ma:versionID="1d1a525f15ba7930bc428cdd1afe40e0">
  <xsd:schema xmlns:xsd="http://www.w3.org/2001/XMLSchema" xmlns:xs="http://www.w3.org/2001/XMLSchema" xmlns:p="http://schemas.microsoft.com/office/2006/metadata/properties" xmlns:ns2="4c69a229-5fa9-446c-96e0-f3d6c9ca687d" targetNamespace="http://schemas.microsoft.com/office/2006/metadata/properties" ma:root="true" ma:fieldsID="0484adc0647904f2d1ea6a96c526127c" ns2:_="">
    <xsd:import namespace="4c69a229-5fa9-446c-96e0-f3d6c9ca68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9a229-5fa9-446c-96e0-f3d6c9ca6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3591A74-A74C-4F62-BEC2-A34471E10D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69a229-5fa9-446c-96e0-f3d6c9ca68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589221-5F76-4118-B6EC-5310370EB118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4c69a229-5fa9-446c-96e0-f3d6c9ca687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38F1E70-313C-44B9-9617-19DCAA4713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DTV</Template>
  <TotalTime>1886</TotalTime>
  <Words>1261</Words>
  <Application>Microsoft Office PowerPoint</Application>
  <PresentationFormat>Breedbeeld</PresentationFormat>
  <Paragraphs>173</Paragraphs>
  <Slides>33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6" baseType="lpstr">
      <vt:lpstr>Arial</vt:lpstr>
      <vt:lpstr>Calibri</vt:lpstr>
      <vt:lpstr>DTV Consultants Standaard</vt:lpstr>
      <vt:lpstr>Positie speedpedelec op de weg</vt:lpstr>
      <vt:lpstr>Agenda</vt:lpstr>
      <vt:lpstr>Tour de Force &amp; de Speedpedelec</vt:lpstr>
      <vt:lpstr>Tour de Force &amp; de Speedpedelec</vt:lpstr>
      <vt:lpstr>De opdracht</vt:lpstr>
      <vt:lpstr>Aanleiding</vt:lpstr>
      <vt:lpstr>De opdracht</vt:lpstr>
      <vt:lpstr>Onze aanpak</vt:lpstr>
      <vt:lpstr>Onze aanpak</vt:lpstr>
      <vt:lpstr>Wensen en gedrag gebruikers</vt:lpstr>
      <vt:lpstr>Wensen en gedrag gebruikers</vt:lpstr>
      <vt:lpstr>Standpunten belangengroepen</vt:lpstr>
      <vt:lpstr>Standpunten belangengroepen</vt:lpstr>
      <vt:lpstr>Beleid andere landen</vt:lpstr>
      <vt:lpstr>Beleid andere landen</vt:lpstr>
      <vt:lpstr>Resultaten enquête</vt:lpstr>
      <vt:lpstr>Respondenten</vt:lpstr>
      <vt:lpstr>Ik zie de speedpedelec in de eerste  plaats als</vt:lpstr>
      <vt:lpstr>Mening positie speedpedelec op weg</vt:lpstr>
      <vt:lpstr>Aparte regels: Welke regels zouden er moeten gelden?</vt:lpstr>
      <vt:lpstr>Anders, namelijk…</vt:lpstr>
      <vt:lpstr>Mogelijkheid afwijken landelijke regels</vt:lpstr>
      <vt:lpstr>Varianten</vt:lpstr>
      <vt:lpstr>Varianten</vt:lpstr>
      <vt:lpstr>Beoordelingsaspecten</vt:lpstr>
      <vt:lpstr>Conclusies</vt:lpstr>
      <vt:lpstr>Speedpedelecs toestaan op fietspad is wenselijk</vt:lpstr>
      <vt:lpstr>Varianten die toepasbaar worden geacht</vt:lpstr>
      <vt:lpstr>Een landelijke regeling heeft de voorkeur</vt:lpstr>
      <vt:lpstr>Persoonlijke ontheffingen bieden  gewenste keuzevrijheid</vt:lpstr>
      <vt:lpstr>Ontheffing op provinciaal niveau ondervangt nadelen grotendeels</vt:lpstr>
      <vt:lpstr>Plaatselijke uitzondering kan  met onderbord</vt:lpstr>
      <vt:lpstr>Discussie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Werksessie Speed Pedelec</dc:title>
  <dc:creator>Lindy van Scharrenburg</dc:creator>
  <cp:lastModifiedBy>Hans Godefrooij</cp:lastModifiedBy>
  <cp:revision>7</cp:revision>
  <dcterms:created xsi:type="dcterms:W3CDTF">2020-10-21T11:02:57Z</dcterms:created>
  <dcterms:modified xsi:type="dcterms:W3CDTF">2021-04-12T08:21:11Z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22300</vt:r8>
  </property>
  <property fmtid="{D5CDD505-2E9C-101B-9397-08002B2CF9AE}" pid="3" name="ContentTypeId">
    <vt:lpwstr>0x010100AE78F7D034BEA04FAA7B35F88CD9EA75</vt:lpwstr>
  </property>
  <property fmtid="{D5CDD505-2E9C-101B-9397-08002B2CF9AE}" pid="4" name="ComplianceAssetId">
    <vt:lpwstr/>
  </property>
</Properties>
</file>